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686" r:id="rId2"/>
    <p:sldId id="687" r:id="rId3"/>
    <p:sldId id="697" r:id="rId4"/>
    <p:sldId id="698" r:id="rId5"/>
    <p:sldId id="699" r:id="rId6"/>
    <p:sldId id="700" r:id="rId7"/>
    <p:sldId id="703" r:id="rId8"/>
    <p:sldId id="690" r:id="rId9"/>
    <p:sldId id="691" r:id="rId10"/>
    <p:sldId id="692" r:id="rId11"/>
    <p:sldId id="693" r:id="rId12"/>
    <p:sldId id="701" r:id="rId13"/>
    <p:sldId id="694" r:id="rId14"/>
    <p:sldId id="695" r:id="rId15"/>
    <p:sldId id="702" r:id="rId16"/>
    <p:sldId id="696" r:id="rId17"/>
  </p:sldIdLst>
  <p:sldSz cx="20116800" cy="10972800"/>
  <p:notesSz cx="6858000" cy="9144000"/>
  <p:defaultTextStyle>
    <a:defPPr>
      <a:defRPr lang="en-US"/>
    </a:defPPr>
    <a:lvl1pPr algn="l" defTabSz="1492250" rtl="0" eaLnBrk="0" fontAlgn="base" hangingPunct="0">
      <a:spcBef>
        <a:spcPct val="0"/>
      </a:spcBef>
      <a:spcAft>
        <a:spcPct val="0"/>
      </a:spcAft>
      <a:defRPr sz="2900" kern="1200">
        <a:solidFill>
          <a:schemeClr val="tx1"/>
        </a:solidFill>
        <a:latin typeface="Calibri" charset="0"/>
        <a:ea typeface="+mn-ea"/>
        <a:cs typeface="+mn-cs"/>
      </a:defRPr>
    </a:lvl1pPr>
    <a:lvl2pPr marL="746125" indent="-288925" algn="l" defTabSz="1492250" rtl="0" eaLnBrk="0" fontAlgn="base" hangingPunct="0">
      <a:spcBef>
        <a:spcPct val="0"/>
      </a:spcBef>
      <a:spcAft>
        <a:spcPct val="0"/>
      </a:spcAft>
      <a:defRPr sz="2900" kern="1200">
        <a:solidFill>
          <a:schemeClr val="tx1"/>
        </a:solidFill>
        <a:latin typeface="Calibri" charset="0"/>
        <a:ea typeface="+mn-ea"/>
        <a:cs typeface="+mn-cs"/>
      </a:defRPr>
    </a:lvl2pPr>
    <a:lvl3pPr marL="1492250" indent="-577850" algn="l" defTabSz="1492250" rtl="0" eaLnBrk="0" fontAlgn="base" hangingPunct="0">
      <a:spcBef>
        <a:spcPct val="0"/>
      </a:spcBef>
      <a:spcAft>
        <a:spcPct val="0"/>
      </a:spcAft>
      <a:defRPr sz="2900" kern="1200">
        <a:solidFill>
          <a:schemeClr val="tx1"/>
        </a:solidFill>
        <a:latin typeface="Calibri" charset="0"/>
        <a:ea typeface="+mn-ea"/>
        <a:cs typeface="+mn-cs"/>
      </a:defRPr>
    </a:lvl3pPr>
    <a:lvl4pPr marL="2238375" indent="-866775" algn="l" defTabSz="1492250" rtl="0" eaLnBrk="0" fontAlgn="base" hangingPunct="0">
      <a:spcBef>
        <a:spcPct val="0"/>
      </a:spcBef>
      <a:spcAft>
        <a:spcPct val="0"/>
      </a:spcAft>
      <a:defRPr sz="2900" kern="1200">
        <a:solidFill>
          <a:schemeClr val="tx1"/>
        </a:solidFill>
        <a:latin typeface="Calibri" charset="0"/>
        <a:ea typeface="+mn-ea"/>
        <a:cs typeface="+mn-cs"/>
      </a:defRPr>
    </a:lvl4pPr>
    <a:lvl5pPr marL="2984500" indent="-1155700" algn="l" defTabSz="1492250" rtl="0" eaLnBrk="0" fontAlgn="base" hangingPunct="0">
      <a:spcBef>
        <a:spcPct val="0"/>
      </a:spcBef>
      <a:spcAft>
        <a:spcPct val="0"/>
      </a:spcAft>
      <a:defRPr sz="2900" kern="1200">
        <a:solidFill>
          <a:schemeClr val="tx1"/>
        </a:solidFill>
        <a:latin typeface="Calibri" charset="0"/>
        <a:ea typeface="+mn-ea"/>
        <a:cs typeface="+mn-cs"/>
      </a:defRPr>
    </a:lvl5pPr>
    <a:lvl6pPr marL="2286000" algn="l" defTabSz="914400" rtl="0" eaLnBrk="1" latinLnBrk="0" hangingPunct="1">
      <a:defRPr sz="2900" kern="1200">
        <a:solidFill>
          <a:schemeClr val="tx1"/>
        </a:solidFill>
        <a:latin typeface="Calibri" charset="0"/>
        <a:ea typeface="+mn-ea"/>
        <a:cs typeface="+mn-cs"/>
      </a:defRPr>
    </a:lvl6pPr>
    <a:lvl7pPr marL="2743200" algn="l" defTabSz="914400" rtl="0" eaLnBrk="1" latinLnBrk="0" hangingPunct="1">
      <a:defRPr sz="2900" kern="1200">
        <a:solidFill>
          <a:schemeClr val="tx1"/>
        </a:solidFill>
        <a:latin typeface="Calibri" charset="0"/>
        <a:ea typeface="+mn-ea"/>
        <a:cs typeface="+mn-cs"/>
      </a:defRPr>
    </a:lvl7pPr>
    <a:lvl8pPr marL="3200400" algn="l" defTabSz="914400" rtl="0" eaLnBrk="1" latinLnBrk="0" hangingPunct="1">
      <a:defRPr sz="2900" kern="1200">
        <a:solidFill>
          <a:schemeClr val="tx1"/>
        </a:solidFill>
        <a:latin typeface="Calibri" charset="0"/>
        <a:ea typeface="+mn-ea"/>
        <a:cs typeface="+mn-cs"/>
      </a:defRPr>
    </a:lvl8pPr>
    <a:lvl9pPr marL="3657600" algn="l" defTabSz="914400" rtl="0" eaLnBrk="1" latinLnBrk="0" hangingPunct="1">
      <a:defRPr sz="2900"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A1F0CFA2-617F-4D6C-A0D1-A3F4C3E86D20}">
          <p14:sldIdLst/>
        </p14:section>
        <p14:section name="ENG" id="{2323F8A5-C014-4B83-8189-0BF545BCD7CA}">
          <p14:sldIdLst>
            <p14:sldId id="686"/>
            <p14:sldId id="687"/>
            <p14:sldId id="697"/>
            <p14:sldId id="698"/>
            <p14:sldId id="699"/>
            <p14:sldId id="700"/>
            <p14:sldId id="703"/>
            <p14:sldId id="690"/>
            <p14:sldId id="691"/>
            <p14:sldId id="692"/>
            <p14:sldId id="693"/>
            <p14:sldId id="701"/>
            <p14:sldId id="694"/>
            <p14:sldId id="695"/>
            <p14:sldId id="702"/>
            <p14:sldId id="696"/>
          </p14:sldIdLst>
        </p14:section>
      </p14:sectionLst>
    </p:ext>
    <p:ext uri="{EFAFB233-063F-42B5-8137-9DF3F51BA10A}">
      <p15:sldGuideLst xmlns:p15="http://schemas.microsoft.com/office/powerpoint/2012/main">
        <p15:guide id="1" orient="horz" pos="2980" userDrawn="1">
          <p15:clr>
            <a:srgbClr val="A4A3A4"/>
          </p15:clr>
        </p15:guide>
        <p15:guide id="2" pos="6336" userDrawn="1">
          <p15:clr>
            <a:srgbClr val="A4A3A4"/>
          </p15:clr>
        </p15:guide>
        <p15:guide id="3" pos="11507" userDrawn="1">
          <p15:clr>
            <a:srgbClr val="A4A3A4"/>
          </p15:clr>
        </p15:guide>
        <p15:guide id="4" pos="1165" userDrawn="1">
          <p15:clr>
            <a:srgbClr val="A4A3A4"/>
          </p15:clr>
        </p15:guide>
        <p15:guide id="5" orient="horz" pos="6336">
          <p15:clr>
            <a:srgbClr val="A4A3A4"/>
          </p15:clr>
        </p15:guide>
        <p15:guide id="6" orient="horz" pos="4681" userDrawn="1">
          <p15:clr>
            <a:srgbClr val="A4A3A4"/>
          </p15:clr>
        </p15:guide>
        <p15:guide id="7" orient="horz" pos="58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g, Tran Tien  (CM)" initials="HTT(" lastIdx="2" clrIdx="0">
    <p:extLst>
      <p:ext uri="{19B8F6BF-5375-455C-9EA6-DF929625EA0E}">
        <p15:presenceInfo xmlns:p15="http://schemas.microsoft.com/office/powerpoint/2012/main" userId="S-1-5-21-2458553963-2511335858-549517229-330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8"/>
    <a:srgbClr val="0BA5B5"/>
    <a:srgbClr val="826300"/>
    <a:srgbClr val="00FFFF"/>
    <a:srgbClr val="CCFFFF"/>
    <a:srgbClr val="DAA600"/>
    <a:srgbClr val="0ED3E8"/>
    <a:srgbClr val="1BDDF1"/>
    <a:srgbClr val="7DEBF7"/>
    <a:srgbClr val="FE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5" autoAdjust="0"/>
    <p:restoredTop sz="93979" autoAdjust="0"/>
  </p:normalViewPr>
  <p:slideViewPr>
    <p:cSldViewPr snapToGrid="0">
      <p:cViewPr varScale="1">
        <p:scale>
          <a:sx n="41" d="100"/>
          <a:sy n="41" d="100"/>
        </p:scale>
        <p:origin x="676" y="44"/>
      </p:cViewPr>
      <p:guideLst>
        <p:guide orient="horz" pos="2980"/>
        <p:guide pos="6336"/>
        <p:guide pos="11507"/>
        <p:guide pos="1165"/>
        <p:guide orient="horz" pos="6336"/>
        <p:guide orient="horz" pos="4681"/>
        <p:guide orient="horz" pos="5815"/>
      </p:guideLst>
    </p:cSldViewPr>
  </p:slid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37625619692089E-2"/>
          <c:y val="5.7163301334821399E-2"/>
          <c:w val="0.88420399915053405"/>
          <c:h val="0.79884136361026947"/>
        </c:manualLayout>
      </c:layout>
      <c:barChart>
        <c:barDir val="col"/>
        <c:grouping val="clustered"/>
        <c:varyColors val="0"/>
        <c:ser>
          <c:idx val="0"/>
          <c:order val="0"/>
          <c:tx>
            <c:strRef>
              <c:f>Sheet1!$B$1</c:f>
              <c:strCache>
                <c:ptCount val="1"/>
                <c:pt idx="0">
                  <c:v>Dân số Việt Nam
(triệu người)</c:v>
                </c:pt>
              </c:strCache>
            </c:strRef>
          </c:tx>
          <c:spPr>
            <a:solidFill>
              <a:srgbClr val="0070C0"/>
            </a:solidFill>
            <a:ln>
              <a:noFill/>
            </a:ln>
            <a:effectLst/>
          </c:spPr>
          <c:invertIfNegative val="0"/>
          <c:dPt>
            <c:idx val="5"/>
            <c:invertIfNegative val="0"/>
            <c:bubble3D val="0"/>
            <c:extLst>
              <c:ext xmlns:c16="http://schemas.microsoft.com/office/drawing/2014/chart" uri="{C3380CC4-5D6E-409C-BE32-E72D297353CC}">
                <c16:uniqueId val="{00000001-77A5-44F4-99D9-CEEBD3386CF3}"/>
              </c:ext>
            </c:extLst>
          </c:dPt>
          <c:dPt>
            <c:idx val="8"/>
            <c:invertIfNegative val="0"/>
            <c:bubble3D val="0"/>
            <c:extLst>
              <c:ext xmlns:c16="http://schemas.microsoft.com/office/drawing/2014/chart" uri="{C3380CC4-5D6E-409C-BE32-E72D297353CC}">
                <c16:uniqueId val="{00000003-77A5-44F4-99D9-CEEBD3386CF3}"/>
              </c:ext>
            </c:extLst>
          </c:dPt>
          <c:dPt>
            <c:idx val="9"/>
            <c:invertIfNegative val="0"/>
            <c:bubble3D val="0"/>
            <c:extLst>
              <c:ext xmlns:c16="http://schemas.microsoft.com/office/drawing/2014/chart" uri="{C3380CC4-5D6E-409C-BE32-E72D297353CC}">
                <c16:uniqueId val="{0000000B-77A5-44F4-99D9-CEEBD3386CF3}"/>
              </c:ext>
            </c:extLst>
          </c:dPt>
          <c:dLbls>
            <c:spPr>
              <a:noFill/>
              <a:ln>
                <a:noFill/>
              </a:ln>
              <a:effectLst/>
            </c:spPr>
            <c:txPr>
              <a:bodyPr wrap="square" lIns="38100" tIns="19050" rIns="38100" bIns="19050" anchor="ctr">
                <a:spAutoFit/>
              </a:bodyPr>
              <a:lstStyle/>
              <a:p>
                <a:pPr>
                  <a:defRPr sz="1300" b="1">
                    <a:solidFill>
                      <a:srgbClr val="0BA5B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2013</c:v>
                </c:pt>
                <c:pt idx="1">
                  <c:v>2014</c:v>
                </c:pt>
                <c:pt idx="2">
                  <c:v>2015</c:v>
                </c:pt>
                <c:pt idx="3">
                  <c:v>2016</c:v>
                </c:pt>
                <c:pt idx="4">
                  <c:v>2017</c:v>
                </c:pt>
                <c:pt idx="5">
                  <c:v>2018</c:v>
                </c:pt>
                <c:pt idx="6">
                  <c:v>2019</c:v>
                </c:pt>
                <c:pt idx="7">
                  <c:v>2020</c:v>
                </c:pt>
                <c:pt idx="8">
                  <c:v>2021</c:v>
                </c:pt>
                <c:pt idx="9">
                  <c:v>9M 2022</c:v>
                </c:pt>
              </c:strCache>
            </c:strRef>
          </c:cat>
          <c:val>
            <c:numRef>
              <c:f>Sheet1!$B$2:$B$11</c:f>
              <c:numCache>
                <c:formatCode>#.##00</c:formatCode>
                <c:ptCount val="10"/>
                <c:pt idx="0">
                  <c:v>91.378752000000006</c:v>
                </c:pt>
                <c:pt idx="1">
                  <c:v>92.423338000000001</c:v>
                </c:pt>
                <c:pt idx="2">
                  <c:v>93.447601000000006</c:v>
                </c:pt>
                <c:pt idx="3">
                  <c:v>94.444199999999995</c:v>
                </c:pt>
                <c:pt idx="4">
                  <c:v>95.414640000000006</c:v>
                </c:pt>
                <c:pt idx="5">
                  <c:v>96</c:v>
                </c:pt>
                <c:pt idx="6">
                  <c:v>96.9</c:v>
                </c:pt>
                <c:pt idx="7">
                  <c:v>98</c:v>
                </c:pt>
                <c:pt idx="8" formatCode="_(* #.##000_);_(* \(#.##000\);_(* &quot;-&quot;??_);_(@_)">
                  <c:v>98.51</c:v>
                </c:pt>
                <c:pt idx="9" formatCode="_(* #.##000_);_(* \(#.##000\);_(* &quot;-&quot;??_);_(@_)">
                  <c:v>99.3</c:v>
                </c:pt>
              </c:numCache>
            </c:numRef>
          </c:val>
          <c:extLst>
            <c:ext xmlns:c16="http://schemas.microsoft.com/office/drawing/2014/chart" uri="{C3380CC4-5D6E-409C-BE32-E72D297353CC}">
              <c16:uniqueId val="{0000000C-77A5-44F4-99D9-CEEBD3386CF3}"/>
            </c:ext>
          </c:extLst>
        </c:ser>
        <c:dLbls>
          <c:showLegendKey val="0"/>
          <c:showVal val="1"/>
          <c:showCatName val="0"/>
          <c:showSerName val="0"/>
          <c:showPercent val="0"/>
          <c:showBubbleSize val="0"/>
        </c:dLbls>
        <c:gapWidth val="120"/>
        <c:axId val="856049759"/>
        <c:axId val="950185599"/>
      </c:barChart>
      <c:lineChart>
        <c:grouping val="standard"/>
        <c:varyColors val="0"/>
        <c:ser>
          <c:idx val="1"/>
          <c:order val="1"/>
          <c:tx>
            <c:strRef>
              <c:f>Sheet1!#REF!</c:f>
              <c:strCache>
                <c:ptCount val="1"/>
                <c:pt idx="0">
                  <c:v>#REF!</c:v>
                </c:pt>
              </c:strCache>
            </c:strRef>
          </c:tx>
          <c:spPr>
            <a:ln w="28575" cap="rnd">
              <a:solidFill>
                <a:srgbClr val="C00000"/>
              </a:solidFill>
              <a:round/>
            </a:ln>
            <a:effectLst/>
          </c:spPr>
          <c:marker>
            <c:symbol val="circle"/>
            <c:size val="5"/>
            <c:spPr>
              <a:solidFill>
                <a:schemeClr val="bg1"/>
              </a:solidFill>
              <a:ln w="9525">
                <a:solidFill>
                  <a:srgbClr val="C00000"/>
                </a:solidFill>
              </a:ln>
              <a:effectLst/>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2013</c:v>
                </c:pt>
                <c:pt idx="1">
                  <c:v>2014</c:v>
                </c:pt>
                <c:pt idx="2">
                  <c:v>2015</c:v>
                </c:pt>
                <c:pt idx="3">
                  <c:v>2016</c:v>
                </c:pt>
                <c:pt idx="4">
                  <c:v>2017</c:v>
                </c:pt>
                <c:pt idx="5">
                  <c:v>2018</c:v>
                </c:pt>
                <c:pt idx="6">
                  <c:v>2019</c:v>
                </c:pt>
                <c:pt idx="7">
                  <c:v>2020</c:v>
                </c:pt>
                <c:pt idx="8">
                  <c:v>2021</c:v>
                </c:pt>
                <c:pt idx="9">
                  <c:v>9M 2022</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17-77A5-44F4-99D9-CEEBD3386CF3}"/>
            </c:ext>
          </c:extLst>
        </c:ser>
        <c:dLbls>
          <c:showLegendKey val="0"/>
          <c:showVal val="1"/>
          <c:showCatName val="0"/>
          <c:showSerName val="0"/>
          <c:showPercent val="0"/>
          <c:showBubbleSize val="0"/>
        </c:dLbls>
        <c:marker val="1"/>
        <c:smooth val="0"/>
        <c:axId val="858594559"/>
        <c:axId val="1292229103"/>
      </c:lineChart>
      <c:catAx>
        <c:axId val="85604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5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950185599"/>
        <c:crosses val="autoZero"/>
        <c:auto val="1"/>
        <c:lblAlgn val="ctr"/>
        <c:lblOffset val="100"/>
        <c:noMultiLvlLbl val="0"/>
      </c:catAx>
      <c:valAx>
        <c:axId val="950185599"/>
        <c:scaling>
          <c:orientation val="minMax"/>
          <c:max val="100"/>
          <c:min val="9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6049759"/>
        <c:crosses val="autoZero"/>
        <c:crossBetween val="between"/>
        <c:majorUnit val="5"/>
      </c:valAx>
      <c:catAx>
        <c:axId val="858594559"/>
        <c:scaling>
          <c:orientation val="minMax"/>
        </c:scaling>
        <c:delete val="1"/>
        <c:axPos val="b"/>
        <c:numFmt formatCode="General" sourceLinked="1"/>
        <c:majorTickMark val="out"/>
        <c:minorTickMark val="none"/>
        <c:tickLblPos val="nextTo"/>
        <c:crossAx val="1292229103"/>
        <c:crosses val="autoZero"/>
        <c:auto val="1"/>
        <c:lblAlgn val="ctr"/>
        <c:lblOffset val="100"/>
        <c:noMultiLvlLbl val="0"/>
      </c:catAx>
      <c:valAx>
        <c:axId val="1292229103"/>
        <c:scaling>
          <c:orientation val="minMax"/>
          <c:max val="2500"/>
          <c:min val="0"/>
        </c:scaling>
        <c:delete val="1"/>
        <c:axPos val="r"/>
        <c:numFmt formatCode="General" sourceLinked="0"/>
        <c:majorTickMark val="out"/>
        <c:minorTickMark val="none"/>
        <c:tickLblPos val="nextTo"/>
        <c:crossAx val="858594559"/>
        <c:crosses val="max"/>
        <c:crossBetween val="between"/>
        <c:majorUnit val="1000"/>
      </c:valAx>
      <c:spPr>
        <a:noFill/>
        <a:ln>
          <a:noFill/>
        </a:ln>
        <a:effectLst/>
      </c:spPr>
    </c:plotArea>
    <c:plotVisOnly val="1"/>
    <c:dispBlanksAs val="gap"/>
    <c:showDLblsOverMax val="0"/>
  </c:chart>
  <c:spPr>
    <a:noFill/>
    <a:ln>
      <a:noFill/>
    </a:ln>
    <a:effectLst/>
  </c:spPr>
  <c:txPr>
    <a:bodyPr/>
    <a:lstStyle/>
    <a:p>
      <a:pPr>
        <a:defRPr lang="en-US" sz="15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Arial (Body)"/>
                <a:ea typeface="+mn-ea"/>
                <a:cs typeface="+mn-cs"/>
              </a:defRPr>
            </a:pPr>
            <a:r>
              <a:rPr lang="en-GB" b="1" dirty="0">
                <a:latin typeface="Arial (Body)"/>
              </a:rPr>
              <a:t>Revenue Structure 2019</a:t>
            </a:r>
          </a:p>
        </c:rich>
      </c:tx>
      <c:layout>
        <c:manualLayout>
          <c:xMode val="edge"/>
          <c:yMode val="edge"/>
          <c:x val="0.2736695497522269"/>
          <c:y val="7.5666217398500864E-6"/>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5362919162131758"/>
          <c:y val="0.16626185240358468"/>
          <c:w val="0.62359772595993068"/>
          <c:h val="0.77603272563902481"/>
        </c:manualLayout>
      </c:layout>
      <c:pieChart>
        <c:varyColors val="1"/>
        <c:ser>
          <c:idx val="0"/>
          <c:order val="0"/>
          <c:tx>
            <c:strRef>
              <c:f>Sheet1!$B$1</c:f>
              <c:strCache>
                <c:ptCount val="1"/>
                <c:pt idx="0">
                  <c:v>Sales</c:v>
                </c:pt>
              </c:strCache>
            </c:strRef>
          </c:tx>
          <c:dPt>
            <c:idx val="0"/>
            <c:bubble3D val="0"/>
            <c:spPr>
              <a:solidFill>
                <a:srgbClr val="0BA5B5"/>
              </a:solidFill>
              <a:ln w="19050">
                <a:solidFill>
                  <a:schemeClr val="lt1"/>
                </a:solidFill>
              </a:ln>
              <a:effectLst/>
            </c:spPr>
            <c:extLst>
              <c:ext xmlns:c16="http://schemas.microsoft.com/office/drawing/2014/chart" uri="{C3380CC4-5D6E-409C-BE32-E72D297353CC}">
                <c16:uniqueId val="{00000001-0A2D-42C4-A21A-A8470C9BF65B}"/>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0A2D-42C4-A21A-A8470C9BF65B}"/>
              </c:ext>
            </c:extLst>
          </c:dPt>
          <c:dPt>
            <c:idx val="2"/>
            <c:bubble3D val="0"/>
            <c:spPr>
              <a:solidFill>
                <a:srgbClr val="826300"/>
              </a:solidFill>
              <a:ln w="19050">
                <a:solidFill>
                  <a:schemeClr val="lt1"/>
                </a:solidFill>
              </a:ln>
              <a:effectLst/>
            </c:spPr>
            <c:extLst>
              <c:ext xmlns:c16="http://schemas.microsoft.com/office/drawing/2014/chart" uri="{C3380CC4-5D6E-409C-BE32-E72D297353CC}">
                <c16:uniqueId val="{00000005-0A2D-42C4-A21A-A8470C9BF65B}"/>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0A2D-42C4-A21A-A8470C9BF65B}"/>
              </c:ext>
            </c:extLst>
          </c:dPt>
          <c:dLbls>
            <c:dLbl>
              <c:idx val="1"/>
              <c:layout>
                <c:manualLayout>
                  <c:x val="-3.8886693217401881E-2"/>
                  <c:y val="1.6131091721642888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A2D-42C4-A21A-A8470C9BF65B}"/>
                </c:ext>
              </c:extLst>
            </c:dLbl>
            <c:dLbl>
              <c:idx val="2"/>
              <c:layout>
                <c:manualLayout>
                  <c:x val="9.9207615954674436E-2"/>
                  <c:y val="0.13951265921609327"/>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imes New Roman (Headings)"/>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A2D-42C4-A21A-A8470C9BF65B}"/>
                </c:ext>
              </c:extLst>
            </c:dLbl>
            <c:dLbl>
              <c:idx val="3"/>
              <c:layout>
                <c:manualLayout>
                  <c:x val="0.14336332958380202"/>
                  <c:y val="1.253869630773489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A2D-42C4-A21A-A8470C9BF65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Headings)"/>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Doanh thu bán hàng hóa</c:v>
                </c:pt>
                <c:pt idx="1">
                  <c:v>Doanh thu cung cấp dịch vụ</c:v>
                </c:pt>
                <c:pt idx="2">
                  <c:v>Doanh thu kinh doanh BĐS</c:v>
                </c:pt>
                <c:pt idx="3">
                  <c:v>Doanh thu khác</c:v>
                </c:pt>
              </c:strCache>
            </c:strRef>
          </c:cat>
          <c:val>
            <c:numRef>
              <c:f>Sheet1!$B$2:$B$5</c:f>
              <c:numCache>
                <c:formatCode>0.0%</c:formatCode>
                <c:ptCount val="4"/>
                <c:pt idx="0">
                  <c:v>0.88435479983657894</c:v>
                </c:pt>
                <c:pt idx="1">
                  <c:v>3.2292040280906269E-3</c:v>
                </c:pt>
                <c:pt idx="2">
                  <c:v>0.1116821061052313</c:v>
                </c:pt>
                <c:pt idx="3">
                  <c:v>7.3389003009911001E-4</c:v>
                </c:pt>
              </c:numCache>
            </c:numRef>
          </c:val>
          <c:extLst>
            <c:ext xmlns:c16="http://schemas.microsoft.com/office/drawing/2014/chart" uri="{C3380CC4-5D6E-409C-BE32-E72D297353CC}">
              <c16:uniqueId val="{00000008-0A2D-42C4-A21A-A8470C9BF65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600">
          <a:solidFill>
            <a:schemeClr val="tx1"/>
          </a:solidFill>
          <a:latin typeface="Times New Roman (Heading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826300"/>
                </a:solidFill>
                <a:latin typeface="Arial" panose="020B0604020202020204" pitchFamily="34" charset="0"/>
                <a:ea typeface="+mn-ea"/>
                <a:cs typeface="Arial" panose="020B0604020202020204" pitchFamily="34" charset="0"/>
              </a:defRPr>
            </a:pPr>
            <a:r>
              <a:rPr lang="en-US" sz="2000" b="1" dirty="0">
                <a:solidFill>
                  <a:srgbClr val="826300"/>
                </a:solidFill>
                <a:latin typeface="Arial" panose="020B0604020202020204" pitchFamily="34" charset="0"/>
                <a:cs typeface="Arial" panose="020B0604020202020204" pitchFamily="34" charset="0"/>
              </a:rPr>
              <a:t>Profit</a:t>
            </a:r>
            <a:r>
              <a:rPr lang="en-US" sz="2000" b="1" baseline="0" dirty="0">
                <a:solidFill>
                  <a:srgbClr val="826300"/>
                </a:solidFill>
                <a:latin typeface="Arial" panose="020B0604020202020204" pitchFamily="34" charset="0"/>
                <a:cs typeface="Arial" panose="020B0604020202020204" pitchFamily="34" charset="0"/>
              </a:rPr>
              <a:t> Margin 2017 – 9M 2022</a:t>
            </a:r>
            <a:endParaRPr lang="en-US" sz="2000" b="1" dirty="0">
              <a:solidFill>
                <a:srgbClr val="826300"/>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rgbClr val="8263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1466615099864618E-2"/>
          <c:y val="0.10527790881138729"/>
          <c:w val="0.90409240997919171"/>
          <c:h val="0.65755680394848981"/>
        </c:manualLayout>
      </c:layout>
      <c:lineChart>
        <c:grouping val="stacked"/>
        <c:varyColors val="0"/>
        <c:ser>
          <c:idx val="0"/>
          <c:order val="0"/>
          <c:tx>
            <c:strRef>
              <c:f>Sheet1!$B$1</c:f>
              <c:strCache>
                <c:ptCount val="1"/>
                <c:pt idx="0">
                  <c:v>Net Profit Margin</c:v>
                </c:pt>
              </c:strCache>
            </c:strRef>
          </c:tx>
          <c:spPr>
            <a:ln w="28575" cap="rnd">
              <a:solidFill>
                <a:srgbClr val="FEC200"/>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0999-4A2E-B9B9-5F19A771F5BE}"/>
                </c:ext>
              </c:extLst>
            </c:dLbl>
            <c:dLbl>
              <c:idx val="1"/>
              <c:delete val="1"/>
              <c:extLst>
                <c:ext xmlns:c15="http://schemas.microsoft.com/office/drawing/2012/chart" uri="{CE6537A1-D6FC-4f65-9D91-7224C49458BB}"/>
                <c:ext xmlns:c16="http://schemas.microsoft.com/office/drawing/2014/chart" uri="{C3380CC4-5D6E-409C-BE32-E72D297353CC}">
                  <c16:uniqueId val="{0000000C-0999-4A2E-B9B9-5F19A771F5BE}"/>
                </c:ext>
              </c:extLst>
            </c:dLbl>
            <c:dLbl>
              <c:idx val="2"/>
              <c:delete val="1"/>
              <c:extLst>
                <c:ext xmlns:c15="http://schemas.microsoft.com/office/drawing/2012/chart" uri="{CE6537A1-D6FC-4f65-9D91-7224C49458BB}"/>
                <c:ext xmlns:c16="http://schemas.microsoft.com/office/drawing/2014/chart" uri="{C3380CC4-5D6E-409C-BE32-E72D297353CC}">
                  <c16:uniqueId val="{0000000E-0999-4A2E-B9B9-5F19A771F5BE}"/>
                </c:ext>
              </c:extLst>
            </c:dLbl>
            <c:dLbl>
              <c:idx val="3"/>
              <c:delete val="1"/>
              <c:extLst>
                <c:ext xmlns:c15="http://schemas.microsoft.com/office/drawing/2012/chart" uri="{CE6537A1-D6FC-4f65-9D91-7224C49458BB}"/>
                <c:ext xmlns:c16="http://schemas.microsoft.com/office/drawing/2014/chart" uri="{C3380CC4-5D6E-409C-BE32-E72D297353CC}">
                  <c16:uniqueId val="{00000010-0999-4A2E-B9B9-5F19A771F5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2017</c:v>
                </c:pt>
                <c:pt idx="1">
                  <c:v>2018</c:v>
                </c:pt>
                <c:pt idx="2">
                  <c:v>2019</c:v>
                </c:pt>
                <c:pt idx="3">
                  <c:v>2020</c:v>
                </c:pt>
                <c:pt idx="4">
                  <c:v>2021</c:v>
                </c:pt>
                <c:pt idx="5">
                  <c:v>9M 2022</c:v>
                </c:pt>
              </c:strCache>
            </c:strRef>
          </c:cat>
          <c:val>
            <c:numRef>
              <c:f>Sheet1!$B$2:$B$7</c:f>
              <c:numCache>
                <c:formatCode>0%</c:formatCode>
                <c:ptCount val="6"/>
                <c:pt idx="0">
                  <c:v>0.04</c:v>
                </c:pt>
                <c:pt idx="1">
                  <c:v>0.03</c:v>
                </c:pt>
                <c:pt idx="2">
                  <c:v>0</c:v>
                </c:pt>
                <c:pt idx="3">
                  <c:v>0.01</c:v>
                </c:pt>
                <c:pt idx="4">
                  <c:v>0.08</c:v>
                </c:pt>
                <c:pt idx="5">
                  <c:v>0.06</c:v>
                </c:pt>
              </c:numCache>
            </c:numRef>
          </c:val>
          <c:smooth val="0"/>
          <c:extLst>
            <c:ext xmlns:c16="http://schemas.microsoft.com/office/drawing/2014/chart" uri="{C3380CC4-5D6E-409C-BE32-E72D297353CC}">
              <c16:uniqueId val="{00000000-41DF-4E60-9953-300080F1E350}"/>
            </c:ext>
          </c:extLst>
        </c:ser>
        <c:ser>
          <c:idx val="1"/>
          <c:order val="1"/>
          <c:tx>
            <c:strRef>
              <c:f>Sheet1!$C$1</c:f>
              <c:strCache>
                <c:ptCount val="1"/>
                <c:pt idx="0">
                  <c:v>Gross Profit Margin</c:v>
                </c:pt>
              </c:strCache>
            </c:strRef>
          </c:tx>
          <c:spPr>
            <a:ln w="28575" cap="rnd">
              <a:solidFill>
                <a:srgbClr val="826300"/>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9-0999-4A2E-B9B9-5F19A771F5BE}"/>
                </c:ext>
              </c:extLst>
            </c:dLbl>
            <c:dLbl>
              <c:idx val="1"/>
              <c:delete val="1"/>
              <c:extLst>
                <c:ext xmlns:c15="http://schemas.microsoft.com/office/drawing/2012/chart" uri="{CE6537A1-D6FC-4f65-9D91-7224C49458BB}"/>
                <c:ext xmlns:c16="http://schemas.microsoft.com/office/drawing/2014/chart" uri="{C3380CC4-5D6E-409C-BE32-E72D297353CC}">
                  <c16:uniqueId val="{0000000B-0999-4A2E-B9B9-5F19A771F5BE}"/>
                </c:ext>
              </c:extLst>
            </c:dLbl>
            <c:dLbl>
              <c:idx val="2"/>
              <c:delete val="1"/>
              <c:extLst>
                <c:ext xmlns:c15="http://schemas.microsoft.com/office/drawing/2012/chart" uri="{CE6537A1-D6FC-4f65-9D91-7224C49458BB}"/>
                <c:ext xmlns:c16="http://schemas.microsoft.com/office/drawing/2014/chart" uri="{C3380CC4-5D6E-409C-BE32-E72D297353CC}">
                  <c16:uniqueId val="{0000000D-0999-4A2E-B9B9-5F19A771F5BE}"/>
                </c:ext>
              </c:extLst>
            </c:dLbl>
            <c:dLbl>
              <c:idx val="3"/>
              <c:delete val="1"/>
              <c:extLst>
                <c:ext xmlns:c15="http://schemas.microsoft.com/office/drawing/2012/chart" uri="{CE6537A1-D6FC-4f65-9D91-7224C49458BB}"/>
                <c:ext xmlns:c16="http://schemas.microsoft.com/office/drawing/2014/chart" uri="{C3380CC4-5D6E-409C-BE32-E72D297353CC}">
                  <c16:uniqueId val="{0000000F-0999-4A2E-B9B9-5F19A771F5BE}"/>
                </c:ext>
              </c:extLst>
            </c:dLbl>
            <c:dLbl>
              <c:idx val="5"/>
              <c:layout>
                <c:manualLayout>
                  <c:x val="-3.5772254239720233E-2"/>
                  <c:y val="4.88481909465973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0999-4A2E-B9B9-5F19A771F5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8263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2017</c:v>
                </c:pt>
                <c:pt idx="1">
                  <c:v>2018</c:v>
                </c:pt>
                <c:pt idx="2">
                  <c:v>2019</c:v>
                </c:pt>
                <c:pt idx="3">
                  <c:v>2020</c:v>
                </c:pt>
                <c:pt idx="4">
                  <c:v>2021</c:v>
                </c:pt>
                <c:pt idx="5">
                  <c:v>9M 2022</c:v>
                </c:pt>
              </c:strCache>
            </c:strRef>
          </c:cat>
          <c:val>
            <c:numRef>
              <c:f>Sheet1!$C$2:$C$7</c:f>
              <c:numCache>
                <c:formatCode>0%</c:formatCode>
                <c:ptCount val="6"/>
                <c:pt idx="0">
                  <c:v>0.08</c:v>
                </c:pt>
                <c:pt idx="1">
                  <c:v>7.0000000000000007E-2</c:v>
                </c:pt>
                <c:pt idx="2">
                  <c:v>0.03</c:v>
                </c:pt>
                <c:pt idx="3">
                  <c:v>0.05</c:v>
                </c:pt>
                <c:pt idx="4">
                  <c:v>0.12</c:v>
                </c:pt>
                <c:pt idx="5">
                  <c:v>0.09</c:v>
                </c:pt>
              </c:numCache>
            </c:numRef>
          </c:val>
          <c:smooth val="0"/>
          <c:extLst>
            <c:ext xmlns:c16="http://schemas.microsoft.com/office/drawing/2014/chart" uri="{C3380CC4-5D6E-409C-BE32-E72D297353CC}">
              <c16:uniqueId val="{00000001-41DF-4E60-9953-300080F1E350}"/>
            </c:ext>
          </c:extLst>
        </c:ser>
        <c:ser>
          <c:idx val="2"/>
          <c:order val="2"/>
          <c:tx>
            <c:strRef>
              <c:f>Sheet1!$D$1</c:f>
              <c:strCache>
                <c:ptCount val="1"/>
                <c:pt idx="0">
                  <c:v>EBIT Margin</c:v>
                </c:pt>
              </c:strCache>
            </c:strRef>
          </c:tx>
          <c:spPr>
            <a:ln w="28575" cap="rnd">
              <a:solidFill>
                <a:srgbClr val="1BDDF1"/>
              </a:solidFill>
              <a:round/>
            </a:ln>
            <a:effectLst/>
          </c:spPr>
          <c:marker>
            <c:symbol val="circle"/>
            <c:size val="5"/>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5-0999-4A2E-B9B9-5F19A771F5BE}"/>
                </c:ext>
              </c:extLst>
            </c:dLbl>
            <c:dLbl>
              <c:idx val="1"/>
              <c:delete val="1"/>
              <c:extLst>
                <c:ext xmlns:c15="http://schemas.microsoft.com/office/drawing/2012/chart" uri="{CE6537A1-D6FC-4f65-9D91-7224C49458BB}"/>
                <c:ext xmlns:c16="http://schemas.microsoft.com/office/drawing/2014/chart" uri="{C3380CC4-5D6E-409C-BE32-E72D297353CC}">
                  <c16:uniqueId val="{00000006-0999-4A2E-B9B9-5F19A771F5BE}"/>
                </c:ext>
              </c:extLst>
            </c:dLbl>
            <c:dLbl>
              <c:idx val="2"/>
              <c:delete val="1"/>
              <c:extLst>
                <c:ext xmlns:c15="http://schemas.microsoft.com/office/drawing/2012/chart" uri="{CE6537A1-D6FC-4f65-9D91-7224C49458BB}"/>
                <c:ext xmlns:c16="http://schemas.microsoft.com/office/drawing/2014/chart" uri="{C3380CC4-5D6E-409C-BE32-E72D297353CC}">
                  <c16:uniqueId val="{00000007-0999-4A2E-B9B9-5F19A771F5BE}"/>
                </c:ext>
              </c:extLst>
            </c:dLbl>
            <c:dLbl>
              <c:idx val="3"/>
              <c:delete val="1"/>
              <c:extLst>
                <c:ext xmlns:c15="http://schemas.microsoft.com/office/drawing/2012/chart" uri="{CE6537A1-D6FC-4f65-9D91-7224C49458BB}"/>
                <c:ext xmlns:c16="http://schemas.microsoft.com/office/drawing/2014/chart" uri="{C3380CC4-5D6E-409C-BE32-E72D297353CC}">
                  <c16:uniqueId val="{00000008-0999-4A2E-B9B9-5F19A771F5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FFFF"/>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2017</c:v>
                </c:pt>
                <c:pt idx="1">
                  <c:v>2018</c:v>
                </c:pt>
                <c:pt idx="2">
                  <c:v>2019</c:v>
                </c:pt>
                <c:pt idx="3">
                  <c:v>2020</c:v>
                </c:pt>
                <c:pt idx="4">
                  <c:v>2021</c:v>
                </c:pt>
                <c:pt idx="5">
                  <c:v>9M 2022</c:v>
                </c:pt>
              </c:strCache>
            </c:strRef>
          </c:cat>
          <c:val>
            <c:numRef>
              <c:f>Sheet1!$D$2:$D$7</c:f>
              <c:numCache>
                <c:formatCode>0%</c:formatCode>
                <c:ptCount val="6"/>
                <c:pt idx="0">
                  <c:v>7.0000000000000007E-2</c:v>
                </c:pt>
                <c:pt idx="1">
                  <c:v>0.06</c:v>
                </c:pt>
                <c:pt idx="2">
                  <c:v>0.03</c:v>
                </c:pt>
                <c:pt idx="3">
                  <c:v>0.05</c:v>
                </c:pt>
                <c:pt idx="4">
                  <c:v>7.0000000000000007E-2</c:v>
                </c:pt>
                <c:pt idx="5">
                  <c:v>0.09</c:v>
                </c:pt>
              </c:numCache>
            </c:numRef>
          </c:val>
          <c:smooth val="0"/>
          <c:extLst>
            <c:ext xmlns:c16="http://schemas.microsoft.com/office/drawing/2014/chart" uri="{C3380CC4-5D6E-409C-BE32-E72D297353CC}">
              <c16:uniqueId val="{00000002-41DF-4E60-9953-300080F1E350}"/>
            </c:ext>
          </c:extLst>
        </c:ser>
        <c:ser>
          <c:idx val="3"/>
          <c:order val="3"/>
          <c:tx>
            <c:strRef>
              <c:f>Sheet1!$E$1</c:f>
              <c:strCache>
                <c:ptCount val="1"/>
                <c:pt idx="0">
                  <c:v>EBITDA Margin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2017</c:v>
                </c:pt>
                <c:pt idx="1">
                  <c:v>2018</c:v>
                </c:pt>
                <c:pt idx="2">
                  <c:v>2019</c:v>
                </c:pt>
                <c:pt idx="3">
                  <c:v>2020</c:v>
                </c:pt>
                <c:pt idx="4">
                  <c:v>2021</c:v>
                </c:pt>
                <c:pt idx="5">
                  <c:v>9M 2022</c:v>
                </c:pt>
              </c:strCache>
            </c:strRef>
          </c:cat>
          <c:val>
            <c:numRef>
              <c:f>Sheet1!$E$2:$E$7</c:f>
              <c:numCache>
                <c:formatCode>0%</c:formatCode>
                <c:ptCount val="6"/>
                <c:pt idx="0">
                  <c:v>0.11</c:v>
                </c:pt>
                <c:pt idx="1">
                  <c:v>0.09</c:v>
                </c:pt>
                <c:pt idx="2">
                  <c:v>7.0000000000000007E-2</c:v>
                </c:pt>
                <c:pt idx="3">
                  <c:v>0.09</c:v>
                </c:pt>
                <c:pt idx="4">
                  <c:v>0.14000000000000001</c:v>
                </c:pt>
                <c:pt idx="5">
                  <c:v>0.11</c:v>
                </c:pt>
              </c:numCache>
            </c:numRef>
          </c:val>
          <c:smooth val="0"/>
          <c:extLst>
            <c:ext xmlns:c16="http://schemas.microsoft.com/office/drawing/2014/chart" uri="{C3380CC4-5D6E-409C-BE32-E72D297353CC}">
              <c16:uniqueId val="{00000000-7F85-488B-BECE-8291C270D890}"/>
            </c:ext>
          </c:extLst>
        </c:ser>
        <c:dLbls>
          <c:dLblPos val="t"/>
          <c:showLegendKey val="0"/>
          <c:showVal val="1"/>
          <c:showCatName val="0"/>
          <c:showSerName val="0"/>
          <c:showPercent val="0"/>
          <c:showBubbleSize val="0"/>
        </c:dLbls>
        <c:marker val="1"/>
        <c:smooth val="0"/>
        <c:axId val="1179058239"/>
        <c:axId val="1179047423"/>
      </c:lineChart>
      <c:catAx>
        <c:axId val="117905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Arial (Body)"/>
                <a:ea typeface="+mn-ea"/>
                <a:cs typeface="Times New Roman" panose="02020603050405020304" pitchFamily="18" charset="0"/>
              </a:defRPr>
            </a:pPr>
            <a:endParaRPr lang="en-US"/>
          </a:p>
        </c:txPr>
        <c:crossAx val="1179047423"/>
        <c:crosses val="autoZero"/>
        <c:auto val="1"/>
        <c:lblAlgn val="ctr"/>
        <c:lblOffset val="100"/>
        <c:noMultiLvlLbl val="0"/>
      </c:catAx>
      <c:valAx>
        <c:axId val="1179047423"/>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Body)"/>
                <a:ea typeface="+mn-ea"/>
                <a:cs typeface="Times New Roman" panose="02020603050405020304" pitchFamily="18" charset="0"/>
              </a:defRPr>
            </a:pPr>
            <a:endParaRPr lang="en-US"/>
          </a:p>
        </c:txPr>
        <c:crossAx val="1179058239"/>
        <c:crosses val="autoZero"/>
        <c:crossBetween val="between"/>
      </c:valAx>
      <c:spPr>
        <a:noFill/>
        <a:ln>
          <a:noFill/>
        </a:ln>
        <a:effectLst/>
      </c:spPr>
    </c:plotArea>
    <c:legend>
      <c:legendPos val="b"/>
      <c:layout>
        <c:manualLayout>
          <c:xMode val="edge"/>
          <c:yMode val="edge"/>
          <c:x val="2.0055338491292977E-2"/>
          <c:y val="0.91956250149582364"/>
          <c:w val="0.89999992120633554"/>
          <c:h val="6.5029073165756485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Arial (Body)"/>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826300"/>
                </a:solidFill>
                <a:latin typeface="Arial (Body)"/>
                <a:ea typeface="+mn-ea"/>
                <a:cs typeface="Times New Roman" panose="02020603050405020304" pitchFamily="18" charset="0"/>
              </a:defRPr>
            </a:pPr>
            <a:r>
              <a:rPr lang="en-US" sz="2000" b="1" dirty="0">
                <a:solidFill>
                  <a:srgbClr val="826300"/>
                </a:solidFill>
                <a:latin typeface="Arial (Body)"/>
              </a:rPr>
              <a:t>Total Assets &amp;</a:t>
            </a:r>
            <a:r>
              <a:rPr lang="en-US" sz="2000" b="1" baseline="0" dirty="0">
                <a:solidFill>
                  <a:srgbClr val="826300"/>
                </a:solidFill>
                <a:latin typeface="Arial (Body)"/>
              </a:rPr>
              <a:t> Owner’s Equity </a:t>
            </a:r>
            <a:r>
              <a:rPr lang="en-US" sz="2000" b="1" dirty="0">
                <a:solidFill>
                  <a:srgbClr val="826300"/>
                </a:solidFill>
                <a:latin typeface="Arial (Body)"/>
              </a:rPr>
              <a:t>2017 – 9M 2022</a:t>
            </a:r>
          </a:p>
          <a:p>
            <a:pPr>
              <a:defRPr sz="2000" b="1">
                <a:solidFill>
                  <a:srgbClr val="826300"/>
                </a:solidFill>
                <a:latin typeface="Arial (Body)"/>
              </a:defRPr>
            </a:pPr>
            <a:r>
              <a:rPr lang="en-US" sz="2000" b="1" dirty="0">
                <a:solidFill>
                  <a:srgbClr val="826300"/>
                </a:solidFill>
                <a:latin typeface="Arial (Body)"/>
              </a:rPr>
              <a:t>(Billions</a:t>
            </a:r>
            <a:r>
              <a:rPr lang="en-US" sz="2000" b="1" baseline="0" dirty="0">
                <a:solidFill>
                  <a:srgbClr val="826300"/>
                </a:solidFill>
                <a:latin typeface="Arial (Body)"/>
              </a:rPr>
              <a:t> VND)</a:t>
            </a:r>
            <a:endParaRPr lang="en-US" sz="2000" b="1" dirty="0">
              <a:solidFill>
                <a:srgbClr val="826300"/>
              </a:solidFill>
              <a:latin typeface="Arial (Body)"/>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rgbClr val="826300"/>
              </a:solidFill>
              <a:latin typeface="Arial (Body)"/>
              <a:ea typeface="+mn-ea"/>
              <a:cs typeface="Times New Roman" panose="02020603050405020304" pitchFamily="18" charset="0"/>
            </a:defRPr>
          </a:pPr>
          <a:endParaRPr lang="en-US"/>
        </a:p>
      </c:txPr>
    </c:title>
    <c:autoTitleDeleted val="0"/>
    <c:plotArea>
      <c:layout>
        <c:manualLayout>
          <c:layoutTarget val="inner"/>
          <c:xMode val="edge"/>
          <c:yMode val="edge"/>
          <c:x val="9.590757883028013E-2"/>
          <c:y val="0.14767185590350823"/>
          <c:w val="0.90409240997919171"/>
          <c:h val="0.65660144426414324"/>
        </c:manualLayout>
      </c:layout>
      <c:barChart>
        <c:barDir val="col"/>
        <c:grouping val="clustered"/>
        <c:varyColors val="0"/>
        <c:ser>
          <c:idx val="0"/>
          <c:order val="0"/>
          <c:tx>
            <c:strRef>
              <c:f>Sheet1!$B$1</c:f>
              <c:strCache>
                <c:ptCount val="1"/>
                <c:pt idx="0">
                  <c:v>Owner's Equity</c:v>
                </c:pt>
              </c:strCache>
            </c:strRef>
          </c:tx>
          <c:spPr>
            <a:solidFill>
              <a:srgbClr val="826300"/>
            </a:solidFill>
            <a:ln>
              <a:solidFill>
                <a:srgbClr val="FEC2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8263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2017</c:v>
                </c:pt>
                <c:pt idx="1">
                  <c:v>2018</c:v>
                </c:pt>
                <c:pt idx="2">
                  <c:v>2019</c:v>
                </c:pt>
                <c:pt idx="3">
                  <c:v>2020</c:v>
                </c:pt>
                <c:pt idx="4">
                  <c:v>2021</c:v>
                </c:pt>
                <c:pt idx="5">
                  <c:v>9M 2022</c:v>
                </c:pt>
              </c:strCache>
            </c:strRef>
          </c:cat>
          <c:val>
            <c:numRef>
              <c:f>Sheet1!$B$2:$B$7</c:f>
              <c:numCache>
                <c:formatCode>_(* #.##0_);_(* \(#.##0\);_(* "-"??_);_(@_)</c:formatCode>
                <c:ptCount val="6"/>
                <c:pt idx="0">
                  <c:v>431</c:v>
                </c:pt>
                <c:pt idx="1">
                  <c:v>452</c:v>
                </c:pt>
                <c:pt idx="2">
                  <c:v>403</c:v>
                </c:pt>
                <c:pt idx="3">
                  <c:v>422</c:v>
                </c:pt>
                <c:pt idx="4">
                  <c:v>583.91999999999996</c:v>
                </c:pt>
                <c:pt idx="5">
                  <c:v>654</c:v>
                </c:pt>
              </c:numCache>
            </c:numRef>
          </c:val>
          <c:extLst>
            <c:ext xmlns:c16="http://schemas.microsoft.com/office/drawing/2014/chart" uri="{C3380CC4-5D6E-409C-BE32-E72D297353CC}">
              <c16:uniqueId val="{00000000-0D06-4D0D-9213-A0C8250FF9FB}"/>
            </c:ext>
          </c:extLst>
        </c:ser>
        <c:ser>
          <c:idx val="1"/>
          <c:order val="1"/>
          <c:tx>
            <c:strRef>
              <c:f>Sheet1!$C$1</c:f>
              <c:strCache>
                <c:ptCount val="1"/>
                <c:pt idx="0">
                  <c:v>Total Assets</c:v>
                </c:pt>
              </c:strCache>
            </c:strRef>
          </c:tx>
          <c:spPr>
            <a:solidFill>
              <a:srgbClr val="0070C0"/>
            </a:solidFill>
            <a:ln>
              <a:solidFill>
                <a:srgbClr val="826300"/>
              </a:solidFill>
            </a:ln>
            <a:effectLst/>
          </c:spPr>
          <c:invertIfNegative val="0"/>
          <c:dPt>
            <c:idx val="5"/>
            <c:invertIfNegative val="0"/>
            <c:bubble3D val="0"/>
            <c:spPr>
              <a:solidFill>
                <a:srgbClr val="0070C0"/>
              </a:solidFill>
              <a:ln>
                <a:solidFill>
                  <a:srgbClr val="826300"/>
                </a:solidFill>
              </a:ln>
              <a:effectLst/>
            </c:spPr>
            <c:extLst>
              <c:ext xmlns:c16="http://schemas.microsoft.com/office/drawing/2014/chart" uri="{C3380CC4-5D6E-409C-BE32-E72D297353CC}">
                <c16:uniqueId val="{00000000-3A32-45E3-A16F-9F5AA2452C4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BA5B5"/>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2017</c:v>
                </c:pt>
                <c:pt idx="1">
                  <c:v>2018</c:v>
                </c:pt>
                <c:pt idx="2">
                  <c:v>2019</c:v>
                </c:pt>
                <c:pt idx="3">
                  <c:v>2020</c:v>
                </c:pt>
                <c:pt idx="4">
                  <c:v>2021</c:v>
                </c:pt>
                <c:pt idx="5">
                  <c:v>9M 2022</c:v>
                </c:pt>
              </c:strCache>
            </c:strRef>
          </c:cat>
          <c:val>
            <c:numRef>
              <c:f>Sheet1!$C$2:$C$7</c:f>
              <c:numCache>
                <c:formatCode>_(* #.##0_);_(* \(#.##0\);_(* "-"??_);_(@_)</c:formatCode>
                <c:ptCount val="6"/>
                <c:pt idx="0">
                  <c:v>1565</c:v>
                </c:pt>
                <c:pt idx="1">
                  <c:v>1713</c:v>
                </c:pt>
                <c:pt idx="2">
                  <c:v>1733</c:v>
                </c:pt>
                <c:pt idx="3">
                  <c:v>1838</c:v>
                </c:pt>
                <c:pt idx="4">
                  <c:v>1985</c:v>
                </c:pt>
                <c:pt idx="5">
                  <c:v>2063</c:v>
                </c:pt>
              </c:numCache>
            </c:numRef>
          </c:val>
          <c:extLst>
            <c:ext xmlns:c16="http://schemas.microsoft.com/office/drawing/2014/chart" uri="{C3380CC4-5D6E-409C-BE32-E72D297353CC}">
              <c16:uniqueId val="{00000001-0D06-4D0D-9213-A0C8250FF9FB}"/>
            </c:ext>
          </c:extLst>
        </c:ser>
        <c:dLbls>
          <c:showLegendKey val="0"/>
          <c:showVal val="0"/>
          <c:showCatName val="0"/>
          <c:showSerName val="0"/>
          <c:showPercent val="0"/>
          <c:showBubbleSize val="0"/>
        </c:dLbls>
        <c:gapWidth val="150"/>
        <c:axId val="1179058239"/>
        <c:axId val="1179047423"/>
      </c:barChart>
      <c:catAx>
        <c:axId val="117905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3B68"/>
                </a:solidFill>
                <a:latin typeface="Arial" panose="020B0604020202020204" pitchFamily="34" charset="0"/>
                <a:ea typeface="+mn-ea"/>
                <a:cs typeface="Arial" panose="020B0604020202020204" pitchFamily="34" charset="0"/>
              </a:defRPr>
            </a:pPr>
            <a:endParaRPr lang="en-US"/>
          </a:p>
        </c:txPr>
        <c:crossAx val="1179047423"/>
        <c:crosses val="autoZero"/>
        <c:auto val="1"/>
        <c:lblAlgn val="ctr"/>
        <c:lblOffset val="100"/>
        <c:noMultiLvlLbl val="0"/>
      </c:catAx>
      <c:valAx>
        <c:axId val="1179047423"/>
        <c:scaling>
          <c:orientation val="minMax"/>
          <c:min val="0"/>
        </c:scaling>
        <c:delete val="0"/>
        <c:axPos val="l"/>
        <c:majorGridlines>
          <c:spPr>
            <a:ln w="9525" cap="flat" cmpd="sng" algn="ctr">
              <a:no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9058239"/>
        <c:crosses val="autoZero"/>
        <c:crossBetween val="between"/>
      </c:valAx>
      <c:spPr>
        <a:noFill/>
        <a:ln>
          <a:noFill/>
        </a:ln>
        <a:effectLst/>
      </c:spPr>
    </c:plotArea>
    <c:legend>
      <c:legendPos val="b"/>
      <c:layout>
        <c:manualLayout>
          <c:xMode val="edge"/>
          <c:yMode val="edge"/>
          <c:x val="0.30822813352245071"/>
          <c:y val="0.90200665327122898"/>
          <c:w val="0.48706541094828926"/>
          <c:h val="6.8884182317118542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3B68"/>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826300"/>
                </a:solidFill>
                <a:latin typeface="Arial (Body)"/>
                <a:ea typeface="+mn-ea"/>
                <a:cs typeface="Times New Roman" panose="02020603050405020304" pitchFamily="18" charset="0"/>
              </a:defRPr>
            </a:pPr>
            <a:r>
              <a:rPr lang="en-US" sz="2000" b="1" dirty="0">
                <a:solidFill>
                  <a:srgbClr val="826300"/>
                </a:solidFill>
                <a:latin typeface="Arial (Body)"/>
              </a:rPr>
              <a:t>Revenue and Profit</a:t>
            </a:r>
            <a:r>
              <a:rPr lang="en-US" sz="2000" b="1" baseline="0" dirty="0">
                <a:solidFill>
                  <a:srgbClr val="826300"/>
                </a:solidFill>
                <a:latin typeface="Arial (Body)"/>
              </a:rPr>
              <a:t> before Tax: </a:t>
            </a:r>
            <a:r>
              <a:rPr lang="en-US" sz="2000" b="1" dirty="0">
                <a:solidFill>
                  <a:srgbClr val="826300"/>
                </a:solidFill>
                <a:latin typeface="Arial (Body)"/>
              </a:rPr>
              <a:t>2017 – 9M 2022</a:t>
            </a:r>
          </a:p>
          <a:p>
            <a:pPr>
              <a:defRPr sz="2000" b="1">
                <a:solidFill>
                  <a:srgbClr val="826300"/>
                </a:solidFill>
                <a:latin typeface="Arial (Body)"/>
              </a:defRPr>
            </a:pPr>
            <a:r>
              <a:rPr lang="en-US" sz="2000" b="1" dirty="0">
                <a:solidFill>
                  <a:srgbClr val="826300"/>
                </a:solidFill>
                <a:latin typeface="Arial (Body)"/>
              </a:rPr>
              <a:t>(Billions VND</a:t>
            </a:r>
            <a:r>
              <a:rPr lang="en-US" sz="2000" b="1" baseline="0" dirty="0">
                <a:solidFill>
                  <a:srgbClr val="826300"/>
                </a:solidFill>
                <a:latin typeface="Arial (Body)"/>
              </a:rPr>
              <a:t>)</a:t>
            </a:r>
            <a:endParaRPr lang="en-US" sz="2000" b="1" dirty="0">
              <a:solidFill>
                <a:srgbClr val="826300"/>
              </a:solidFill>
              <a:latin typeface="Arial (Body)"/>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rgbClr val="826300"/>
              </a:solidFill>
              <a:latin typeface="Arial (Body)"/>
              <a:ea typeface="+mn-ea"/>
              <a:cs typeface="Times New Roman" panose="02020603050405020304" pitchFamily="18" charset="0"/>
            </a:defRPr>
          </a:pPr>
          <a:endParaRPr lang="en-US"/>
        </a:p>
      </c:txPr>
    </c:title>
    <c:autoTitleDeleted val="0"/>
    <c:plotArea>
      <c:layout>
        <c:manualLayout>
          <c:layoutTarget val="inner"/>
          <c:xMode val="edge"/>
          <c:yMode val="edge"/>
          <c:x val="9.590756708131612E-2"/>
          <c:y val="0.23604708011943773"/>
          <c:w val="0.90409240997919171"/>
          <c:h val="0.57663718435134192"/>
        </c:manualLayout>
      </c:layout>
      <c:barChart>
        <c:barDir val="col"/>
        <c:grouping val="clustered"/>
        <c:varyColors val="0"/>
        <c:ser>
          <c:idx val="0"/>
          <c:order val="0"/>
          <c:tx>
            <c:strRef>
              <c:f>Sheet1!$B$1</c:f>
              <c:strCache>
                <c:ptCount val="1"/>
                <c:pt idx="0">
                  <c:v>PBT</c:v>
                </c:pt>
              </c:strCache>
            </c:strRef>
          </c:tx>
          <c:spPr>
            <a:solidFill>
              <a:srgbClr val="826300"/>
            </a:solidFill>
            <a:ln>
              <a:solidFill>
                <a:srgbClr val="FEC2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2017</c:v>
                </c:pt>
                <c:pt idx="1">
                  <c:v>2018</c:v>
                </c:pt>
                <c:pt idx="2">
                  <c:v>2019</c:v>
                </c:pt>
                <c:pt idx="3">
                  <c:v>2020</c:v>
                </c:pt>
                <c:pt idx="4">
                  <c:v>2021</c:v>
                </c:pt>
                <c:pt idx="5">
                  <c:v>9M 2022</c:v>
                </c:pt>
              </c:strCache>
            </c:strRef>
          </c:cat>
          <c:val>
            <c:numRef>
              <c:f>Sheet1!$B$2:$B$7</c:f>
              <c:numCache>
                <c:formatCode>_(* #.##0_);_(* \(#.##0\);_(* "-"??_);_(@_)</c:formatCode>
                <c:ptCount val="6"/>
                <c:pt idx="0">
                  <c:v>71</c:v>
                </c:pt>
                <c:pt idx="1">
                  <c:v>62</c:v>
                </c:pt>
                <c:pt idx="2">
                  <c:v>10</c:v>
                </c:pt>
                <c:pt idx="3">
                  <c:v>28</c:v>
                </c:pt>
                <c:pt idx="4">
                  <c:v>72</c:v>
                </c:pt>
                <c:pt idx="5">
                  <c:v>75</c:v>
                </c:pt>
              </c:numCache>
            </c:numRef>
          </c:val>
          <c:extLst>
            <c:ext xmlns:c16="http://schemas.microsoft.com/office/drawing/2014/chart" uri="{C3380CC4-5D6E-409C-BE32-E72D297353CC}">
              <c16:uniqueId val="{00000000-D1CB-4222-8C10-847DDBBC503F}"/>
            </c:ext>
          </c:extLst>
        </c:ser>
        <c:ser>
          <c:idx val="1"/>
          <c:order val="1"/>
          <c:tx>
            <c:strRef>
              <c:f>Sheet1!$C$1</c:f>
              <c:strCache>
                <c:ptCount val="1"/>
                <c:pt idx="0">
                  <c:v>Revenue</c:v>
                </c:pt>
              </c:strCache>
            </c:strRef>
          </c:tx>
          <c:spPr>
            <a:solidFill>
              <a:srgbClr val="0070C0"/>
            </a:solidFill>
            <a:ln>
              <a:solidFill>
                <a:srgbClr val="826300"/>
              </a:solidFill>
            </a:ln>
            <a:effectLst/>
          </c:spPr>
          <c:invertIfNegative val="0"/>
          <c:dPt>
            <c:idx val="5"/>
            <c:invertIfNegative val="0"/>
            <c:bubble3D val="0"/>
            <c:spPr>
              <a:solidFill>
                <a:srgbClr val="0070C0"/>
              </a:solidFill>
              <a:ln>
                <a:solidFill>
                  <a:srgbClr val="826300"/>
                </a:solidFill>
              </a:ln>
              <a:effectLst/>
            </c:spPr>
            <c:extLst>
              <c:ext xmlns:c16="http://schemas.microsoft.com/office/drawing/2014/chart" uri="{C3380CC4-5D6E-409C-BE32-E72D297353CC}">
                <c16:uniqueId val="{00000000-74D7-46A6-8380-B7B3654A22B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BA5B5"/>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2017</c:v>
                </c:pt>
                <c:pt idx="1">
                  <c:v>2018</c:v>
                </c:pt>
                <c:pt idx="2">
                  <c:v>2019</c:v>
                </c:pt>
                <c:pt idx="3">
                  <c:v>2020</c:v>
                </c:pt>
                <c:pt idx="4">
                  <c:v>2021</c:v>
                </c:pt>
                <c:pt idx="5">
                  <c:v>9M 2022</c:v>
                </c:pt>
              </c:strCache>
            </c:strRef>
          </c:cat>
          <c:val>
            <c:numRef>
              <c:f>Sheet1!$C$2:$C$7</c:f>
              <c:numCache>
                <c:formatCode>_(* #.##0_);_(* \(#.##0\);_(* "-"??_);_(@_)</c:formatCode>
                <c:ptCount val="6"/>
                <c:pt idx="0">
                  <c:v>1502</c:v>
                </c:pt>
                <c:pt idx="1">
                  <c:v>1839</c:v>
                </c:pt>
                <c:pt idx="2">
                  <c:v>1705</c:v>
                </c:pt>
                <c:pt idx="3">
                  <c:v>1339</c:v>
                </c:pt>
                <c:pt idx="4">
                  <c:v>1686</c:v>
                </c:pt>
                <c:pt idx="5">
                  <c:v>1328</c:v>
                </c:pt>
              </c:numCache>
            </c:numRef>
          </c:val>
          <c:extLst>
            <c:ext xmlns:c16="http://schemas.microsoft.com/office/drawing/2014/chart" uri="{C3380CC4-5D6E-409C-BE32-E72D297353CC}">
              <c16:uniqueId val="{00000001-D1CB-4222-8C10-847DDBBC503F}"/>
            </c:ext>
          </c:extLst>
        </c:ser>
        <c:dLbls>
          <c:showLegendKey val="0"/>
          <c:showVal val="0"/>
          <c:showCatName val="0"/>
          <c:showSerName val="0"/>
          <c:showPercent val="0"/>
          <c:showBubbleSize val="0"/>
        </c:dLbls>
        <c:gapWidth val="64"/>
        <c:overlap val="-38"/>
        <c:axId val="1179058239"/>
        <c:axId val="1179047423"/>
      </c:barChart>
      <c:catAx>
        <c:axId val="117905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3B68"/>
                </a:solidFill>
                <a:latin typeface="Arial" panose="020B0604020202020204" pitchFamily="34" charset="0"/>
                <a:ea typeface="+mn-ea"/>
                <a:cs typeface="Arial" panose="020B0604020202020204" pitchFamily="34" charset="0"/>
              </a:defRPr>
            </a:pPr>
            <a:endParaRPr lang="en-US"/>
          </a:p>
        </c:txPr>
        <c:crossAx val="1179047423"/>
        <c:crosses val="autoZero"/>
        <c:auto val="1"/>
        <c:lblAlgn val="ctr"/>
        <c:lblOffset val="100"/>
        <c:noMultiLvlLbl val="0"/>
      </c:catAx>
      <c:valAx>
        <c:axId val="1179047423"/>
        <c:scaling>
          <c:orientation val="minMax"/>
          <c:max val="1900"/>
          <c:min val="0"/>
        </c:scaling>
        <c:delete val="0"/>
        <c:axPos val="l"/>
        <c:majorGridlines>
          <c:spPr>
            <a:ln w="9525" cap="flat" cmpd="sng" algn="ctr">
              <a:no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9058239"/>
        <c:crosses val="autoZero"/>
        <c:crossBetween val="between"/>
      </c:valAx>
      <c:spPr>
        <a:noFill/>
        <a:ln>
          <a:noFill/>
        </a:ln>
        <a:effectLst/>
      </c:spPr>
    </c:plotArea>
    <c:legend>
      <c:legendPos val="b"/>
      <c:layout>
        <c:manualLayout>
          <c:xMode val="edge"/>
          <c:yMode val="edge"/>
          <c:x val="0.37891792564432164"/>
          <c:y val="0.91956242110957509"/>
          <c:w val="0.26189372533587923"/>
          <c:h val="6.7115702935705929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3B68"/>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826300"/>
                </a:solidFill>
                <a:latin typeface="Arial (Body)"/>
                <a:ea typeface="+mn-ea"/>
                <a:cs typeface="Times New Roman" panose="02020603050405020304" pitchFamily="18" charset="0"/>
              </a:defRPr>
            </a:pPr>
            <a:r>
              <a:rPr lang="en-US" sz="2000" b="1" dirty="0">
                <a:solidFill>
                  <a:srgbClr val="826300"/>
                </a:solidFill>
                <a:latin typeface="Arial (Body)"/>
              </a:rPr>
              <a:t>Targeted Revenue and PBT</a:t>
            </a:r>
            <a:r>
              <a:rPr lang="en-US" sz="2000" b="1" baseline="0" dirty="0">
                <a:solidFill>
                  <a:srgbClr val="826300"/>
                </a:solidFill>
                <a:latin typeface="Arial (Body)"/>
              </a:rPr>
              <a:t> period</a:t>
            </a:r>
            <a:r>
              <a:rPr lang="en-US" sz="2000" b="1" dirty="0">
                <a:solidFill>
                  <a:srgbClr val="826300"/>
                </a:solidFill>
                <a:latin typeface="Arial (Body)"/>
              </a:rPr>
              <a:t> 2021 – 2025</a:t>
            </a:r>
          </a:p>
          <a:p>
            <a:pPr>
              <a:defRPr sz="2000" b="1">
                <a:solidFill>
                  <a:srgbClr val="826300"/>
                </a:solidFill>
                <a:latin typeface="Arial (Body)"/>
              </a:defRPr>
            </a:pPr>
            <a:r>
              <a:rPr lang="en-US" sz="2000" b="1" dirty="0">
                <a:solidFill>
                  <a:srgbClr val="826300"/>
                </a:solidFill>
                <a:latin typeface="Arial (Body)"/>
              </a:rPr>
              <a:t>(Billions VND</a:t>
            </a:r>
            <a:r>
              <a:rPr lang="en-US" sz="2000" b="1" baseline="0" dirty="0">
                <a:solidFill>
                  <a:srgbClr val="826300"/>
                </a:solidFill>
                <a:latin typeface="Arial (Body)"/>
              </a:rPr>
              <a:t>)</a:t>
            </a:r>
            <a:endParaRPr lang="en-US" sz="2000" b="1" dirty="0">
              <a:solidFill>
                <a:srgbClr val="826300"/>
              </a:solidFill>
              <a:latin typeface="Arial (Body)"/>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rgbClr val="826300"/>
              </a:solidFill>
              <a:latin typeface="Arial (Body)"/>
              <a:ea typeface="+mn-ea"/>
              <a:cs typeface="Times New Roman" panose="02020603050405020304" pitchFamily="18" charset="0"/>
            </a:defRPr>
          </a:pPr>
          <a:endParaRPr lang="en-US"/>
        </a:p>
      </c:txPr>
    </c:title>
    <c:autoTitleDeleted val="0"/>
    <c:plotArea>
      <c:layout>
        <c:manualLayout>
          <c:layoutTarget val="inner"/>
          <c:xMode val="edge"/>
          <c:yMode val="edge"/>
          <c:x val="9.590757883028013E-2"/>
          <c:y val="0.14767185590350823"/>
          <c:w val="0.90409240997919171"/>
          <c:h val="0.69922201518703297"/>
        </c:manualLayout>
      </c:layout>
      <c:barChart>
        <c:barDir val="col"/>
        <c:grouping val="clustered"/>
        <c:varyColors val="0"/>
        <c:ser>
          <c:idx val="0"/>
          <c:order val="0"/>
          <c:tx>
            <c:strRef>
              <c:f>Sheet1!$B$1</c:f>
              <c:strCache>
                <c:ptCount val="1"/>
                <c:pt idx="0">
                  <c:v>PBT</c:v>
                </c:pt>
              </c:strCache>
            </c:strRef>
          </c:tx>
          <c:spPr>
            <a:solidFill>
              <a:srgbClr val="826300"/>
            </a:solidFill>
            <a:ln>
              <a:solidFill>
                <a:srgbClr val="FEC2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292D-4705-A5E3-0D7DDAF465BD}"/>
                </c:ext>
              </c:extLst>
            </c:dLbl>
            <c:dLbl>
              <c:idx val="2"/>
              <c:delete val="1"/>
              <c:extLst>
                <c:ext xmlns:c15="http://schemas.microsoft.com/office/drawing/2012/chart" uri="{CE6537A1-D6FC-4f65-9D91-7224C49458BB}"/>
                <c:ext xmlns:c16="http://schemas.microsoft.com/office/drawing/2014/chart" uri="{C3380CC4-5D6E-409C-BE32-E72D297353CC}">
                  <c16:uniqueId val="{00000004-292D-4705-A5E3-0D7DDAF465BD}"/>
                </c:ext>
              </c:extLst>
            </c:dLbl>
            <c:dLbl>
              <c:idx val="3"/>
              <c:delete val="1"/>
              <c:extLst>
                <c:ext xmlns:c15="http://schemas.microsoft.com/office/drawing/2012/chart" uri="{CE6537A1-D6FC-4f65-9D91-7224C49458BB}"/>
                <c:ext xmlns:c16="http://schemas.microsoft.com/office/drawing/2014/chart" uri="{C3380CC4-5D6E-409C-BE32-E72D297353CC}">
                  <c16:uniqueId val="{00000006-292D-4705-A5E3-0D7DDAF465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2021DK</c:v>
                </c:pt>
                <c:pt idx="1">
                  <c:v>2022DK</c:v>
                </c:pt>
                <c:pt idx="2">
                  <c:v>2023DK</c:v>
                </c:pt>
                <c:pt idx="3">
                  <c:v>2024DK</c:v>
                </c:pt>
                <c:pt idx="4">
                  <c:v>2025DK</c:v>
                </c:pt>
              </c:strCache>
            </c:strRef>
          </c:cat>
          <c:val>
            <c:numRef>
              <c:f>Sheet1!$B$2:$B$6</c:f>
              <c:numCache>
                <c:formatCode>_(* #,##0_);_(* \(#,##0\);_(* "-"??_);_(@_)</c:formatCode>
                <c:ptCount val="5"/>
                <c:pt idx="0">
                  <c:v>72</c:v>
                </c:pt>
                <c:pt idx="1">
                  <c:v>116</c:v>
                </c:pt>
                <c:pt idx="2">
                  <c:v>133</c:v>
                </c:pt>
                <c:pt idx="3">
                  <c:v>153</c:v>
                </c:pt>
                <c:pt idx="4">
                  <c:v>176</c:v>
                </c:pt>
              </c:numCache>
            </c:numRef>
          </c:val>
          <c:extLst>
            <c:ext xmlns:c16="http://schemas.microsoft.com/office/drawing/2014/chart" uri="{C3380CC4-5D6E-409C-BE32-E72D297353CC}">
              <c16:uniqueId val="{00000000-292D-4705-A5E3-0D7DDAF465BD}"/>
            </c:ext>
          </c:extLst>
        </c:ser>
        <c:ser>
          <c:idx val="1"/>
          <c:order val="1"/>
          <c:tx>
            <c:strRef>
              <c:f>Sheet1!$C$1</c:f>
              <c:strCache>
                <c:ptCount val="1"/>
                <c:pt idx="0">
                  <c:v>Revenue</c:v>
                </c:pt>
              </c:strCache>
            </c:strRef>
          </c:tx>
          <c:spPr>
            <a:solidFill>
              <a:srgbClr val="0070C0"/>
            </a:solidFill>
            <a:ln>
              <a:solidFill>
                <a:srgbClr val="826300"/>
              </a:solidFill>
            </a:ln>
            <a:effectLst/>
          </c:spPr>
          <c:invertIfNegative val="0"/>
          <c:dLbls>
            <c:dLbl>
              <c:idx val="0"/>
              <c:layout>
                <c:manualLayout>
                  <c:x val="1.4419178461062391E-3"/>
                  <c:y val="8.7028275098240716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003B68"/>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6328220920888206E-2"/>
                      <c:h val="8.9515438596018654E-2"/>
                    </c:manualLayout>
                  </c15:layout>
                </c:ext>
                <c:ext xmlns:c16="http://schemas.microsoft.com/office/drawing/2014/chart" uri="{C3380CC4-5D6E-409C-BE32-E72D297353CC}">
                  <c16:uniqueId val="{00000001-1F69-4FF5-9767-46D559A2903C}"/>
                </c:ext>
              </c:extLst>
            </c:dLbl>
            <c:dLbl>
              <c:idx val="1"/>
              <c:delete val="1"/>
              <c:extLst>
                <c:ext xmlns:c15="http://schemas.microsoft.com/office/drawing/2012/chart" uri="{CE6537A1-D6FC-4f65-9D91-7224C49458BB}"/>
                <c:ext xmlns:c16="http://schemas.microsoft.com/office/drawing/2014/chart" uri="{C3380CC4-5D6E-409C-BE32-E72D297353CC}">
                  <c16:uniqueId val="{00000002-292D-4705-A5E3-0D7DDAF465BD}"/>
                </c:ext>
              </c:extLst>
            </c:dLbl>
            <c:dLbl>
              <c:idx val="2"/>
              <c:delete val="1"/>
              <c:extLst>
                <c:ext xmlns:c15="http://schemas.microsoft.com/office/drawing/2012/chart" uri="{CE6537A1-D6FC-4f65-9D91-7224C49458BB}"/>
                <c:ext xmlns:c16="http://schemas.microsoft.com/office/drawing/2014/chart" uri="{C3380CC4-5D6E-409C-BE32-E72D297353CC}">
                  <c16:uniqueId val="{00000005-292D-4705-A5E3-0D7DDAF465BD}"/>
                </c:ext>
              </c:extLst>
            </c:dLbl>
            <c:dLbl>
              <c:idx val="3"/>
              <c:delete val="1"/>
              <c:extLst>
                <c:ext xmlns:c15="http://schemas.microsoft.com/office/drawing/2012/chart" uri="{CE6537A1-D6FC-4f65-9D91-7224C49458BB}"/>
                <c:ext xmlns:c16="http://schemas.microsoft.com/office/drawing/2014/chart" uri="{C3380CC4-5D6E-409C-BE32-E72D297353CC}">
                  <c16:uniqueId val="{00000007-292D-4705-A5E3-0D7DDAF465BD}"/>
                </c:ext>
              </c:extLst>
            </c:dLbl>
            <c:dLbl>
              <c:idx val="4"/>
              <c:layout>
                <c:manualLayout>
                  <c:x val="5.7676713844250624E-3"/>
                  <c:y val="-1.438873467577335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F69-4FF5-9767-46D559A2903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3B68"/>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2021DK</c:v>
                </c:pt>
                <c:pt idx="1">
                  <c:v>2022DK</c:v>
                </c:pt>
                <c:pt idx="2">
                  <c:v>2023DK</c:v>
                </c:pt>
                <c:pt idx="3">
                  <c:v>2024DK</c:v>
                </c:pt>
                <c:pt idx="4">
                  <c:v>2025DK</c:v>
                </c:pt>
              </c:strCache>
            </c:strRef>
          </c:cat>
          <c:val>
            <c:numRef>
              <c:f>Sheet1!$C$2:$C$6</c:f>
              <c:numCache>
                <c:formatCode>_(* #,##0_);_(* \(#,##0\);_(* "-"??_);_(@_)</c:formatCode>
                <c:ptCount val="5"/>
                <c:pt idx="0">
                  <c:v>1686</c:v>
                </c:pt>
                <c:pt idx="1">
                  <c:v>2648</c:v>
                </c:pt>
                <c:pt idx="2">
                  <c:v>3045</c:v>
                </c:pt>
                <c:pt idx="3">
                  <c:v>3052</c:v>
                </c:pt>
                <c:pt idx="4">
                  <c:v>4028</c:v>
                </c:pt>
              </c:numCache>
            </c:numRef>
          </c:val>
          <c:extLst>
            <c:ext xmlns:c16="http://schemas.microsoft.com/office/drawing/2014/chart" uri="{C3380CC4-5D6E-409C-BE32-E72D297353CC}">
              <c16:uniqueId val="{00000001-292D-4705-A5E3-0D7DDAF465BD}"/>
            </c:ext>
          </c:extLst>
        </c:ser>
        <c:dLbls>
          <c:showLegendKey val="0"/>
          <c:showVal val="0"/>
          <c:showCatName val="0"/>
          <c:showSerName val="0"/>
          <c:showPercent val="0"/>
          <c:showBubbleSize val="0"/>
        </c:dLbls>
        <c:gapWidth val="64"/>
        <c:overlap val="-38"/>
        <c:axId val="1179058239"/>
        <c:axId val="1179047423"/>
      </c:barChart>
      <c:catAx>
        <c:axId val="117905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Body)"/>
                <a:ea typeface="+mn-ea"/>
                <a:cs typeface="Times New Roman" panose="02020603050405020304" pitchFamily="18" charset="0"/>
              </a:defRPr>
            </a:pPr>
            <a:endParaRPr lang="en-US"/>
          </a:p>
        </c:txPr>
        <c:crossAx val="1179047423"/>
        <c:crosses val="autoZero"/>
        <c:auto val="1"/>
        <c:lblAlgn val="ctr"/>
        <c:lblOffset val="100"/>
        <c:noMultiLvlLbl val="0"/>
      </c:catAx>
      <c:valAx>
        <c:axId val="1179047423"/>
        <c:scaling>
          <c:orientation val="minMax"/>
        </c:scaling>
        <c:delete val="0"/>
        <c:axPos val="l"/>
        <c:majorGridlines>
          <c:spPr>
            <a:ln w="9525" cap="flat" cmpd="sng" algn="ctr">
              <a:no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Body)"/>
                <a:ea typeface="+mn-ea"/>
                <a:cs typeface="Times New Roman" panose="02020603050405020304" pitchFamily="18" charset="0"/>
              </a:defRPr>
            </a:pPr>
            <a:endParaRPr lang="en-US"/>
          </a:p>
        </c:txPr>
        <c:crossAx val="1179058239"/>
        <c:crosses val="autoZero"/>
        <c:crossBetween val="between"/>
      </c:valAx>
      <c:spPr>
        <a:noFill/>
        <a:ln>
          <a:noFill/>
        </a:ln>
        <a:effectLst/>
      </c:spPr>
    </c:plotArea>
    <c:legend>
      <c:legendPos val="b"/>
      <c:layout>
        <c:manualLayout>
          <c:xMode val="edge"/>
          <c:yMode val="edge"/>
          <c:x val="0.37891792564432164"/>
          <c:y val="0.91956242110957509"/>
          <c:w val="0.26189372533587923"/>
          <c:h val="6.71157029357059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Body)"/>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29849396613925E-2"/>
          <c:y val="1.5461280202150344E-3"/>
          <c:w val="0.36261095360924445"/>
          <c:h val="0.94291270552538931"/>
        </c:manualLayout>
      </c:layout>
      <c:doughnutChart>
        <c:varyColors val="1"/>
        <c:ser>
          <c:idx val="0"/>
          <c:order val="0"/>
          <c:tx>
            <c:strRef>
              <c:f>Sheet1!$C$1</c:f>
              <c:strCache>
                <c:ptCount val="1"/>
                <c:pt idx="0">
                  <c:v>Sales</c:v>
                </c:pt>
              </c:strCache>
            </c:strRef>
          </c:tx>
          <c:dPt>
            <c:idx val="0"/>
            <c:bubble3D val="0"/>
            <c:spPr>
              <a:solidFill>
                <a:srgbClr val="826300"/>
              </a:solidFill>
              <a:ln w="19050">
                <a:solidFill>
                  <a:schemeClr val="lt1"/>
                </a:solidFill>
              </a:ln>
              <a:effectLst/>
            </c:spPr>
            <c:extLst>
              <c:ext xmlns:c16="http://schemas.microsoft.com/office/drawing/2014/chart" uri="{C3380CC4-5D6E-409C-BE32-E72D297353CC}">
                <c16:uniqueId val="{00000001-9DFA-4621-BCC2-BF6DCE1099DC}"/>
              </c:ext>
            </c:extLst>
          </c:dPt>
          <c:dPt>
            <c:idx val="1"/>
            <c:bubble3D val="0"/>
            <c:spPr>
              <a:solidFill>
                <a:srgbClr val="00FFFF"/>
              </a:solidFill>
              <a:ln w="19050">
                <a:solidFill>
                  <a:schemeClr val="lt1"/>
                </a:solidFill>
              </a:ln>
              <a:effectLst/>
            </c:spPr>
            <c:extLst>
              <c:ext xmlns:c16="http://schemas.microsoft.com/office/drawing/2014/chart" uri="{C3380CC4-5D6E-409C-BE32-E72D297353CC}">
                <c16:uniqueId val="{00000003-9DFA-4621-BCC2-BF6DCE1099DC}"/>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9DFA-4621-BCC2-BF6DCE1099DC}"/>
              </c:ext>
            </c:extLst>
          </c:dPt>
          <c:dPt>
            <c:idx val="3"/>
            <c:bubble3D val="0"/>
            <c:spPr>
              <a:solidFill>
                <a:srgbClr val="0070C0"/>
              </a:solidFill>
              <a:ln w="19050">
                <a:solidFill>
                  <a:schemeClr val="lt1"/>
                </a:solidFill>
              </a:ln>
              <a:effectLst/>
            </c:spPr>
            <c:extLst>
              <c:ext xmlns:c16="http://schemas.microsoft.com/office/drawing/2014/chart" uri="{C3380CC4-5D6E-409C-BE32-E72D297353CC}">
                <c16:uniqueId val="{00000007-9DFA-4621-BCC2-BF6DCE1099DC}"/>
              </c:ext>
            </c:extLst>
          </c:dPt>
          <c:dPt>
            <c:idx val="4"/>
            <c:bubble3D val="0"/>
            <c:spPr>
              <a:solidFill>
                <a:srgbClr val="002060"/>
              </a:solidFill>
              <a:ln w="19050">
                <a:solidFill>
                  <a:schemeClr val="lt1"/>
                </a:solidFill>
              </a:ln>
              <a:effectLst/>
            </c:spPr>
            <c:extLst>
              <c:ext xmlns:c16="http://schemas.microsoft.com/office/drawing/2014/chart" uri="{C3380CC4-5D6E-409C-BE32-E72D297353CC}">
                <c16:uniqueId val="{00000009-9DFA-4621-BCC2-BF6DCE1099DC}"/>
              </c:ext>
            </c:extLst>
          </c:dPt>
          <c:dPt>
            <c:idx val="5"/>
            <c:bubble3D val="0"/>
            <c:spPr>
              <a:solidFill>
                <a:srgbClr val="0BA5B5"/>
              </a:solidFill>
              <a:ln w="19050">
                <a:solidFill>
                  <a:schemeClr val="lt1"/>
                </a:solidFill>
              </a:ln>
              <a:effectLst/>
            </c:spPr>
            <c:extLst>
              <c:ext xmlns:c16="http://schemas.microsoft.com/office/drawing/2014/chart" uri="{C3380CC4-5D6E-409C-BE32-E72D297353CC}">
                <c16:uniqueId val="{0000000B-9DFA-4621-BCC2-BF6DCE1099DC}"/>
              </c:ext>
            </c:extLst>
          </c:dPt>
          <c:dPt>
            <c:idx val="6"/>
            <c:bubble3D val="0"/>
            <c:spPr>
              <a:solidFill>
                <a:srgbClr val="C4DFB6"/>
              </a:solidFill>
              <a:ln w="19050">
                <a:solidFill>
                  <a:schemeClr val="lt1"/>
                </a:solidFill>
              </a:ln>
              <a:effectLst/>
            </c:spPr>
            <c:extLst>
              <c:ext xmlns:c16="http://schemas.microsoft.com/office/drawing/2014/chart" uri="{C3380CC4-5D6E-409C-BE32-E72D297353CC}">
                <c16:uniqueId val="{0000000D-9DFA-4621-BCC2-BF6DCE1099DC}"/>
              </c:ext>
            </c:extLst>
          </c:dPt>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DFA-4621-BCC2-BF6DCE1099DC}"/>
                </c:ext>
              </c:extLst>
            </c:dLbl>
            <c:dLbl>
              <c:idx val="5"/>
              <c:layout>
                <c:manualLayout>
                  <c:x val="1.6620158577251608E-3"/>
                  <c:y val="-1.4938325007961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FA-4621-BCC2-BF6DCE1099D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Sheet1!$B$2:$B$6</c:f>
              <c:strCache>
                <c:ptCount val="5"/>
                <c:pt idx="0">
                  <c:v>Mr Vu Huy Dong</c:v>
                </c:pt>
                <c:pt idx="1">
                  <c:v>Mr Do Duc Khang</c:v>
                </c:pt>
                <c:pt idx="2">
                  <c:v>ACC Trading &amp; Investment Co.</c:v>
                </c:pt>
                <c:pt idx="3">
                  <c:v>Mr Vu Huy duc</c:v>
                </c:pt>
                <c:pt idx="4">
                  <c:v>Others</c:v>
                </c:pt>
              </c:strCache>
            </c:strRef>
          </c:cat>
          <c:val>
            <c:numRef>
              <c:f>Sheet1!$C$2:$C$6</c:f>
              <c:numCache>
                <c:formatCode>0.00%</c:formatCode>
                <c:ptCount val="5"/>
                <c:pt idx="0">
                  <c:v>0.18290000000000001</c:v>
                </c:pt>
                <c:pt idx="1">
                  <c:v>6.0699999999999997E-2</c:v>
                </c:pt>
                <c:pt idx="2">
                  <c:v>5.9299999999999999E-2</c:v>
                </c:pt>
                <c:pt idx="3">
                  <c:v>5.3600000000000002E-2</c:v>
                </c:pt>
                <c:pt idx="4" formatCode="0.0000%">
                  <c:v>0.64349999999999996</c:v>
                </c:pt>
              </c:numCache>
            </c:numRef>
          </c:val>
          <c:extLst>
            <c:ext xmlns:c16="http://schemas.microsoft.com/office/drawing/2014/chart" uri="{C3380CC4-5D6E-409C-BE32-E72D297353CC}">
              <c16:uniqueId val="{0000000E-9DFA-4621-BCC2-BF6DCE1099DC}"/>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1470899738173612"/>
          <c:y val="0.19002707195917609"/>
          <c:w val="0.34174226112415351"/>
          <c:h val="0.8099729280408238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0997109275488335E-2"/>
          <c:y val="0.16462622070283731"/>
          <c:w val="0.92638186547071522"/>
          <c:h val="0.67074755859432544"/>
        </c:manualLayout>
      </c:layout>
      <c:barChart>
        <c:barDir val="col"/>
        <c:grouping val="clustered"/>
        <c:varyColors val="0"/>
        <c:dLbls>
          <c:showLegendKey val="0"/>
          <c:showVal val="0"/>
          <c:showCatName val="0"/>
          <c:showSerName val="0"/>
          <c:showPercent val="0"/>
          <c:showBubbleSize val="0"/>
        </c:dLbls>
        <c:gapWidth val="219"/>
        <c:overlap val="-27"/>
        <c:axId val="2039194720"/>
        <c:axId val="2039200544"/>
      </c:barChart>
      <c:catAx>
        <c:axId val="2039194720"/>
        <c:scaling>
          <c:orientation val="minMax"/>
        </c:scaling>
        <c:delete val="1"/>
        <c:axPos val="b"/>
        <c:numFmt formatCode="m\/yy" sourceLinked="0"/>
        <c:majorTickMark val="none"/>
        <c:minorTickMark val="none"/>
        <c:tickLblPos val="nextTo"/>
        <c:crossAx val="2039200544"/>
        <c:crosses val="autoZero"/>
        <c:auto val="1"/>
        <c:lblAlgn val="ctr"/>
        <c:lblOffset val="100"/>
        <c:noMultiLvlLbl val="1"/>
      </c:catAx>
      <c:valAx>
        <c:axId val="2039200544"/>
        <c:scaling>
          <c:orientation val="minMax"/>
          <c:max val="2000"/>
          <c:min val="0"/>
        </c:scaling>
        <c:delete val="1"/>
        <c:axPos val="l"/>
        <c:numFmt formatCode="#,##0" sourceLinked="1"/>
        <c:majorTickMark val="none"/>
        <c:minorTickMark val="none"/>
        <c:tickLblPos val="nextTo"/>
        <c:crossAx val="2039194720"/>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lang="en-US" sz="1000">
          <a:solidFill>
            <a:srgbClr val="011D33"/>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0" i="0" u="none" strike="noStrike" kern="1200" spc="0" baseline="0">
                <a:solidFill>
                  <a:srgbClr val="826300"/>
                </a:solidFill>
                <a:latin typeface="Arial" panose="020B0604020202020204" pitchFamily="34" charset="0"/>
                <a:ea typeface="+mn-ea"/>
                <a:cs typeface="Arial" panose="020B0604020202020204" pitchFamily="34" charset="0"/>
              </a:defRPr>
            </a:pPr>
            <a:r>
              <a:rPr lang="en-US" sz="2000" b="1" i="0" u="none" baseline="0" dirty="0">
                <a:solidFill>
                  <a:srgbClr val="826300"/>
                </a:solidFill>
                <a:effectLst/>
                <a:latin typeface="Arial" panose="020B0604020202020204" pitchFamily="34" charset="0"/>
                <a:cs typeface="Arial" panose="020B0604020202020204" pitchFamily="34" charset="0"/>
              </a:rPr>
              <a:t>ADS prices vs </a:t>
            </a:r>
            <a:r>
              <a:rPr lang="en-US" sz="2000" b="1" i="0" u="none" baseline="0" dirty="0" err="1">
                <a:solidFill>
                  <a:srgbClr val="826300"/>
                </a:solidFill>
                <a:effectLst/>
                <a:latin typeface="Arial" panose="020B0604020202020204" pitchFamily="34" charset="0"/>
                <a:cs typeface="Arial" panose="020B0604020202020204" pitchFamily="34" charset="0"/>
              </a:rPr>
              <a:t>Vnindex</a:t>
            </a:r>
            <a:endParaRPr lang="en-GB" sz="2000" u="none" dirty="0">
              <a:solidFill>
                <a:srgbClr val="826300"/>
              </a:solidFill>
              <a:effectLst/>
              <a:latin typeface="Arial" panose="020B0604020202020204" pitchFamily="34" charset="0"/>
              <a:cs typeface="Arial" panose="020B0604020202020204" pitchFamily="34" charset="0"/>
            </a:endParaRPr>
          </a:p>
        </c:rich>
      </c:tx>
      <c:layout>
        <c:manualLayout>
          <c:xMode val="edge"/>
          <c:yMode val="edge"/>
          <c:x val="0.35209394314680231"/>
          <c:y val="3.8195193790151745E-2"/>
        </c:manualLayout>
      </c:layout>
      <c:overlay val="0"/>
      <c:spPr>
        <a:noFill/>
        <a:ln>
          <a:noFill/>
        </a:ln>
        <a:effectLst/>
      </c:spPr>
      <c:txPr>
        <a:bodyPr rot="0" spcFirstLastPara="1" vertOverflow="ellipsis" vert="horz" wrap="square" anchor="ctr" anchorCtr="1"/>
        <a:lstStyle/>
        <a:p>
          <a:pPr>
            <a:defRPr lang="en-US" sz="2000" b="0" i="0" u="none" strike="noStrike" kern="1200" spc="0" baseline="0">
              <a:solidFill>
                <a:srgbClr val="8263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358282462144282"/>
          <c:y val="0.16657048664644369"/>
          <c:w val="0.80307554372474765"/>
          <c:h val="0.68767772082270806"/>
        </c:manualLayout>
      </c:layout>
      <c:lineChart>
        <c:grouping val="standard"/>
        <c:varyColors val="0"/>
        <c:ser>
          <c:idx val="1"/>
          <c:order val="1"/>
          <c:tx>
            <c:strRef>
              <c:f>Sheet1!$C$1</c:f>
              <c:strCache>
                <c:ptCount val="1"/>
                <c:pt idx="0">
                  <c:v>VNIndex</c:v>
                </c:pt>
              </c:strCache>
            </c:strRef>
          </c:tx>
          <c:spPr>
            <a:ln w="44450" cap="rnd">
              <a:solidFill>
                <a:srgbClr val="826300"/>
              </a:solidFill>
              <a:round/>
            </a:ln>
            <a:effectLst/>
          </c:spPr>
          <c:marker>
            <c:symbol val="none"/>
          </c:marker>
          <c:cat>
            <c:numRef>
              <c:f>Sheet1!$A$2:$A$435</c:f>
              <c:numCache>
                <c:formatCode>m\/d\/yyyy</c:formatCode>
                <c:ptCount val="434"/>
                <c:pt idx="0">
                  <c:v>44200</c:v>
                </c:pt>
                <c:pt idx="1">
                  <c:v>44201</c:v>
                </c:pt>
                <c:pt idx="2">
                  <c:v>44202</c:v>
                </c:pt>
                <c:pt idx="3">
                  <c:v>44203</c:v>
                </c:pt>
                <c:pt idx="4">
                  <c:v>44204</c:v>
                </c:pt>
                <c:pt idx="5">
                  <c:v>44207</c:v>
                </c:pt>
                <c:pt idx="6">
                  <c:v>44208</c:v>
                </c:pt>
                <c:pt idx="7">
                  <c:v>44209</c:v>
                </c:pt>
                <c:pt idx="8">
                  <c:v>44210</c:v>
                </c:pt>
                <c:pt idx="9">
                  <c:v>44211</c:v>
                </c:pt>
                <c:pt idx="10">
                  <c:v>44214</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44244</c:v>
                </c:pt>
                <c:pt idx="28">
                  <c:v>44245</c:v>
                </c:pt>
                <c:pt idx="29">
                  <c:v>44246</c:v>
                </c:pt>
                <c:pt idx="30">
                  <c:v>44249</c:v>
                </c:pt>
                <c:pt idx="31">
                  <c:v>44250</c:v>
                </c:pt>
                <c:pt idx="32">
                  <c:v>44251</c:v>
                </c:pt>
                <c:pt idx="33">
                  <c:v>44252</c:v>
                </c:pt>
                <c:pt idx="34">
                  <c:v>44253</c:v>
                </c:pt>
                <c:pt idx="35">
                  <c:v>44256</c:v>
                </c:pt>
                <c:pt idx="36">
                  <c:v>44257</c:v>
                </c:pt>
                <c:pt idx="37">
                  <c:v>44258</c:v>
                </c:pt>
                <c:pt idx="38">
                  <c:v>44259</c:v>
                </c:pt>
                <c:pt idx="39">
                  <c:v>44260</c:v>
                </c:pt>
                <c:pt idx="40">
                  <c:v>44263</c:v>
                </c:pt>
                <c:pt idx="41">
                  <c:v>44264</c:v>
                </c:pt>
                <c:pt idx="42">
                  <c:v>44265</c:v>
                </c:pt>
                <c:pt idx="43">
                  <c:v>44266</c:v>
                </c:pt>
                <c:pt idx="44">
                  <c:v>44267</c:v>
                </c:pt>
                <c:pt idx="45">
                  <c:v>44270</c:v>
                </c:pt>
                <c:pt idx="46">
                  <c:v>44271</c:v>
                </c:pt>
                <c:pt idx="47">
                  <c:v>44272</c:v>
                </c:pt>
                <c:pt idx="48">
                  <c:v>44273</c:v>
                </c:pt>
                <c:pt idx="49">
                  <c:v>44274</c:v>
                </c:pt>
                <c:pt idx="50">
                  <c:v>44277</c:v>
                </c:pt>
                <c:pt idx="51">
                  <c:v>44278</c:v>
                </c:pt>
                <c:pt idx="52">
                  <c:v>44279</c:v>
                </c:pt>
                <c:pt idx="53">
                  <c:v>44280</c:v>
                </c:pt>
                <c:pt idx="54">
                  <c:v>44281</c:v>
                </c:pt>
                <c:pt idx="55">
                  <c:v>44284</c:v>
                </c:pt>
                <c:pt idx="56">
                  <c:v>44285</c:v>
                </c:pt>
                <c:pt idx="57">
                  <c:v>44286</c:v>
                </c:pt>
                <c:pt idx="58">
                  <c:v>44287</c:v>
                </c:pt>
                <c:pt idx="59">
                  <c:v>44288</c:v>
                </c:pt>
                <c:pt idx="60">
                  <c:v>44291</c:v>
                </c:pt>
                <c:pt idx="61">
                  <c:v>44292</c:v>
                </c:pt>
                <c:pt idx="62">
                  <c:v>44293</c:v>
                </c:pt>
                <c:pt idx="63">
                  <c:v>44294</c:v>
                </c:pt>
                <c:pt idx="64">
                  <c:v>44295</c:v>
                </c:pt>
                <c:pt idx="65">
                  <c:v>44298</c:v>
                </c:pt>
                <c:pt idx="66">
                  <c:v>44299</c:v>
                </c:pt>
                <c:pt idx="67">
                  <c:v>44300</c:v>
                </c:pt>
                <c:pt idx="68">
                  <c:v>44301</c:v>
                </c:pt>
                <c:pt idx="69">
                  <c:v>44302</c:v>
                </c:pt>
                <c:pt idx="70">
                  <c:v>44305</c:v>
                </c:pt>
                <c:pt idx="71">
                  <c:v>44306</c:v>
                </c:pt>
                <c:pt idx="72">
                  <c:v>44308</c:v>
                </c:pt>
                <c:pt idx="73">
                  <c:v>44309</c:v>
                </c:pt>
                <c:pt idx="74">
                  <c:v>44312</c:v>
                </c:pt>
                <c:pt idx="75">
                  <c:v>44313</c:v>
                </c:pt>
                <c:pt idx="76">
                  <c:v>44314</c:v>
                </c:pt>
                <c:pt idx="77">
                  <c:v>44315</c:v>
                </c:pt>
                <c:pt idx="78">
                  <c:v>44320</c:v>
                </c:pt>
                <c:pt idx="79">
                  <c:v>44321</c:v>
                </c:pt>
                <c:pt idx="80">
                  <c:v>44322</c:v>
                </c:pt>
                <c:pt idx="81">
                  <c:v>44323</c:v>
                </c:pt>
                <c:pt idx="82">
                  <c:v>44326</c:v>
                </c:pt>
                <c:pt idx="83">
                  <c:v>44327</c:v>
                </c:pt>
                <c:pt idx="84">
                  <c:v>44328</c:v>
                </c:pt>
                <c:pt idx="85">
                  <c:v>44329</c:v>
                </c:pt>
                <c:pt idx="86">
                  <c:v>44330</c:v>
                </c:pt>
                <c:pt idx="87">
                  <c:v>44333</c:v>
                </c:pt>
                <c:pt idx="88">
                  <c:v>44334</c:v>
                </c:pt>
                <c:pt idx="89">
                  <c:v>44335</c:v>
                </c:pt>
                <c:pt idx="90">
                  <c:v>44336</c:v>
                </c:pt>
                <c:pt idx="91">
                  <c:v>44337</c:v>
                </c:pt>
                <c:pt idx="92">
                  <c:v>44340</c:v>
                </c:pt>
                <c:pt idx="93">
                  <c:v>44341</c:v>
                </c:pt>
                <c:pt idx="94">
                  <c:v>44342</c:v>
                </c:pt>
                <c:pt idx="95">
                  <c:v>44343</c:v>
                </c:pt>
                <c:pt idx="96">
                  <c:v>44344</c:v>
                </c:pt>
                <c:pt idx="97">
                  <c:v>44347</c:v>
                </c:pt>
                <c:pt idx="98">
                  <c:v>44348</c:v>
                </c:pt>
                <c:pt idx="99">
                  <c:v>44349</c:v>
                </c:pt>
                <c:pt idx="100">
                  <c:v>44350</c:v>
                </c:pt>
                <c:pt idx="101">
                  <c:v>44351</c:v>
                </c:pt>
                <c:pt idx="102">
                  <c:v>44354</c:v>
                </c:pt>
                <c:pt idx="103">
                  <c:v>44355</c:v>
                </c:pt>
                <c:pt idx="104">
                  <c:v>44356</c:v>
                </c:pt>
                <c:pt idx="105">
                  <c:v>44357</c:v>
                </c:pt>
                <c:pt idx="106">
                  <c:v>44358</c:v>
                </c:pt>
                <c:pt idx="107">
                  <c:v>44361</c:v>
                </c:pt>
                <c:pt idx="108">
                  <c:v>44362</c:v>
                </c:pt>
                <c:pt idx="109">
                  <c:v>44363</c:v>
                </c:pt>
                <c:pt idx="110">
                  <c:v>44364</c:v>
                </c:pt>
                <c:pt idx="111">
                  <c:v>44365</c:v>
                </c:pt>
                <c:pt idx="112">
                  <c:v>44368</c:v>
                </c:pt>
                <c:pt idx="113">
                  <c:v>44369</c:v>
                </c:pt>
                <c:pt idx="114">
                  <c:v>44370</c:v>
                </c:pt>
                <c:pt idx="115">
                  <c:v>44371</c:v>
                </c:pt>
                <c:pt idx="116">
                  <c:v>44372</c:v>
                </c:pt>
                <c:pt idx="117">
                  <c:v>44375</c:v>
                </c:pt>
                <c:pt idx="118">
                  <c:v>44376</c:v>
                </c:pt>
                <c:pt idx="119">
                  <c:v>44377</c:v>
                </c:pt>
                <c:pt idx="120">
                  <c:v>44378</c:v>
                </c:pt>
                <c:pt idx="121">
                  <c:v>44379</c:v>
                </c:pt>
                <c:pt idx="122">
                  <c:v>44382</c:v>
                </c:pt>
                <c:pt idx="123">
                  <c:v>44383</c:v>
                </c:pt>
                <c:pt idx="124">
                  <c:v>44384</c:v>
                </c:pt>
                <c:pt idx="125">
                  <c:v>44385</c:v>
                </c:pt>
                <c:pt idx="126">
                  <c:v>44386</c:v>
                </c:pt>
                <c:pt idx="127">
                  <c:v>44389</c:v>
                </c:pt>
                <c:pt idx="128">
                  <c:v>44390</c:v>
                </c:pt>
                <c:pt idx="129">
                  <c:v>44391</c:v>
                </c:pt>
                <c:pt idx="130">
                  <c:v>44392</c:v>
                </c:pt>
                <c:pt idx="131">
                  <c:v>44393</c:v>
                </c:pt>
                <c:pt idx="132">
                  <c:v>44396</c:v>
                </c:pt>
                <c:pt idx="133">
                  <c:v>44397</c:v>
                </c:pt>
                <c:pt idx="134">
                  <c:v>44398</c:v>
                </c:pt>
                <c:pt idx="135">
                  <c:v>44399</c:v>
                </c:pt>
                <c:pt idx="136">
                  <c:v>44400</c:v>
                </c:pt>
                <c:pt idx="137">
                  <c:v>44403</c:v>
                </c:pt>
                <c:pt idx="138">
                  <c:v>44404</c:v>
                </c:pt>
                <c:pt idx="139">
                  <c:v>44405</c:v>
                </c:pt>
                <c:pt idx="140">
                  <c:v>44406</c:v>
                </c:pt>
                <c:pt idx="141">
                  <c:v>44407</c:v>
                </c:pt>
                <c:pt idx="142">
                  <c:v>44410</c:v>
                </c:pt>
                <c:pt idx="143">
                  <c:v>44411</c:v>
                </c:pt>
                <c:pt idx="144">
                  <c:v>44412</c:v>
                </c:pt>
                <c:pt idx="145">
                  <c:v>44413</c:v>
                </c:pt>
                <c:pt idx="146">
                  <c:v>44414</c:v>
                </c:pt>
                <c:pt idx="147">
                  <c:v>44417</c:v>
                </c:pt>
                <c:pt idx="148">
                  <c:v>44418</c:v>
                </c:pt>
                <c:pt idx="149">
                  <c:v>44419</c:v>
                </c:pt>
                <c:pt idx="150">
                  <c:v>44420</c:v>
                </c:pt>
                <c:pt idx="151">
                  <c:v>44421</c:v>
                </c:pt>
                <c:pt idx="152">
                  <c:v>44424</c:v>
                </c:pt>
                <c:pt idx="153">
                  <c:v>44425</c:v>
                </c:pt>
                <c:pt idx="154">
                  <c:v>44426</c:v>
                </c:pt>
                <c:pt idx="155">
                  <c:v>44427</c:v>
                </c:pt>
                <c:pt idx="156">
                  <c:v>44428</c:v>
                </c:pt>
                <c:pt idx="157">
                  <c:v>44431</c:v>
                </c:pt>
                <c:pt idx="158">
                  <c:v>44432</c:v>
                </c:pt>
                <c:pt idx="159">
                  <c:v>44433</c:v>
                </c:pt>
                <c:pt idx="160">
                  <c:v>44434</c:v>
                </c:pt>
                <c:pt idx="161">
                  <c:v>44435</c:v>
                </c:pt>
                <c:pt idx="162">
                  <c:v>44438</c:v>
                </c:pt>
                <c:pt idx="163">
                  <c:v>44439</c:v>
                </c:pt>
                <c:pt idx="164">
                  <c:v>44440</c:v>
                </c:pt>
                <c:pt idx="165">
                  <c:v>44445</c:v>
                </c:pt>
                <c:pt idx="166">
                  <c:v>44446</c:v>
                </c:pt>
                <c:pt idx="167">
                  <c:v>44447</c:v>
                </c:pt>
                <c:pt idx="168">
                  <c:v>44448</c:v>
                </c:pt>
                <c:pt idx="169">
                  <c:v>44449</c:v>
                </c:pt>
                <c:pt idx="170">
                  <c:v>44452</c:v>
                </c:pt>
                <c:pt idx="171">
                  <c:v>44453</c:v>
                </c:pt>
                <c:pt idx="172">
                  <c:v>44454</c:v>
                </c:pt>
                <c:pt idx="173">
                  <c:v>44455</c:v>
                </c:pt>
                <c:pt idx="174">
                  <c:v>44456</c:v>
                </c:pt>
                <c:pt idx="175">
                  <c:v>44459</c:v>
                </c:pt>
                <c:pt idx="176">
                  <c:v>44460</c:v>
                </c:pt>
                <c:pt idx="177">
                  <c:v>44461</c:v>
                </c:pt>
                <c:pt idx="178">
                  <c:v>44462</c:v>
                </c:pt>
                <c:pt idx="179">
                  <c:v>44463</c:v>
                </c:pt>
                <c:pt idx="180">
                  <c:v>44466</c:v>
                </c:pt>
                <c:pt idx="181">
                  <c:v>44467</c:v>
                </c:pt>
                <c:pt idx="182">
                  <c:v>44468</c:v>
                </c:pt>
                <c:pt idx="183">
                  <c:v>44469</c:v>
                </c:pt>
                <c:pt idx="184">
                  <c:v>44470</c:v>
                </c:pt>
                <c:pt idx="185">
                  <c:v>44473</c:v>
                </c:pt>
                <c:pt idx="186">
                  <c:v>44474</c:v>
                </c:pt>
                <c:pt idx="187">
                  <c:v>44475</c:v>
                </c:pt>
                <c:pt idx="188">
                  <c:v>44476</c:v>
                </c:pt>
                <c:pt idx="189">
                  <c:v>44477</c:v>
                </c:pt>
                <c:pt idx="190">
                  <c:v>44478</c:v>
                </c:pt>
                <c:pt idx="191">
                  <c:v>44481</c:v>
                </c:pt>
                <c:pt idx="192">
                  <c:v>44482</c:v>
                </c:pt>
                <c:pt idx="193">
                  <c:v>44483</c:v>
                </c:pt>
                <c:pt idx="194">
                  <c:v>44484</c:v>
                </c:pt>
                <c:pt idx="195">
                  <c:v>44487</c:v>
                </c:pt>
                <c:pt idx="196">
                  <c:v>44488</c:v>
                </c:pt>
                <c:pt idx="197">
                  <c:v>44489</c:v>
                </c:pt>
                <c:pt idx="198">
                  <c:v>44490</c:v>
                </c:pt>
                <c:pt idx="199">
                  <c:v>44491</c:v>
                </c:pt>
                <c:pt idx="200">
                  <c:v>44494</c:v>
                </c:pt>
                <c:pt idx="201">
                  <c:v>44495</c:v>
                </c:pt>
                <c:pt idx="202">
                  <c:v>44496</c:v>
                </c:pt>
                <c:pt idx="203">
                  <c:v>44497</c:v>
                </c:pt>
                <c:pt idx="204">
                  <c:v>44498</c:v>
                </c:pt>
                <c:pt idx="205">
                  <c:v>44501</c:v>
                </c:pt>
                <c:pt idx="206">
                  <c:v>44502</c:v>
                </c:pt>
                <c:pt idx="207">
                  <c:v>44503</c:v>
                </c:pt>
                <c:pt idx="208">
                  <c:v>44504</c:v>
                </c:pt>
                <c:pt idx="209">
                  <c:v>44505</c:v>
                </c:pt>
                <c:pt idx="210">
                  <c:v>44508</c:v>
                </c:pt>
                <c:pt idx="211">
                  <c:v>44509</c:v>
                </c:pt>
                <c:pt idx="212">
                  <c:v>44510</c:v>
                </c:pt>
                <c:pt idx="213">
                  <c:v>44511</c:v>
                </c:pt>
                <c:pt idx="214">
                  <c:v>44512</c:v>
                </c:pt>
                <c:pt idx="215">
                  <c:v>44515</c:v>
                </c:pt>
                <c:pt idx="216">
                  <c:v>44516</c:v>
                </c:pt>
                <c:pt idx="217">
                  <c:v>44517</c:v>
                </c:pt>
                <c:pt idx="218">
                  <c:v>44518</c:v>
                </c:pt>
                <c:pt idx="219">
                  <c:v>44519</c:v>
                </c:pt>
                <c:pt idx="220">
                  <c:v>44522</c:v>
                </c:pt>
                <c:pt idx="221">
                  <c:v>44523</c:v>
                </c:pt>
                <c:pt idx="222">
                  <c:v>44524</c:v>
                </c:pt>
                <c:pt idx="223">
                  <c:v>44525</c:v>
                </c:pt>
                <c:pt idx="224">
                  <c:v>44526</c:v>
                </c:pt>
                <c:pt idx="225">
                  <c:v>44529</c:v>
                </c:pt>
                <c:pt idx="226">
                  <c:v>44530</c:v>
                </c:pt>
                <c:pt idx="227">
                  <c:v>44531</c:v>
                </c:pt>
                <c:pt idx="228">
                  <c:v>44532</c:v>
                </c:pt>
                <c:pt idx="229">
                  <c:v>44533</c:v>
                </c:pt>
                <c:pt idx="230">
                  <c:v>44536</c:v>
                </c:pt>
                <c:pt idx="231">
                  <c:v>44537</c:v>
                </c:pt>
                <c:pt idx="232">
                  <c:v>44538</c:v>
                </c:pt>
                <c:pt idx="233">
                  <c:v>44539</c:v>
                </c:pt>
                <c:pt idx="234">
                  <c:v>44540</c:v>
                </c:pt>
                <c:pt idx="235">
                  <c:v>44543</c:v>
                </c:pt>
                <c:pt idx="236">
                  <c:v>44544</c:v>
                </c:pt>
                <c:pt idx="237">
                  <c:v>44545</c:v>
                </c:pt>
                <c:pt idx="238">
                  <c:v>44546</c:v>
                </c:pt>
                <c:pt idx="239">
                  <c:v>44547</c:v>
                </c:pt>
                <c:pt idx="240">
                  <c:v>44550</c:v>
                </c:pt>
                <c:pt idx="241">
                  <c:v>44551</c:v>
                </c:pt>
                <c:pt idx="242">
                  <c:v>44552</c:v>
                </c:pt>
                <c:pt idx="243">
                  <c:v>44553</c:v>
                </c:pt>
                <c:pt idx="244">
                  <c:v>44554</c:v>
                </c:pt>
                <c:pt idx="245">
                  <c:v>44557</c:v>
                </c:pt>
                <c:pt idx="246">
                  <c:v>44558</c:v>
                </c:pt>
                <c:pt idx="247">
                  <c:v>44559</c:v>
                </c:pt>
                <c:pt idx="248">
                  <c:v>44560</c:v>
                </c:pt>
                <c:pt idx="249">
                  <c:v>44561</c:v>
                </c:pt>
                <c:pt idx="250">
                  <c:v>44565</c:v>
                </c:pt>
                <c:pt idx="251">
                  <c:v>44566</c:v>
                </c:pt>
                <c:pt idx="252">
                  <c:v>44567</c:v>
                </c:pt>
                <c:pt idx="253">
                  <c:v>44568</c:v>
                </c:pt>
                <c:pt idx="254">
                  <c:v>44571</c:v>
                </c:pt>
                <c:pt idx="255">
                  <c:v>44572</c:v>
                </c:pt>
                <c:pt idx="256">
                  <c:v>44573</c:v>
                </c:pt>
                <c:pt idx="257">
                  <c:v>44574</c:v>
                </c:pt>
                <c:pt idx="258">
                  <c:v>44575</c:v>
                </c:pt>
                <c:pt idx="259">
                  <c:v>44578</c:v>
                </c:pt>
                <c:pt idx="260">
                  <c:v>44579</c:v>
                </c:pt>
                <c:pt idx="261">
                  <c:v>44580</c:v>
                </c:pt>
                <c:pt idx="262">
                  <c:v>44581</c:v>
                </c:pt>
                <c:pt idx="263">
                  <c:v>44582</c:v>
                </c:pt>
                <c:pt idx="264">
                  <c:v>44585</c:v>
                </c:pt>
                <c:pt idx="265">
                  <c:v>44586</c:v>
                </c:pt>
                <c:pt idx="266">
                  <c:v>44587</c:v>
                </c:pt>
                <c:pt idx="267">
                  <c:v>44588</c:v>
                </c:pt>
                <c:pt idx="268">
                  <c:v>44589</c:v>
                </c:pt>
                <c:pt idx="269">
                  <c:v>44599</c:v>
                </c:pt>
                <c:pt idx="270">
                  <c:v>44600</c:v>
                </c:pt>
                <c:pt idx="271">
                  <c:v>44601</c:v>
                </c:pt>
                <c:pt idx="272">
                  <c:v>44602</c:v>
                </c:pt>
                <c:pt idx="273">
                  <c:v>44603</c:v>
                </c:pt>
                <c:pt idx="274">
                  <c:v>44606</c:v>
                </c:pt>
                <c:pt idx="275">
                  <c:v>44607</c:v>
                </c:pt>
                <c:pt idx="276">
                  <c:v>44608</c:v>
                </c:pt>
                <c:pt idx="277">
                  <c:v>44609</c:v>
                </c:pt>
                <c:pt idx="278">
                  <c:v>44610</c:v>
                </c:pt>
                <c:pt idx="279">
                  <c:v>44613</c:v>
                </c:pt>
                <c:pt idx="280">
                  <c:v>44614</c:v>
                </c:pt>
                <c:pt idx="281">
                  <c:v>44615</c:v>
                </c:pt>
                <c:pt idx="282">
                  <c:v>44616</c:v>
                </c:pt>
                <c:pt idx="283">
                  <c:v>44617</c:v>
                </c:pt>
                <c:pt idx="284">
                  <c:v>44620</c:v>
                </c:pt>
                <c:pt idx="285">
                  <c:v>44621</c:v>
                </c:pt>
                <c:pt idx="286">
                  <c:v>44622</c:v>
                </c:pt>
                <c:pt idx="287">
                  <c:v>44623</c:v>
                </c:pt>
                <c:pt idx="288">
                  <c:v>44624</c:v>
                </c:pt>
                <c:pt idx="289">
                  <c:v>44627</c:v>
                </c:pt>
                <c:pt idx="290">
                  <c:v>44628</c:v>
                </c:pt>
                <c:pt idx="291">
                  <c:v>44629</c:v>
                </c:pt>
                <c:pt idx="292">
                  <c:v>44630</c:v>
                </c:pt>
                <c:pt idx="293">
                  <c:v>44631</c:v>
                </c:pt>
                <c:pt idx="294">
                  <c:v>44634</c:v>
                </c:pt>
                <c:pt idx="295">
                  <c:v>44635</c:v>
                </c:pt>
                <c:pt idx="296">
                  <c:v>44636</c:v>
                </c:pt>
                <c:pt idx="297">
                  <c:v>44637</c:v>
                </c:pt>
                <c:pt idx="298">
                  <c:v>44638</c:v>
                </c:pt>
                <c:pt idx="299">
                  <c:v>44641</c:v>
                </c:pt>
                <c:pt idx="300">
                  <c:v>44642</c:v>
                </c:pt>
                <c:pt idx="301">
                  <c:v>44643</c:v>
                </c:pt>
                <c:pt idx="302">
                  <c:v>44644</c:v>
                </c:pt>
                <c:pt idx="303">
                  <c:v>44645</c:v>
                </c:pt>
                <c:pt idx="304">
                  <c:v>44648</c:v>
                </c:pt>
                <c:pt idx="305">
                  <c:v>44649</c:v>
                </c:pt>
                <c:pt idx="306">
                  <c:v>44650</c:v>
                </c:pt>
                <c:pt idx="307">
                  <c:v>44651</c:v>
                </c:pt>
                <c:pt idx="308">
                  <c:v>44652</c:v>
                </c:pt>
                <c:pt idx="309">
                  <c:v>44655</c:v>
                </c:pt>
                <c:pt idx="310">
                  <c:v>44656</c:v>
                </c:pt>
                <c:pt idx="311">
                  <c:v>44657</c:v>
                </c:pt>
                <c:pt idx="312">
                  <c:v>44658</c:v>
                </c:pt>
                <c:pt idx="313">
                  <c:v>44659</c:v>
                </c:pt>
                <c:pt idx="314">
                  <c:v>44663</c:v>
                </c:pt>
                <c:pt idx="315">
                  <c:v>44664</c:v>
                </c:pt>
                <c:pt idx="316">
                  <c:v>44665</c:v>
                </c:pt>
                <c:pt idx="317">
                  <c:v>44666</c:v>
                </c:pt>
                <c:pt idx="318">
                  <c:v>44669</c:v>
                </c:pt>
                <c:pt idx="319">
                  <c:v>44670</c:v>
                </c:pt>
                <c:pt idx="320">
                  <c:v>44671</c:v>
                </c:pt>
                <c:pt idx="321">
                  <c:v>44672</c:v>
                </c:pt>
                <c:pt idx="322">
                  <c:v>44673</c:v>
                </c:pt>
                <c:pt idx="323">
                  <c:v>44676</c:v>
                </c:pt>
                <c:pt idx="324">
                  <c:v>44677</c:v>
                </c:pt>
                <c:pt idx="325">
                  <c:v>44678</c:v>
                </c:pt>
                <c:pt idx="326">
                  <c:v>44679</c:v>
                </c:pt>
                <c:pt idx="327">
                  <c:v>44680</c:v>
                </c:pt>
                <c:pt idx="328">
                  <c:v>44685</c:v>
                </c:pt>
                <c:pt idx="329">
                  <c:v>44686</c:v>
                </c:pt>
                <c:pt idx="330">
                  <c:v>44687</c:v>
                </c:pt>
                <c:pt idx="331">
                  <c:v>44690</c:v>
                </c:pt>
                <c:pt idx="332">
                  <c:v>44691</c:v>
                </c:pt>
                <c:pt idx="333">
                  <c:v>44692</c:v>
                </c:pt>
                <c:pt idx="334">
                  <c:v>44693</c:v>
                </c:pt>
                <c:pt idx="335">
                  <c:v>44694</c:v>
                </c:pt>
                <c:pt idx="336">
                  <c:v>44697</c:v>
                </c:pt>
                <c:pt idx="337">
                  <c:v>44698</c:v>
                </c:pt>
                <c:pt idx="338">
                  <c:v>44699</c:v>
                </c:pt>
                <c:pt idx="339">
                  <c:v>44700</c:v>
                </c:pt>
                <c:pt idx="340">
                  <c:v>44701</c:v>
                </c:pt>
                <c:pt idx="341">
                  <c:v>44704</c:v>
                </c:pt>
                <c:pt idx="342">
                  <c:v>44705</c:v>
                </c:pt>
                <c:pt idx="343">
                  <c:v>44706</c:v>
                </c:pt>
                <c:pt idx="344">
                  <c:v>44707</c:v>
                </c:pt>
                <c:pt idx="345">
                  <c:v>44708</c:v>
                </c:pt>
                <c:pt idx="346">
                  <c:v>44711</c:v>
                </c:pt>
                <c:pt idx="347">
                  <c:v>44712</c:v>
                </c:pt>
                <c:pt idx="348">
                  <c:v>44713</c:v>
                </c:pt>
                <c:pt idx="349">
                  <c:v>44714</c:v>
                </c:pt>
                <c:pt idx="350">
                  <c:v>44715</c:v>
                </c:pt>
                <c:pt idx="351">
                  <c:v>44718</c:v>
                </c:pt>
                <c:pt idx="352">
                  <c:v>44719</c:v>
                </c:pt>
                <c:pt idx="353">
                  <c:v>44720</c:v>
                </c:pt>
                <c:pt idx="354">
                  <c:v>44721</c:v>
                </c:pt>
                <c:pt idx="355">
                  <c:v>44722</c:v>
                </c:pt>
                <c:pt idx="356">
                  <c:v>44725</c:v>
                </c:pt>
                <c:pt idx="357">
                  <c:v>44726</c:v>
                </c:pt>
                <c:pt idx="358">
                  <c:v>44727</c:v>
                </c:pt>
                <c:pt idx="359">
                  <c:v>44728</c:v>
                </c:pt>
                <c:pt idx="360">
                  <c:v>44729</c:v>
                </c:pt>
                <c:pt idx="361">
                  <c:v>44732</c:v>
                </c:pt>
                <c:pt idx="362">
                  <c:v>44733</c:v>
                </c:pt>
                <c:pt idx="363">
                  <c:v>44734</c:v>
                </c:pt>
                <c:pt idx="364">
                  <c:v>44735</c:v>
                </c:pt>
                <c:pt idx="365">
                  <c:v>44736</c:v>
                </c:pt>
                <c:pt idx="366">
                  <c:v>44739</c:v>
                </c:pt>
                <c:pt idx="367">
                  <c:v>44740</c:v>
                </c:pt>
                <c:pt idx="368">
                  <c:v>44741</c:v>
                </c:pt>
                <c:pt idx="369">
                  <c:v>44742</c:v>
                </c:pt>
                <c:pt idx="370">
                  <c:v>44743</c:v>
                </c:pt>
                <c:pt idx="371">
                  <c:v>44746</c:v>
                </c:pt>
                <c:pt idx="372">
                  <c:v>44747</c:v>
                </c:pt>
                <c:pt idx="373">
                  <c:v>44748</c:v>
                </c:pt>
                <c:pt idx="374">
                  <c:v>44749</c:v>
                </c:pt>
                <c:pt idx="375">
                  <c:v>44750</c:v>
                </c:pt>
                <c:pt idx="376">
                  <c:v>44753</c:v>
                </c:pt>
                <c:pt idx="377">
                  <c:v>44754</c:v>
                </c:pt>
                <c:pt idx="378">
                  <c:v>44755</c:v>
                </c:pt>
                <c:pt idx="379">
                  <c:v>44756</c:v>
                </c:pt>
                <c:pt idx="380">
                  <c:v>44757</c:v>
                </c:pt>
                <c:pt idx="381">
                  <c:v>44760</c:v>
                </c:pt>
                <c:pt idx="382">
                  <c:v>44761</c:v>
                </c:pt>
                <c:pt idx="383">
                  <c:v>44762</c:v>
                </c:pt>
                <c:pt idx="384">
                  <c:v>44763</c:v>
                </c:pt>
                <c:pt idx="385">
                  <c:v>44764</c:v>
                </c:pt>
                <c:pt idx="386">
                  <c:v>44767</c:v>
                </c:pt>
                <c:pt idx="387">
                  <c:v>44768</c:v>
                </c:pt>
                <c:pt idx="388">
                  <c:v>44769</c:v>
                </c:pt>
                <c:pt idx="389">
                  <c:v>44770</c:v>
                </c:pt>
                <c:pt idx="390">
                  <c:v>44771</c:v>
                </c:pt>
                <c:pt idx="391">
                  <c:v>44774</c:v>
                </c:pt>
                <c:pt idx="392">
                  <c:v>44775</c:v>
                </c:pt>
                <c:pt idx="393">
                  <c:v>44776</c:v>
                </c:pt>
                <c:pt idx="394">
                  <c:v>44777</c:v>
                </c:pt>
                <c:pt idx="395">
                  <c:v>44778</c:v>
                </c:pt>
                <c:pt idx="396">
                  <c:v>44781</c:v>
                </c:pt>
                <c:pt idx="397">
                  <c:v>44782</c:v>
                </c:pt>
                <c:pt idx="398">
                  <c:v>44783</c:v>
                </c:pt>
                <c:pt idx="399">
                  <c:v>44784</c:v>
                </c:pt>
                <c:pt idx="400">
                  <c:v>44785</c:v>
                </c:pt>
                <c:pt idx="401">
                  <c:v>44788</c:v>
                </c:pt>
                <c:pt idx="402">
                  <c:v>44789</c:v>
                </c:pt>
                <c:pt idx="403">
                  <c:v>44790</c:v>
                </c:pt>
                <c:pt idx="404">
                  <c:v>44791</c:v>
                </c:pt>
                <c:pt idx="405">
                  <c:v>44792</c:v>
                </c:pt>
                <c:pt idx="406">
                  <c:v>44795</c:v>
                </c:pt>
                <c:pt idx="407">
                  <c:v>44796</c:v>
                </c:pt>
                <c:pt idx="408">
                  <c:v>44797</c:v>
                </c:pt>
                <c:pt idx="409">
                  <c:v>44798</c:v>
                </c:pt>
                <c:pt idx="410">
                  <c:v>44799</c:v>
                </c:pt>
                <c:pt idx="411">
                  <c:v>44802</c:v>
                </c:pt>
                <c:pt idx="412">
                  <c:v>44803</c:v>
                </c:pt>
                <c:pt idx="413">
                  <c:v>44804</c:v>
                </c:pt>
                <c:pt idx="414">
                  <c:v>44809</c:v>
                </c:pt>
                <c:pt idx="415">
                  <c:v>44810</c:v>
                </c:pt>
                <c:pt idx="416">
                  <c:v>44811</c:v>
                </c:pt>
                <c:pt idx="417">
                  <c:v>44812</c:v>
                </c:pt>
                <c:pt idx="418">
                  <c:v>44813</c:v>
                </c:pt>
                <c:pt idx="419">
                  <c:v>44816</c:v>
                </c:pt>
                <c:pt idx="420">
                  <c:v>44817</c:v>
                </c:pt>
                <c:pt idx="421">
                  <c:v>44818</c:v>
                </c:pt>
                <c:pt idx="422">
                  <c:v>44819</c:v>
                </c:pt>
                <c:pt idx="423">
                  <c:v>44820</c:v>
                </c:pt>
                <c:pt idx="424">
                  <c:v>44823</c:v>
                </c:pt>
                <c:pt idx="425">
                  <c:v>44824</c:v>
                </c:pt>
                <c:pt idx="426">
                  <c:v>44825</c:v>
                </c:pt>
                <c:pt idx="427">
                  <c:v>44826</c:v>
                </c:pt>
                <c:pt idx="428">
                  <c:v>44827</c:v>
                </c:pt>
                <c:pt idx="429">
                  <c:v>44830</c:v>
                </c:pt>
                <c:pt idx="430">
                  <c:v>44831</c:v>
                </c:pt>
                <c:pt idx="431">
                  <c:v>44832</c:v>
                </c:pt>
                <c:pt idx="432">
                  <c:v>44833</c:v>
                </c:pt>
                <c:pt idx="433">
                  <c:v>44834</c:v>
                </c:pt>
              </c:numCache>
            </c:numRef>
          </c:cat>
          <c:val>
            <c:numRef>
              <c:f>Sheet1!$C$2:$C$435</c:f>
              <c:numCache>
                <c:formatCode>#.##00</c:formatCode>
                <c:ptCount val="434"/>
                <c:pt idx="0">
                  <c:v>1120.47</c:v>
                </c:pt>
                <c:pt idx="1">
                  <c:v>1132.55</c:v>
                </c:pt>
                <c:pt idx="2">
                  <c:v>1143.21</c:v>
                </c:pt>
                <c:pt idx="3">
                  <c:v>1156.49</c:v>
                </c:pt>
                <c:pt idx="4">
                  <c:v>1167.69</c:v>
                </c:pt>
                <c:pt idx="5">
                  <c:v>1184.8900000000001</c:v>
                </c:pt>
                <c:pt idx="6">
                  <c:v>1192.28</c:v>
                </c:pt>
                <c:pt idx="7">
                  <c:v>1186.05</c:v>
                </c:pt>
                <c:pt idx="8">
                  <c:v>1187.4000000000001</c:v>
                </c:pt>
                <c:pt idx="9">
                  <c:v>1194.2</c:v>
                </c:pt>
                <c:pt idx="10">
                  <c:v>1191.94</c:v>
                </c:pt>
                <c:pt idx="11">
                  <c:v>1131</c:v>
                </c:pt>
                <c:pt idx="12">
                  <c:v>1134.68</c:v>
                </c:pt>
                <c:pt idx="13">
                  <c:v>1164.21</c:v>
                </c:pt>
                <c:pt idx="14">
                  <c:v>1166.78</c:v>
                </c:pt>
                <c:pt idx="15">
                  <c:v>1166.05</c:v>
                </c:pt>
                <c:pt idx="16">
                  <c:v>1136.1199999999999</c:v>
                </c:pt>
                <c:pt idx="17">
                  <c:v>1097.17</c:v>
                </c:pt>
                <c:pt idx="18">
                  <c:v>1023.94</c:v>
                </c:pt>
                <c:pt idx="19">
                  <c:v>1056.6099999999999</c:v>
                </c:pt>
                <c:pt idx="20">
                  <c:v>1035.51</c:v>
                </c:pt>
                <c:pt idx="21">
                  <c:v>1075.53</c:v>
                </c:pt>
                <c:pt idx="22">
                  <c:v>1111.29</c:v>
                </c:pt>
                <c:pt idx="23">
                  <c:v>1112.19</c:v>
                </c:pt>
                <c:pt idx="24">
                  <c:v>1126.9100000000001</c:v>
                </c:pt>
                <c:pt idx="25">
                  <c:v>1083.18</c:v>
                </c:pt>
                <c:pt idx="26">
                  <c:v>1114.93</c:v>
                </c:pt>
                <c:pt idx="27">
                  <c:v>1155.78</c:v>
                </c:pt>
                <c:pt idx="28">
                  <c:v>1174.3800000000001</c:v>
                </c:pt>
                <c:pt idx="29">
                  <c:v>1173.5</c:v>
                </c:pt>
                <c:pt idx="30">
                  <c:v>1175.04</c:v>
                </c:pt>
                <c:pt idx="31">
                  <c:v>1177.6400000000001</c:v>
                </c:pt>
                <c:pt idx="32">
                  <c:v>1162.01</c:v>
                </c:pt>
                <c:pt idx="33">
                  <c:v>1165.43</c:v>
                </c:pt>
                <c:pt idx="34">
                  <c:v>1168.47</c:v>
                </c:pt>
                <c:pt idx="35">
                  <c:v>1186.17</c:v>
                </c:pt>
                <c:pt idx="36">
                  <c:v>1186.6099999999999</c:v>
                </c:pt>
                <c:pt idx="37">
                  <c:v>1186.95</c:v>
                </c:pt>
                <c:pt idx="38">
                  <c:v>1168.52</c:v>
                </c:pt>
                <c:pt idx="39">
                  <c:v>1168.69</c:v>
                </c:pt>
                <c:pt idx="40">
                  <c:v>1168.27</c:v>
                </c:pt>
                <c:pt idx="41">
                  <c:v>1161.97</c:v>
                </c:pt>
                <c:pt idx="42">
                  <c:v>1170.08</c:v>
                </c:pt>
                <c:pt idx="43">
                  <c:v>1181.73</c:v>
                </c:pt>
                <c:pt idx="44">
                  <c:v>1181.56</c:v>
                </c:pt>
                <c:pt idx="45">
                  <c:v>1184.56</c:v>
                </c:pt>
                <c:pt idx="46">
                  <c:v>1179.9000000000001</c:v>
                </c:pt>
                <c:pt idx="47">
                  <c:v>1186.0899999999999</c:v>
                </c:pt>
                <c:pt idx="48">
                  <c:v>1200.94</c:v>
                </c:pt>
                <c:pt idx="49">
                  <c:v>1194.05</c:v>
                </c:pt>
                <c:pt idx="50">
                  <c:v>1194.43</c:v>
                </c:pt>
                <c:pt idx="51">
                  <c:v>1183.45</c:v>
                </c:pt>
                <c:pt idx="52">
                  <c:v>1161.81</c:v>
                </c:pt>
                <c:pt idx="53">
                  <c:v>1163.0999999999999</c:v>
                </c:pt>
                <c:pt idx="54">
                  <c:v>1162.21</c:v>
                </c:pt>
                <c:pt idx="55">
                  <c:v>1175.68</c:v>
                </c:pt>
                <c:pt idx="56">
                  <c:v>1186.3599999999999</c:v>
                </c:pt>
                <c:pt idx="57">
                  <c:v>1191.44</c:v>
                </c:pt>
                <c:pt idx="58">
                  <c:v>1216.0999999999999</c:v>
                </c:pt>
                <c:pt idx="59">
                  <c:v>1224.45</c:v>
                </c:pt>
                <c:pt idx="60">
                  <c:v>1236.05</c:v>
                </c:pt>
                <c:pt idx="61">
                  <c:v>1239.96</c:v>
                </c:pt>
                <c:pt idx="62">
                  <c:v>1242.3800000000001</c:v>
                </c:pt>
                <c:pt idx="63">
                  <c:v>1234.8900000000001</c:v>
                </c:pt>
                <c:pt idx="64">
                  <c:v>1231.6600000000001</c:v>
                </c:pt>
                <c:pt idx="65">
                  <c:v>1252.45</c:v>
                </c:pt>
                <c:pt idx="66">
                  <c:v>1248.33</c:v>
                </c:pt>
                <c:pt idx="67">
                  <c:v>1255.8699999999999</c:v>
                </c:pt>
                <c:pt idx="68">
                  <c:v>1247.25</c:v>
                </c:pt>
                <c:pt idx="69">
                  <c:v>1238.71</c:v>
                </c:pt>
                <c:pt idx="70">
                  <c:v>1260.58</c:v>
                </c:pt>
                <c:pt idx="71">
                  <c:v>1268.28</c:v>
                </c:pt>
                <c:pt idx="72">
                  <c:v>1227.82</c:v>
                </c:pt>
                <c:pt idx="73">
                  <c:v>1248.53</c:v>
                </c:pt>
                <c:pt idx="74">
                  <c:v>1215.77</c:v>
                </c:pt>
                <c:pt idx="75">
                  <c:v>1219.75</c:v>
                </c:pt>
                <c:pt idx="76">
                  <c:v>1229.55</c:v>
                </c:pt>
                <c:pt idx="77">
                  <c:v>1239.3900000000001</c:v>
                </c:pt>
                <c:pt idx="78">
                  <c:v>1242.2</c:v>
                </c:pt>
                <c:pt idx="79">
                  <c:v>1256.43</c:v>
                </c:pt>
                <c:pt idx="80">
                  <c:v>1250.57</c:v>
                </c:pt>
                <c:pt idx="81">
                  <c:v>1241.81</c:v>
                </c:pt>
                <c:pt idx="82">
                  <c:v>1259.58</c:v>
                </c:pt>
                <c:pt idx="83">
                  <c:v>1256.04</c:v>
                </c:pt>
                <c:pt idx="84">
                  <c:v>1269.0899999999999</c:v>
                </c:pt>
                <c:pt idx="85">
                  <c:v>1261.99</c:v>
                </c:pt>
                <c:pt idx="86">
                  <c:v>1266.3599999999999</c:v>
                </c:pt>
                <c:pt idx="87">
                  <c:v>1258.7</c:v>
                </c:pt>
                <c:pt idx="88">
                  <c:v>1252.68</c:v>
                </c:pt>
                <c:pt idx="89">
                  <c:v>1262.49</c:v>
                </c:pt>
                <c:pt idx="90">
                  <c:v>1278.22</c:v>
                </c:pt>
                <c:pt idx="91">
                  <c:v>1283.93</c:v>
                </c:pt>
                <c:pt idx="92">
                  <c:v>1297.98</c:v>
                </c:pt>
                <c:pt idx="93">
                  <c:v>1308.58</c:v>
                </c:pt>
                <c:pt idx="94">
                  <c:v>1316.7</c:v>
                </c:pt>
                <c:pt idx="95">
                  <c:v>1303.57</c:v>
                </c:pt>
                <c:pt idx="96">
                  <c:v>1320.46</c:v>
                </c:pt>
                <c:pt idx="97">
                  <c:v>1328.05</c:v>
                </c:pt>
                <c:pt idx="98">
                  <c:v>1337.78</c:v>
                </c:pt>
                <c:pt idx="99">
                  <c:v>1340.78</c:v>
                </c:pt>
                <c:pt idx="100">
                  <c:v>1364.28</c:v>
                </c:pt>
                <c:pt idx="101">
                  <c:v>1374.05</c:v>
                </c:pt>
                <c:pt idx="102">
                  <c:v>1358.78</c:v>
                </c:pt>
                <c:pt idx="103">
                  <c:v>1319.88</c:v>
                </c:pt>
                <c:pt idx="104">
                  <c:v>1332.9</c:v>
                </c:pt>
                <c:pt idx="105">
                  <c:v>1323.58</c:v>
                </c:pt>
                <c:pt idx="106">
                  <c:v>1351.74</c:v>
                </c:pt>
                <c:pt idx="107">
                  <c:v>1361.72</c:v>
                </c:pt>
                <c:pt idx="108">
                  <c:v>1367.36</c:v>
                </c:pt>
                <c:pt idx="109">
                  <c:v>1356.52</c:v>
                </c:pt>
                <c:pt idx="110">
                  <c:v>1359.92</c:v>
                </c:pt>
                <c:pt idx="111">
                  <c:v>1377.77</c:v>
                </c:pt>
                <c:pt idx="112">
                  <c:v>1372.63</c:v>
                </c:pt>
                <c:pt idx="113">
                  <c:v>1379.97</c:v>
                </c:pt>
                <c:pt idx="114">
                  <c:v>1376.87</c:v>
                </c:pt>
                <c:pt idx="115">
                  <c:v>1379.72</c:v>
                </c:pt>
                <c:pt idx="116">
                  <c:v>1390.12</c:v>
                </c:pt>
                <c:pt idx="117">
                  <c:v>1405.81</c:v>
                </c:pt>
                <c:pt idx="118">
                  <c:v>1410.04</c:v>
                </c:pt>
                <c:pt idx="119">
                  <c:v>1408.55</c:v>
                </c:pt>
                <c:pt idx="120">
                  <c:v>1408.55</c:v>
                </c:pt>
                <c:pt idx="121">
                  <c:v>1420.27</c:v>
                </c:pt>
                <c:pt idx="122">
                  <c:v>1411.13</c:v>
                </c:pt>
                <c:pt idx="123">
                  <c:v>1354.79</c:v>
                </c:pt>
                <c:pt idx="124">
                  <c:v>1388.55</c:v>
                </c:pt>
                <c:pt idx="125">
                  <c:v>1374.68</c:v>
                </c:pt>
                <c:pt idx="126">
                  <c:v>1347.14</c:v>
                </c:pt>
                <c:pt idx="127">
                  <c:v>1296.3</c:v>
                </c:pt>
                <c:pt idx="128">
                  <c:v>1297.54</c:v>
                </c:pt>
                <c:pt idx="129">
                  <c:v>1279.9100000000001</c:v>
                </c:pt>
                <c:pt idx="130">
                  <c:v>1293.92</c:v>
                </c:pt>
                <c:pt idx="131">
                  <c:v>1299.31</c:v>
                </c:pt>
                <c:pt idx="132">
                  <c:v>1243.51</c:v>
                </c:pt>
                <c:pt idx="133">
                  <c:v>1273.29</c:v>
                </c:pt>
                <c:pt idx="134">
                  <c:v>1270.79</c:v>
                </c:pt>
                <c:pt idx="135">
                  <c:v>1293.67</c:v>
                </c:pt>
                <c:pt idx="136">
                  <c:v>1268.83</c:v>
                </c:pt>
                <c:pt idx="137">
                  <c:v>1272.71</c:v>
                </c:pt>
                <c:pt idx="138">
                  <c:v>1276.93</c:v>
                </c:pt>
                <c:pt idx="139">
                  <c:v>1277.07</c:v>
                </c:pt>
                <c:pt idx="140">
                  <c:v>1293.5999999999999</c:v>
                </c:pt>
                <c:pt idx="141">
                  <c:v>1310.05</c:v>
                </c:pt>
                <c:pt idx="142">
                  <c:v>1314.22</c:v>
                </c:pt>
                <c:pt idx="143">
                  <c:v>1332.44</c:v>
                </c:pt>
                <c:pt idx="144">
                  <c:v>1334.74</c:v>
                </c:pt>
                <c:pt idx="145">
                  <c:v>1345.55</c:v>
                </c:pt>
                <c:pt idx="146">
                  <c:v>1341.45</c:v>
                </c:pt>
                <c:pt idx="147">
                  <c:v>1359.86</c:v>
                </c:pt>
                <c:pt idx="148">
                  <c:v>1362.43</c:v>
                </c:pt>
                <c:pt idx="149">
                  <c:v>1357.79</c:v>
                </c:pt>
                <c:pt idx="150">
                  <c:v>1353.05</c:v>
                </c:pt>
                <c:pt idx="151">
                  <c:v>1357.05</c:v>
                </c:pt>
                <c:pt idx="152">
                  <c:v>1370.96</c:v>
                </c:pt>
                <c:pt idx="153">
                  <c:v>1363.09</c:v>
                </c:pt>
                <c:pt idx="154">
                  <c:v>1360.94</c:v>
                </c:pt>
                <c:pt idx="155">
                  <c:v>1374.85</c:v>
                </c:pt>
                <c:pt idx="156">
                  <c:v>1329.43</c:v>
                </c:pt>
                <c:pt idx="157">
                  <c:v>1298.8599999999999</c:v>
                </c:pt>
                <c:pt idx="158">
                  <c:v>1298.74</c:v>
                </c:pt>
                <c:pt idx="159">
                  <c:v>1309.55</c:v>
                </c:pt>
                <c:pt idx="160">
                  <c:v>1301.1199999999999</c:v>
                </c:pt>
                <c:pt idx="161">
                  <c:v>1313.2</c:v>
                </c:pt>
                <c:pt idx="162">
                  <c:v>1328.14</c:v>
                </c:pt>
                <c:pt idx="163">
                  <c:v>1331.47</c:v>
                </c:pt>
                <c:pt idx="164">
                  <c:v>1334.65</c:v>
                </c:pt>
                <c:pt idx="165">
                  <c:v>1346.39</c:v>
                </c:pt>
                <c:pt idx="166">
                  <c:v>1341.9</c:v>
                </c:pt>
                <c:pt idx="167">
                  <c:v>1333.61</c:v>
                </c:pt>
                <c:pt idx="168">
                  <c:v>1343.98</c:v>
                </c:pt>
                <c:pt idx="169">
                  <c:v>1345.31</c:v>
                </c:pt>
                <c:pt idx="170">
                  <c:v>1341.43</c:v>
                </c:pt>
                <c:pt idx="171">
                  <c:v>1339.7</c:v>
                </c:pt>
                <c:pt idx="172">
                  <c:v>1345.83</c:v>
                </c:pt>
                <c:pt idx="173">
                  <c:v>1345.87</c:v>
                </c:pt>
                <c:pt idx="174">
                  <c:v>1352.64</c:v>
                </c:pt>
                <c:pt idx="175">
                  <c:v>1350.48</c:v>
                </c:pt>
                <c:pt idx="176">
                  <c:v>1339.84</c:v>
                </c:pt>
                <c:pt idx="177">
                  <c:v>1350.68</c:v>
                </c:pt>
                <c:pt idx="178">
                  <c:v>1352.76</c:v>
                </c:pt>
                <c:pt idx="179">
                  <c:v>1351.17</c:v>
                </c:pt>
                <c:pt idx="180">
                  <c:v>1324.99</c:v>
                </c:pt>
                <c:pt idx="181">
                  <c:v>1339.31</c:v>
                </c:pt>
                <c:pt idx="182">
                  <c:v>1339.21</c:v>
                </c:pt>
                <c:pt idx="183">
                  <c:v>1342.06</c:v>
                </c:pt>
                <c:pt idx="184">
                  <c:v>1334.89</c:v>
                </c:pt>
                <c:pt idx="185">
                  <c:v>1339.54</c:v>
                </c:pt>
                <c:pt idx="186">
                  <c:v>1354.63</c:v>
                </c:pt>
                <c:pt idx="187">
                  <c:v>1362.82</c:v>
                </c:pt>
                <c:pt idx="188">
                  <c:v>1365.99</c:v>
                </c:pt>
                <c:pt idx="189">
                  <c:v>1372.73</c:v>
                </c:pt>
                <c:pt idx="190">
                  <c:v>1394.09</c:v>
                </c:pt>
                <c:pt idx="191">
                  <c:v>1394.8</c:v>
                </c:pt>
                <c:pt idx="192">
                  <c:v>1391.91</c:v>
                </c:pt>
                <c:pt idx="193">
                  <c:v>1391.85</c:v>
                </c:pt>
                <c:pt idx="194">
                  <c:v>1392.7</c:v>
                </c:pt>
                <c:pt idx="195">
                  <c:v>1395.53</c:v>
                </c:pt>
                <c:pt idx="196">
                  <c:v>1395.33</c:v>
                </c:pt>
                <c:pt idx="197">
                  <c:v>1393.8</c:v>
                </c:pt>
                <c:pt idx="198">
                  <c:v>1384.77</c:v>
                </c:pt>
                <c:pt idx="199">
                  <c:v>1389.24</c:v>
                </c:pt>
                <c:pt idx="200">
                  <c:v>1385.4</c:v>
                </c:pt>
                <c:pt idx="201">
                  <c:v>1391.63</c:v>
                </c:pt>
                <c:pt idx="202">
                  <c:v>1423.02</c:v>
                </c:pt>
                <c:pt idx="203">
                  <c:v>1438.01</c:v>
                </c:pt>
                <c:pt idx="204">
                  <c:v>1444.27</c:v>
                </c:pt>
                <c:pt idx="205">
                  <c:v>1448.34</c:v>
                </c:pt>
                <c:pt idx="206">
                  <c:v>1456.51</c:v>
                </c:pt>
                <c:pt idx="207">
                  <c:v>1467.57</c:v>
                </c:pt>
                <c:pt idx="208">
                  <c:v>1461.5</c:v>
                </c:pt>
                <c:pt idx="209">
                  <c:v>1465.02</c:v>
                </c:pt>
                <c:pt idx="210">
                  <c:v>1467.57</c:v>
                </c:pt>
                <c:pt idx="211">
                  <c:v>1461.5</c:v>
                </c:pt>
                <c:pt idx="212">
                  <c:v>1465.02</c:v>
                </c:pt>
                <c:pt idx="213">
                  <c:v>1462.35</c:v>
                </c:pt>
                <c:pt idx="214">
                  <c:v>1473.37</c:v>
                </c:pt>
                <c:pt idx="215">
                  <c:v>1476.57</c:v>
                </c:pt>
                <c:pt idx="216">
                  <c:v>1466.45</c:v>
                </c:pt>
                <c:pt idx="217">
                  <c:v>1475.85</c:v>
                </c:pt>
                <c:pt idx="218">
                  <c:v>1469.83</c:v>
                </c:pt>
                <c:pt idx="219">
                  <c:v>1452.35</c:v>
                </c:pt>
                <c:pt idx="220">
                  <c:v>1447.25</c:v>
                </c:pt>
                <c:pt idx="221">
                  <c:v>1463.63</c:v>
                </c:pt>
                <c:pt idx="222">
                  <c:v>1488.87</c:v>
                </c:pt>
                <c:pt idx="223">
                  <c:v>1500.81</c:v>
                </c:pt>
                <c:pt idx="224">
                  <c:v>1493.03</c:v>
                </c:pt>
                <c:pt idx="225">
                  <c:v>1484.84</c:v>
                </c:pt>
                <c:pt idx="226">
                  <c:v>1478.44</c:v>
                </c:pt>
                <c:pt idx="227">
                  <c:v>1485.19</c:v>
                </c:pt>
                <c:pt idx="228">
                  <c:v>1482.05</c:v>
                </c:pt>
                <c:pt idx="229">
                  <c:v>1443.32</c:v>
                </c:pt>
                <c:pt idx="230">
                  <c:v>1413.58</c:v>
                </c:pt>
                <c:pt idx="231">
                  <c:v>1446.77</c:v>
                </c:pt>
                <c:pt idx="232">
                  <c:v>1452.87</c:v>
                </c:pt>
                <c:pt idx="233">
                  <c:v>1467.98</c:v>
                </c:pt>
                <c:pt idx="234">
                  <c:v>1463.54</c:v>
                </c:pt>
                <c:pt idx="235">
                  <c:v>1476.21</c:v>
                </c:pt>
                <c:pt idx="236">
                  <c:v>1476.02</c:v>
                </c:pt>
                <c:pt idx="237">
                  <c:v>1475.5</c:v>
                </c:pt>
                <c:pt idx="238">
                  <c:v>1476.61</c:v>
                </c:pt>
                <c:pt idx="239">
                  <c:v>1479.79</c:v>
                </c:pt>
                <c:pt idx="240">
                  <c:v>1477.33</c:v>
                </c:pt>
                <c:pt idx="241">
                  <c:v>1478.74</c:v>
                </c:pt>
                <c:pt idx="242">
                  <c:v>1477.67</c:v>
                </c:pt>
                <c:pt idx="243">
                  <c:v>1456.96</c:v>
                </c:pt>
                <c:pt idx="244">
                  <c:v>1477.03</c:v>
                </c:pt>
                <c:pt idx="245">
                  <c:v>1488.88</c:v>
                </c:pt>
                <c:pt idx="246">
                  <c:v>1494.39</c:v>
                </c:pt>
                <c:pt idx="247">
                  <c:v>1485.82</c:v>
                </c:pt>
                <c:pt idx="248">
                  <c:v>1485.97</c:v>
                </c:pt>
                <c:pt idx="249">
                  <c:v>1498.28</c:v>
                </c:pt>
                <c:pt idx="250">
                  <c:v>1525.58</c:v>
                </c:pt>
                <c:pt idx="251">
                  <c:v>1522.5</c:v>
                </c:pt>
                <c:pt idx="252">
                  <c:v>1528.57</c:v>
                </c:pt>
                <c:pt idx="253">
                  <c:v>1528.48</c:v>
                </c:pt>
                <c:pt idx="254">
                  <c:v>1503.71</c:v>
                </c:pt>
                <c:pt idx="255">
                  <c:v>1492.31</c:v>
                </c:pt>
                <c:pt idx="256">
                  <c:v>1510.51</c:v>
                </c:pt>
                <c:pt idx="257">
                  <c:v>1496.05</c:v>
                </c:pt>
                <c:pt idx="258">
                  <c:v>1496.02</c:v>
                </c:pt>
                <c:pt idx="259">
                  <c:v>1452.84</c:v>
                </c:pt>
                <c:pt idx="260">
                  <c:v>1438.94</c:v>
                </c:pt>
                <c:pt idx="261">
                  <c:v>1442.79</c:v>
                </c:pt>
                <c:pt idx="262">
                  <c:v>1465.3</c:v>
                </c:pt>
                <c:pt idx="263">
                  <c:v>1472.89</c:v>
                </c:pt>
                <c:pt idx="264">
                  <c:v>1439.71</c:v>
                </c:pt>
                <c:pt idx="265">
                  <c:v>1479.58</c:v>
                </c:pt>
                <c:pt idx="266">
                  <c:v>1481.58</c:v>
                </c:pt>
                <c:pt idx="267">
                  <c:v>1470.76</c:v>
                </c:pt>
                <c:pt idx="268">
                  <c:v>1478.96</c:v>
                </c:pt>
                <c:pt idx="269">
                  <c:v>1497.66</c:v>
                </c:pt>
                <c:pt idx="270">
                  <c:v>1500.99</c:v>
                </c:pt>
                <c:pt idx="271">
                  <c:v>1505.38</c:v>
                </c:pt>
                <c:pt idx="272">
                  <c:v>1506.79</c:v>
                </c:pt>
                <c:pt idx="273">
                  <c:v>1501.71</c:v>
                </c:pt>
                <c:pt idx="274">
                  <c:v>1471.96</c:v>
                </c:pt>
                <c:pt idx="275">
                  <c:v>1492.75</c:v>
                </c:pt>
                <c:pt idx="276">
                  <c:v>1492.1</c:v>
                </c:pt>
                <c:pt idx="277">
                  <c:v>1507.99</c:v>
                </c:pt>
                <c:pt idx="278">
                  <c:v>1504.84</c:v>
                </c:pt>
                <c:pt idx="279">
                  <c:v>1510.84</c:v>
                </c:pt>
                <c:pt idx="280">
                  <c:v>1503.47</c:v>
                </c:pt>
                <c:pt idx="281">
                  <c:v>1512.3</c:v>
                </c:pt>
                <c:pt idx="282">
                  <c:v>1494.85</c:v>
                </c:pt>
                <c:pt idx="283">
                  <c:v>1498.89</c:v>
                </c:pt>
                <c:pt idx="284">
                  <c:v>1490.13</c:v>
                </c:pt>
                <c:pt idx="285">
                  <c:v>1498.78</c:v>
                </c:pt>
                <c:pt idx="286">
                  <c:v>1485.52</c:v>
                </c:pt>
                <c:pt idx="287">
                  <c:v>1505</c:v>
                </c:pt>
                <c:pt idx="288">
                  <c:v>1505.33</c:v>
                </c:pt>
                <c:pt idx="289">
                  <c:v>1499.05</c:v>
                </c:pt>
                <c:pt idx="290">
                  <c:v>1473.71</c:v>
                </c:pt>
                <c:pt idx="291">
                  <c:v>1473.74</c:v>
                </c:pt>
                <c:pt idx="292">
                  <c:v>1479.08</c:v>
                </c:pt>
                <c:pt idx="293">
                  <c:v>1466.54</c:v>
                </c:pt>
                <c:pt idx="294">
                  <c:v>1446.25</c:v>
                </c:pt>
                <c:pt idx="295">
                  <c:v>1452.74</c:v>
                </c:pt>
                <c:pt idx="296">
                  <c:v>1459.33</c:v>
                </c:pt>
                <c:pt idx="297">
                  <c:v>1461.34</c:v>
                </c:pt>
                <c:pt idx="298">
                  <c:v>1469.1</c:v>
                </c:pt>
                <c:pt idx="299">
                  <c:v>1494.95</c:v>
                </c:pt>
                <c:pt idx="300">
                  <c:v>1503.78</c:v>
                </c:pt>
                <c:pt idx="301">
                  <c:v>1502.34</c:v>
                </c:pt>
                <c:pt idx="302">
                  <c:v>1498.26</c:v>
                </c:pt>
                <c:pt idx="303">
                  <c:v>1498.5</c:v>
                </c:pt>
                <c:pt idx="304">
                  <c:v>1483.18</c:v>
                </c:pt>
                <c:pt idx="305">
                  <c:v>1497.76</c:v>
                </c:pt>
                <c:pt idx="306">
                  <c:v>1490.51</c:v>
                </c:pt>
                <c:pt idx="307">
                  <c:v>1492.15</c:v>
                </c:pt>
                <c:pt idx="308" formatCode="General">
                  <c:v>1516.44</c:v>
                </c:pt>
                <c:pt idx="309" formatCode="General">
                  <c:v>1524.7</c:v>
                </c:pt>
                <c:pt idx="310" formatCode="General">
                  <c:v>1520.03</c:v>
                </c:pt>
                <c:pt idx="311" formatCode="General">
                  <c:v>1522.9</c:v>
                </c:pt>
                <c:pt idx="312" formatCode="General">
                  <c:v>1502.35</c:v>
                </c:pt>
                <c:pt idx="313" formatCode="General">
                  <c:v>1482</c:v>
                </c:pt>
                <c:pt idx="314" formatCode="General">
                  <c:v>1455.25</c:v>
                </c:pt>
                <c:pt idx="315" formatCode="General">
                  <c:v>1477.2</c:v>
                </c:pt>
                <c:pt idx="316" formatCode="General">
                  <c:v>1472.12</c:v>
                </c:pt>
                <c:pt idx="317" formatCode="General">
                  <c:v>1458.56</c:v>
                </c:pt>
                <c:pt idx="318" formatCode="General">
                  <c:v>1432.6</c:v>
                </c:pt>
                <c:pt idx="319" formatCode="General">
                  <c:v>1406.45</c:v>
                </c:pt>
                <c:pt idx="320" formatCode="General">
                  <c:v>1384.72</c:v>
                </c:pt>
                <c:pt idx="321" formatCode="General">
                  <c:v>1370.21</c:v>
                </c:pt>
                <c:pt idx="322" formatCode="General">
                  <c:v>1379.23</c:v>
                </c:pt>
                <c:pt idx="323" formatCode="General">
                  <c:v>1310.92</c:v>
                </c:pt>
                <c:pt idx="324" formatCode="General">
                  <c:v>1341.34</c:v>
                </c:pt>
                <c:pt idx="325" formatCode="General">
                  <c:v>1353.77</c:v>
                </c:pt>
                <c:pt idx="326" formatCode="General">
                  <c:v>1350.99</c:v>
                </c:pt>
                <c:pt idx="327" formatCode="General">
                  <c:v>1366.8</c:v>
                </c:pt>
                <c:pt idx="328" formatCode="General">
                  <c:v>1348.68</c:v>
                </c:pt>
                <c:pt idx="329" formatCode="General">
                  <c:v>1360.68</c:v>
                </c:pt>
                <c:pt idx="330" formatCode="General">
                  <c:v>1329.26</c:v>
                </c:pt>
                <c:pt idx="331" formatCode="General">
                  <c:v>1269.6199999999999</c:v>
                </c:pt>
                <c:pt idx="332" formatCode="General">
                  <c:v>1293.56</c:v>
                </c:pt>
                <c:pt idx="333" formatCode="General">
                  <c:v>1301.53</c:v>
                </c:pt>
                <c:pt idx="334" formatCode="General">
                  <c:v>1238.8399999999999</c:v>
                </c:pt>
                <c:pt idx="335" formatCode="General">
                  <c:v>1182.77</c:v>
                </c:pt>
                <c:pt idx="336" formatCode="General">
                  <c:v>1171.95</c:v>
                </c:pt>
                <c:pt idx="337" formatCode="General">
                  <c:v>1228.3699999999999</c:v>
                </c:pt>
                <c:pt idx="338" formatCode="General">
                  <c:v>1240.76</c:v>
                </c:pt>
                <c:pt idx="339" formatCode="General">
                  <c:v>1241.6400000000001</c:v>
                </c:pt>
                <c:pt idx="340" formatCode="General">
                  <c:v>1240.71</c:v>
                </c:pt>
                <c:pt idx="341" formatCode="General">
                  <c:v>1218.81</c:v>
                </c:pt>
                <c:pt idx="342" formatCode="General">
                  <c:v>1233.3800000000001</c:v>
                </c:pt>
                <c:pt idx="343" formatCode="General">
                  <c:v>1268.43</c:v>
                </c:pt>
                <c:pt idx="344" formatCode="General">
                  <c:v>1268.57</c:v>
                </c:pt>
                <c:pt idx="345" formatCode="General">
                  <c:v>1285.45</c:v>
                </c:pt>
                <c:pt idx="346" formatCode="General">
                  <c:v>1293.92</c:v>
                </c:pt>
                <c:pt idx="347" formatCode="General">
                  <c:v>1292.68</c:v>
                </c:pt>
                <c:pt idx="348" formatCode="General">
                  <c:v>1299.52</c:v>
                </c:pt>
                <c:pt idx="349" formatCode="General">
                  <c:v>1288.6199999999999</c:v>
                </c:pt>
                <c:pt idx="350" formatCode="General">
                  <c:v>1287.98</c:v>
                </c:pt>
                <c:pt idx="351" formatCode="General">
                  <c:v>1290.01</c:v>
                </c:pt>
                <c:pt idx="352" formatCode="General">
                  <c:v>1291.3499999999999</c:v>
                </c:pt>
                <c:pt idx="353" formatCode="General">
                  <c:v>1307.9100000000001</c:v>
                </c:pt>
                <c:pt idx="354" formatCode="General">
                  <c:v>1307.8</c:v>
                </c:pt>
                <c:pt idx="355" formatCode="General">
                  <c:v>1284.08</c:v>
                </c:pt>
                <c:pt idx="356" formatCode="General">
                  <c:v>1227.04</c:v>
                </c:pt>
                <c:pt idx="357" formatCode="General">
                  <c:v>1230.31</c:v>
                </c:pt>
                <c:pt idx="358" formatCode="General">
                  <c:v>1213.93</c:v>
                </c:pt>
                <c:pt idx="359" formatCode="General">
                  <c:v>1236.6300000000001</c:v>
                </c:pt>
                <c:pt idx="360" formatCode="General">
                  <c:v>1217.3</c:v>
                </c:pt>
                <c:pt idx="361" formatCode="General">
                  <c:v>1180.4000000000001</c:v>
                </c:pt>
                <c:pt idx="362" formatCode="General">
                  <c:v>1171.47</c:v>
                </c:pt>
                <c:pt idx="363" formatCode="General">
                  <c:v>1169.27</c:v>
                </c:pt>
                <c:pt idx="364" formatCode="General">
                  <c:v>1188.8800000000001</c:v>
                </c:pt>
                <c:pt idx="365" formatCode="General">
                  <c:v>1185.48</c:v>
                </c:pt>
                <c:pt idx="366" formatCode="General">
                  <c:v>1202.82</c:v>
                </c:pt>
                <c:pt idx="367" formatCode="General">
                  <c:v>1218.0999999999999</c:v>
                </c:pt>
                <c:pt idx="368" formatCode="General">
                  <c:v>1218.0899999999999</c:v>
                </c:pt>
                <c:pt idx="369" formatCode="General">
                  <c:v>1197.5999999999999</c:v>
                </c:pt>
                <c:pt idx="370" formatCode="#,##0">
                  <c:v>1199</c:v>
                </c:pt>
                <c:pt idx="371" formatCode="#,##0">
                  <c:v>1196</c:v>
                </c:pt>
                <c:pt idx="372" formatCode="#,##0">
                  <c:v>1181</c:v>
                </c:pt>
                <c:pt idx="373" formatCode="#,##0">
                  <c:v>1150</c:v>
                </c:pt>
                <c:pt idx="374" formatCode="#,##0">
                  <c:v>1166</c:v>
                </c:pt>
                <c:pt idx="375" formatCode="#,##0">
                  <c:v>1171</c:v>
                </c:pt>
                <c:pt idx="376" formatCode="#,##0">
                  <c:v>1155</c:v>
                </c:pt>
                <c:pt idx="377" formatCode="#,##0">
                  <c:v>1175</c:v>
                </c:pt>
                <c:pt idx="378" formatCode="#,##0">
                  <c:v>1174</c:v>
                </c:pt>
                <c:pt idx="379" formatCode="#,##0">
                  <c:v>1182</c:v>
                </c:pt>
                <c:pt idx="380" formatCode="#,##0">
                  <c:v>1179</c:v>
                </c:pt>
                <c:pt idx="381" formatCode="#,##0">
                  <c:v>1176</c:v>
                </c:pt>
                <c:pt idx="382" formatCode="#,##0">
                  <c:v>1178</c:v>
                </c:pt>
                <c:pt idx="383" formatCode="#,##0">
                  <c:v>1194</c:v>
                </c:pt>
                <c:pt idx="384" formatCode="#,##0">
                  <c:v>1198</c:v>
                </c:pt>
                <c:pt idx="385" formatCode="#,##0">
                  <c:v>1195</c:v>
                </c:pt>
                <c:pt idx="386" formatCode="#,##0">
                  <c:v>1189</c:v>
                </c:pt>
                <c:pt idx="387" formatCode="#,##0">
                  <c:v>1185</c:v>
                </c:pt>
                <c:pt idx="388" formatCode="#,##0">
                  <c:v>1191</c:v>
                </c:pt>
                <c:pt idx="389" formatCode="#,##0">
                  <c:v>1208</c:v>
                </c:pt>
                <c:pt idx="390" formatCode="#,##0">
                  <c:v>1206</c:v>
                </c:pt>
                <c:pt idx="391" formatCode="#,##0">
                  <c:v>1231</c:v>
                </c:pt>
                <c:pt idx="392" formatCode="#,##0">
                  <c:v>1242</c:v>
                </c:pt>
                <c:pt idx="393" formatCode="#,##0">
                  <c:v>1250</c:v>
                </c:pt>
                <c:pt idx="394" formatCode="#,##0">
                  <c:v>1254</c:v>
                </c:pt>
                <c:pt idx="395" formatCode="#,##0">
                  <c:v>1253</c:v>
                </c:pt>
                <c:pt idx="396" formatCode="#,##0">
                  <c:v>1257</c:v>
                </c:pt>
                <c:pt idx="397" formatCode="#,##0">
                  <c:v>1259</c:v>
                </c:pt>
                <c:pt idx="398" formatCode="#,##0">
                  <c:v>1257</c:v>
                </c:pt>
                <c:pt idx="399" formatCode="#,##0">
                  <c:v>1252</c:v>
                </c:pt>
                <c:pt idx="400" formatCode="#,##0">
                  <c:v>1262</c:v>
                </c:pt>
                <c:pt idx="401" formatCode="#,##0">
                  <c:v>1274</c:v>
                </c:pt>
                <c:pt idx="402" formatCode="#,##0">
                  <c:v>1275</c:v>
                </c:pt>
                <c:pt idx="403" formatCode="#,##0">
                  <c:v>1275</c:v>
                </c:pt>
                <c:pt idx="404" formatCode="#,##0">
                  <c:v>1274</c:v>
                </c:pt>
                <c:pt idx="405" formatCode="#,##0">
                  <c:v>1269</c:v>
                </c:pt>
                <c:pt idx="406" formatCode="#,##0">
                  <c:v>1260</c:v>
                </c:pt>
                <c:pt idx="407" formatCode="#,##0">
                  <c:v>1271</c:v>
                </c:pt>
                <c:pt idx="408" formatCode="#,##0">
                  <c:v>1277</c:v>
                </c:pt>
                <c:pt idx="409" formatCode="#,##0">
                  <c:v>1289</c:v>
                </c:pt>
                <c:pt idx="410" formatCode="#,##0">
                  <c:v>1283</c:v>
                </c:pt>
                <c:pt idx="411" formatCode="#,##0">
                  <c:v>1271</c:v>
                </c:pt>
                <c:pt idx="412" formatCode="#,##0">
                  <c:v>1279</c:v>
                </c:pt>
                <c:pt idx="413" formatCode="#,##0">
                  <c:v>1281</c:v>
                </c:pt>
                <c:pt idx="414" formatCode="#,##0">
                  <c:v>1277</c:v>
                </c:pt>
                <c:pt idx="415" formatCode="#,##0">
                  <c:v>1277</c:v>
                </c:pt>
                <c:pt idx="416" formatCode="#,##0">
                  <c:v>1243</c:v>
                </c:pt>
                <c:pt idx="417" formatCode="#,##0">
                  <c:v>1235</c:v>
                </c:pt>
                <c:pt idx="418" formatCode="#,##0">
                  <c:v>1249</c:v>
                </c:pt>
                <c:pt idx="419" formatCode="#,##0">
                  <c:v>1250</c:v>
                </c:pt>
                <c:pt idx="420" formatCode="#,##0">
                  <c:v>1248</c:v>
                </c:pt>
                <c:pt idx="421" formatCode="#,##0">
                  <c:v>1241</c:v>
                </c:pt>
                <c:pt idx="422" formatCode="#,##0">
                  <c:v>1246</c:v>
                </c:pt>
                <c:pt idx="423" formatCode="#,##0">
                  <c:v>1234</c:v>
                </c:pt>
                <c:pt idx="424" formatCode="#,##0">
                  <c:v>1205</c:v>
                </c:pt>
                <c:pt idx="425" formatCode="#,##0">
                  <c:v>1219</c:v>
                </c:pt>
                <c:pt idx="426" formatCode="#,##0">
                  <c:v>1211</c:v>
                </c:pt>
                <c:pt idx="427" formatCode="#,##0">
                  <c:v>1215</c:v>
                </c:pt>
                <c:pt idx="428" formatCode="#,##0">
                  <c:v>1203</c:v>
                </c:pt>
                <c:pt idx="429" formatCode="#,##0">
                  <c:v>1174</c:v>
                </c:pt>
                <c:pt idx="430" formatCode="#,##0">
                  <c:v>1167</c:v>
                </c:pt>
                <c:pt idx="431" formatCode="#,##0">
                  <c:v>1144</c:v>
                </c:pt>
                <c:pt idx="432" formatCode="#,##0">
                  <c:v>1126</c:v>
                </c:pt>
                <c:pt idx="433" formatCode="#,##0">
                  <c:v>1132</c:v>
                </c:pt>
              </c:numCache>
            </c:numRef>
          </c:val>
          <c:smooth val="0"/>
          <c:extLst>
            <c:ext xmlns:c16="http://schemas.microsoft.com/office/drawing/2014/chart" uri="{C3380CC4-5D6E-409C-BE32-E72D297353CC}">
              <c16:uniqueId val="{00000000-9FD4-478C-936A-5EF10FD8ACD0}"/>
            </c:ext>
          </c:extLst>
        </c:ser>
        <c:dLbls>
          <c:showLegendKey val="0"/>
          <c:showVal val="0"/>
          <c:showCatName val="0"/>
          <c:showSerName val="0"/>
          <c:showPercent val="0"/>
          <c:showBubbleSize val="0"/>
        </c:dLbls>
        <c:marker val="1"/>
        <c:smooth val="0"/>
        <c:axId val="1359265743"/>
        <c:axId val="1447599871"/>
      </c:lineChart>
      <c:lineChart>
        <c:grouping val="standard"/>
        <c:varyColors val="0"/>
        <c:ser>
          <c:idx val="0"/>
          <c:order val="0"/>
          <c:tx>
            <c:strRef>
              <c:f>Sheet1!$B$1</c:f>
              <c:strCache>
                <c:ptCount val="1"/>
                <c:pt idx="0">
                  <c:v>ADS</c:v>
                </c:pt>
              </c:strCache>
            </c:strRef>
          </c:tx>
          <c:spPr>
            <a:ln w="44450" cap="rnd">
              <a:solidFill>
                <a:srgbClr val="0BA5B5"/>
              </a:solidFill>
              <a:round/>
            </a:ln>
            <a:effectLst/>
          </c:spPr>
          <c:marker>
            <c:symbol val="none"/>
          </c:marker>
          <c:cat>
            <c:numRef>
              <c:f>Sheet1!$A$2:$A$435</c:f>
              <c:numCache>
                <c:formatCode>m\/d\/yyyy</c:formatCode>
                <c:ptCount val="434"/>
                <c:pt idx="0">
                  <c:v>44200</c:v>
                </c:pt>
                <c:pt idx="1">
                  <c:v>44201</c:v>
                </c:pt>
                <c:pt idx="2">
                  <c:v>44202</c:v>
                </c:pt>
                <c:pt idx="3">
                  <c:v>44203</c:v>
                </c:pt>
                <c:pt idx="4">
                  <c:v>44204</c:v>
                </c:pt>
                <c:pt idx="5">
                  <c:v>44207</c:v>
                </c:pt>
                <c:pt idx="6">
                  <c:v>44208</c:v>
                </c:pt>
                <c:pt idx="7">
                  <c:v>44209</c:v>
                </c:pt>
                <c:pt idx="8">
                  <c:v>44210</c:v>
                </c:pt>
                <c:pt idx="9">
                  <c:v>44211</c:v>
                </c:pt>
                <c:pt idx="10">
                  <c:v>44214</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44244</c:v>
                </c:pt>
                <c:pt idx="28">
                  <c:v>44245</c:v>
                </c:pt>
                <c:pt idx="29">
                  <c:v>44246</c:v>
                </c:pt>
                <c:pt idx="30">
                  <c:v>44249</c:v>
                </c:pt>
                <c:pt idx="31">
                  <c:v>44250</c:v>
                </c:pt>
                <c:pt idx="32">
                  <c:v>44251</c:v>
                </c:pt>
                <c:pt idx="33">
                  <c:v>44252</c:v>
                </c:pt>
                <c:pt idx="34">
                  <c:v>44253</c:v>
                </c:pt>
                <c:pt idx="35">
                  <c:v>44256</c:v>
                </c:pt>
                <c:pt idx="36">
                  <c:v>44257</c:v>
                </c:pt>
                <c:pt idx="37">
                  <c:v>44258</c:v>
                </c:pt>
                <c:pt idx="38">
                  <c:v>44259</c:v>
                </c:pt>
                <c:pt idx="39">
                  <c:v>44260</c:v>
                </c:pt>
                <c:pt idx="40">
                  <c:v>44263</c:v>
                </c:pt>
                <c:pt idx="41">
                  <c:v>44264</c:v>
                </c:pt>
                <c:pt idx="42">
                  <c:v>44265</c:v>
                </c:pt>
                <c:pt idx="43">
                  <c:v>44266</c:v>
                </c:pt>
                <c:pt idx="44">
                  <c:v>44267</c:v>
                </c:pt>
                <c:pt idx="45">
                  <c:v>44270</c:v>
                </c:pt>
                <c:pt idx="46">
                  <c:v>44271</c:v>
                </c:pt>
                <c:pt idx="47">
                  <c:v>44272</c:v>
                </c:pt>
                <c:pt idx="48">
                  <c:v>44273</c:v>
                </c:pt>
                <c:pt idx="49">
                  <c:v>44274</c:v>
                </c:pt>
                <c:pt idx="50">
                  <c:v>44277</c:v>
                </c:pt>
                <c:pt idx="51">
                  <c:v>44278</c:v>
                </c:pt>
                <c:pt idx="52">
                  <c:v>44279</c:v>
                </c:pt>
                <c:pt idx="53">
                  <c:v>44280</c:v>
                </c:pt>
                <c:pt idx="54">
                  <c:v>44281</c:v>
                </c:pt>
                <c:pt idx="55">
                  <c:v>44284</c:v>
                </c:pt>
                <c:pt idx="56">
                  <c:v>44285</c:v>
                </c:pt>
                <c:pt idx="57">
                  <c:v>44286</c:v>
                </c:pt>
                <c:pt idx="58">
                  <c:v>44287</c:v>
                </c:pt>
                <c:pt idx="59">
                  <c:v>44288</c:v>
                </c:pt>
                <c:pt idx="60">
                  <c:v>44291</c:v>
                </c:pt>
                <c:pt idx="61">
                  <c:v>44292</c:v>
                </c:pt>
                <c:pt idx="62">
                  <c:v>44293</c:v>
                </c:pt>
                <c:pt idx="63">
                  <c:v>44294</c:v>
                </c:pt>
                <c:pt idx="64">
                  <c:v>44295</c:v>
                </c:pt>
                <c:pt idx="65">
                  <c:v>44298</c:v>
                </c:pt>
                <c:pt idx="66">
                  <c:v>44299</c:v>
                </c:pt>
                <c:pt idx="67">
                  <c:v>44300</c:v>
                </c:pt>
                <c:pt idx="68">
                  <c:v>44301</c:v>
                </c:pt>
                <c:pt idx="69">
                  <c:v>44302</c:v>
                </c:pt>
                <c:pt idx="70">
                  <c:v>44305</c:v>
                </c:pt>
                <c:pt idx="71">
                  <c:v>44306</c:v>
                </c:pt>
                <c:pt idx="72">
                  <c:v>44308</c:v>
                </c:pt>
                <c:pt idx="73">
                  <c:v>44309</c:v>
                </c:pt>
                <c:pt idx="74">
                  <c:v>44312</c:v>
                </c:pt>
                <c:pt idx="75">
                  <c:v>44313</c:v>
                </c:pt>
                <c:pt idx="76">
                  <c:v>44314</c:v>
                </c:pt>
                <c:pt idx="77">
                  <c:v>44315</c:v>
                </c:pt>
                <c:pt idx="78">
                  <c:v>44320</c:v>
                </c:pt>
                <c:pt idx="79">
                  <c:v>44321</c:v>
                </c:pt>
                <c:pt idx="80">
                  <c:v>44322</c:v>
                </c:pt>
                <c:pt idx="81">
                  <c:v>44323</c:v>
                </c:pt>
                <c:pt idx="82">
                  <c:v>44326</c:v>
                </c:pt>
                <c:pt idx="83">
                  <c:v>44327</c:v>
                </c:pt>
                <c:pt idx="84">
                  <c:v>44328</c:v>
                </c:pt>
                <c:pt idx="85">
                  <c:v>44329</c:v>
                </c:pt>
                <c:pt idx="86">
                  <c:v>44330</c:v>
                </c:pt>
                <c:pt idx="87">
                  <c:v>44333</c:v>
                </c:pt>
                <c:pt idx="88">
                  <c:v>44334</c:v>
                </c:pt>
                <c:pt idx="89">
                  <c:v>44335</c:v>
                </c:pt>
                <c:pt idx="90">
                  <c:v>44336</c:v>
                </c:pt>
                <c:pt idx="91">
                  <c:v>44337</c:v>
                </c:pt>
                <c:pt idx="92">
                  <c:v>44340</c:v>
                </c:pt>
                <c:pt idx="93">
                  <c:v>44341</c:v>
                </c:pt>
                <c:pt idx="94">
                  <c:v>44342</c:v>
                </c:pt>
                <c:pt idx="95">
                  <c:v>44343</c:v>
                </c:pt>
                <c:pt idx="96">
                  <c:v>44344</c:v>
                </c:pt>
                <c:pt idx="97">
                  <c:v>44347</c:v>
                </c:pt>
                <c:pt idx="98">
                  <c:v>44348</c:v>
                </c:pt>
                <c:pt idx="99">
                  <c:v>44349</c:v>
                </c:pt>
                <c:pt idx="100">
                  <c:v>44350</c:v>
                </c:pt>
                <c:pt idx="101">
                  <c:v>44351</c:v>
                </c:pt>
                <c:pt idx="102">
                  <c:v>44354</c:v>
                </c:pt>
                <c:pt idx="103">
                  <c:v>44355</c:v>
                </c:pt>
                <c:pt idx="104">
                  <c:v>44356</c:v>
                </c:pt>
                <c:pt idx="105">
                  <c:v>44357</c:v>
                </c:pt>
                <c:pt idx="106">
                  <c:v>44358</c:v>
                </c:pt>
                <c:pt idx="107">
                  <c:v>44361</c:v>
                </c:pt>
                <c:pt idx="108">
                  <c:v>44362</c:v>
                </c:pt>
                <c:pt idx="109">
                  <c:v>44363</c:v>
                </c:pt>
                <c:pt idx="110">
                  <c:v>44364</c:v>
                </c:pt>
                <c:pt idx="111">
                  <c:v>44365</c:v>
                </c:pt>
                <c:pt idx="112">
                  <c:v>44368</c:v>
                </c:pt>
                <c:pt idx="113">
                  <c:v>44369</c:v>
                </c:pt>
                <c:pt idx="114">
                  <c:v>44370</c:v>
                </c:pt>
                <c:pt idx="115">
                  <c:v>44371</c:v>
                </c:pt>
                <c:pt idx="116">
                  <c:v>44372</c:v>
                </c:pt>
                <c:pt idx="117">
                  <c:v>44375</c:v>
                </c:pt>
                <c:pt idx="118">
                  <c:v>44376</c:v>
                </c:pt>
                <c:pt idx="119">
                  <c:v>44377</c:v>
                </c:pt>
                <c:pt idx="120">
                  <c:v>44378</c:v>
                </c:pt>
                <c:pt idx="121">
                  <c:v>44379</c:v>
                </c:pt>
                <c:pt idx="122">
                  <c:v>44382</c:v>
                </c:pt>
                <c:pt idx="123">
                  <c:v>44383</c:v>
                </c:pt>
                <c:pt idx="124">
                  <c:v>44384</c:v>
                </c:pt>
                <c:pt idx="125">
                  <c:v>44385</c:v>
                </c:pt>
                <c:pt idx="126">
                  <c:v>44386</c:v>
                </c:pt>
                <c:pt idx="127">
                  <c:v>44389</c:v>
                </c:pt>
                <c:pt idx="128">
                  <c:v>44390</c:v>
                </c:pt>
                <c:pt idx="129">
                  <c:v>44391</c:v>
                </c:pt>
                <c:pt idx="130">
                  <c:v>44392</c:v>
                </c:pt>
                <c:pt idx="131">
                  <c:v>44393</c:v>
                </c:pt>
                <c:pt idx="132">
                  <c:v>44396</c:v>
                </c:pt>
                <c:pt idx="133">
                  <c:v>44397</c:v>
                </c:pt>
                <c:pt idx="134">
                  <c:v>44398</c:v>
                </c:pt>
                <c:pt idx="135">
                  <c:v>44399</c:v>
                </c:pt>
                <c:pt idx="136">
                  <c:v>44400</c:v>
                </c:pt>
                <c:pt idx="137">
                  <c:v>44403</c:v>
                </c:pt>
                <c:pt idx="138">
                  <c:v>44404</c:v>
                </c:pt>
                <c:pt idx="139">
                  <c:v>44405</c:v>
                </c:pt>
                <c:pt idx="140">
                  <c:v>44406</c:v>
                </c:pt>
                <c:pt idx="141">
                  <c:v>44407</c:v>
                </c:pt>
                <c:pt idx="142">
                  <c:v>44410</c:v>
                </c:pt>
                <c:pt idx="143">
                  <c:v>44411</c:v>
                </c:pt>
                <c:pt idx="144">
                  <c:v>44412</c:v>
                </c:pt>
                <c:pt idx="145">
                  <c:v>44413</c:v>
                </c:pt>
                <c:pt idx="146">
                  <c:v>44414</c:v>
                </c:pt>
                <c:pt idx="147">
                  <c:v>44417</c:v>
                </c:pt>
                <c:pt idx="148">
                  <c:v>44418</c:v>
                </c:pt>
                <c:pt idx="149">
                  <c:v>44419</c:v>
                </c:pt>
                <c:pt idx="150">
                  <c:v>44420</c:v>
                </c:pt>
                <c:pt idx="151">
                  <c:v>44421</c:v>
                </c:pt>
                <c:pt idx="152">
                  <c:v>44424</c:v>
                </c:pt>
                <c:pt idx="153">
                  <c:v>44425</c:v>
                </c:pt>
                <c:pt idx="154">
                  <c:v>44426</c:v>
                </c:pt>
                <c:pt idx="155">
                  <c:v>44427</c:v>
                </c:pt>
                <c:pt idx="156">
                  <c:v>44428</c:v>
                </c:pt>
                <c:pt idx="157">
                  <c:v>44431</c:v>
                </c:pt>
                <c:pt idx="158">
                  <c:v>44432</c:v>
                </c:pt>
                <c:pt idx="159">
                  <c:v>44433</c:v>
                </c:pt>
                <c:pt idx="160">
                  <c:v>44434</c:v>
                </c:pt>
                <c:pt idx="161">
                  <c:v>44435</c:v>
                </c:pt>
                <c:pt idx="162">
                  <c:v>44438</c:v>
                </c:pt>
                <c:pt idx="163">
                  <c:v>44439</c:v>
                </c:pt>
                <c:pt idx="164">
                  <c:v>44440</c:v>
                </c:pt>
                <c:pt idx="165">
                  <c:v>44445</c:v>
                </c:pt>
                <c:pt idx="166">
                  <c:v>44446</c:v>
                </c:pt>
                <c:pt idx="167">
                  <c:v>44447</c:v>
                </c:pt>
                <c:pt idx="168">
                  <c:v>44448</c:v>
                </c:pt>
                <c:pt idx="169">
                  <c:v>44449</c:v>
                </c:pt>
                <c:pt idx="170">
                  <c:v>44452</c:v>
                </c:pt>
                <c:pt idx="171">
                  <c:v>44453</c:v>
                </c:pt>
                <c:pt idx="172">
                  <c:v>44454</c:v>
                </c:pt>
                <c:pt idx="173">
                  <c:v>44455</c:v>
                </c:pt>
                <c:pt idx="174">
                  <c:v>44456</c:v>
                </c:pt>
                <c:pt idx="175">
                  <c:v>44459</c:v>
                </c:pt>
                <c:pt idx="176">
                  <c:v>44460</c:v>
                </c:pt>
                <c:pt idx="177">
                  <c:v>44461</c:v>
                </c:pt>
                <c:pt idx="178">
                  <c:v>44462</c:v>
                </c:pt>
                <c:pt idx="179">
                  <c:v>44463</c:v>
                </c:pt>
                <c:pt idx="180">
                  <c:v>44466</c:v>
                </c:pt>
                <c:pt idx="181">
                  <c:v>44467</c:v>
                </c:pt>
                <c:pt idx="182">
                  <c:v>44468</c:v>
                </c:pt>
                <c:pt idx="183">
                  <c:v>44469</c:v>
                </c:pt>
                <c:pt idx="184">
                  <c:v>44470</c:v>
                </c:pt>
                <c:pt idx="185">
                  <c:v>44473</c:v>
                </c:pt>
                <c:pt idx="186">
                  <c:v>44474</c:v>
                </c:pt>
                <c:pt idx="187">
                  <c:v>44475</c:v>
                </c:pt>
                <c:pt idx="188">
                  <c:v>44476</c:v>
                </c:pt>
                <c:pt idx="189">
                  <c:v>44477</c:v>
                </c:pt>
                <c:pt idx="190">
                  <c:v>44478</c:v>
                </c:pt>
                <c:pt idx="191">
                  <c:v>44481</c:v>
                </c:pt>
                <c:pt idx="192">
                  <c:v>44482</c:v>
                </c:pt>
                <c:pt idx="193">
                  <c:v>44483</c:v>
                </c:pt>
                <c:pt idx="194">
                  <c:v>44484</c:v>
                </c:pt>
                <c:pt idx="195">
                  <c:v>44487</c:v>
                </c:pt>
                <c:pt idx="196">
                  <c:v>44488</c:v>
                </c:pt>
                <c:pt idx="197">
                  <c:v>44489</c:v>
                </c:pt>
                <c:pt idx="198">
                  <c:v>44490</c:v>
                </c:pt>
                <c:pt idx="199">
                  <c:v>44491</c:v>
                </c:pt>
                <c:pt idx="200">
                  <c:v>44494</c:v>
                </c:pt>
                <c:pt idx="201">
                  <c:v>44495</c:v>
                </c:pt>
                <c:pt idx="202">
                  <c:v>44496</c:v>
                </c:pt>
                <c:pt idx="203">
                  <c:v>44497</c:v>
                </c:pt>
                <c:pt idx="204">
                  <c:v>44498</c:v>
                </c:pt>
                <c:pt idx="205">
                  <c:v>44501</c:v>
                </c:pt>
                <c:pt idx="206">
                  <c:v>44502</c:v>
                </c:pt>
                <c:pt idx="207">
                  <c:v>44503</c:v>
                </c:pt>
                <c:pt idx="208">
                  <c:v>44504</c:v>
                </c:pt>
                <c:pt idx="209">
                  <c:v>44505</c:v>
                </c:pt>
                <c:pt idx="210">
                  <c:v>44508</c:v>
                </c:pt>
                <c:pt idx="211">
                  <c:v>44509</c:v>
                </c:pt>
                <c:pt idx="212">
                  <c:v>44510</c:v>
                </c:pt>
                <c:pt idx="213">
                  <c:v>44511</c:v>
                </c:pt>
                <c:pt idx="214">
                  <c:v>44512</c:v>
                </c:pt>
                <c:pt idx="215">
                  <c:v>44515</c:v>
                </c:pt>
                <c:pt idx="216">
                  <c:v>44516</c:v>
                </c:pt>
                <c:pt idx="217">
                  <c:v>44517</c:v>
                </c:pt>
                <c:pt idx="218">
                  <c:v>44518</c:v>
                </c:pt>
                <c:pt idx="219">
                  <c:v>44519</c:v>
                </c:pt>
                <c:pt idx="220">
                  <c:v>44522</c:v>
                </c:pt>
                <c:pt idx="221">
                  <c:v>44523</c:v>
                </c:pt>
                <c:pt idx="222">
                  <c:v>44524</c:v>
                </c:pt>
                <c:pt idx="223">
                  <c:v>44525</c:v>
                </c:pt>
                <c:pt idx="224">
                  <c:v>44526</c:v>
                </c:pt>
                <c:pt idx="225">
                  <c:v>44529</c:v>
                </c:pt>
                <c:pt idx="226">
                  <c:v>44530</c:v>
                </c:pt>
                <c:pt idx="227">
                  <c:v>44531</c:v>
                </c:pt>
                <c:pt idx="228">
                  <c:v>44532</c:v>
                </c:pt>
                <c:pt idx="229">
                  <c:v>44533</c:v>
                </c:pt>
                <c:pt idx="230">
                  <c:v>44536</c:v>
                </c:pt>
                <c:pt idx="231">
                  <c:v>44537</c:v>
                </c:pt>
                <c:pt idx="232">
                  <c:v>44538</c:v>
                </c:pt>
                <c:pt idx="233">
                  <c:v>44539</c:v>
                </c:pt>
                <c:pt idx="234">
                  <c:v>44540</c:v>
                </c:pt>
                <c:pt idx="235">
                  <c:v>44543</c:v>
                </c:pt>
                <c:pt idx="236">
                  <c:v>44544</c:v>
                </c:pt>
                <c:pt idx="237">
                  <c:v>44545</c:v>
                </c:pt>
                <c:pt idx="238">
                  <c:v>44546</c:v>
                </c:pt>
                <c:pt idx="239">
                  <c:v>44547</c:v>
                </c:pt>
                <c:pt idx="240">
                  <c:v>44550</c:v>
                </c:pt>
                <c:pt idx="241">
                  <c:v>44551</c:v>
                </c:pt>
                <c:pt idx="242">
                  <c:v>44552</c:v>
                </c:pt>
                <c:pt idx="243">
                  <c:v>44553</c:v>
                </c:pt>
                <c:pt idx="244">
                  <c:v>44554</c:v>
                </c:pt>
                <c:pt idx="245">
                  <c:v>44557</c:v>
                </c:pt>
                <c:pt idx="246">
                  <c:v>44558</c:v>
                </c:pt>
                <c:pt idx="247">
                  <c:v>44559</c:v>
                </c:pt>
                <c:pt idx="248">
                  <c:v>44560</c:v>
                </c:pt>
                <c:pt idx="249">
                  <c:v>44561</c:v>
                </c:pt>
                <c:pt idx="250">
                  <c:v>44565</c:v>
                </c:pt>
                <c:pt idx="251">
                  <c:v>44566</c:v>
                </c:pt>
                <c:pt idx="252">
                  <c:v>44567</c:v>
                </c:pt>
                <c:pt idx="253">
                  <c:v>44568</c:v>
                </c:pt>
                <c:pt idx="254">
                  <c:v>44571</c:v>
                </c:pt>
                <c:pt idx="255">
                  <c:v>44572</c:v>
                </c:pt>
                <c:pt idx="256">
                  <c:v>44573</c:v>
                </c:pt>
                <c:pt idx="257">
                  <c:v>44574</c:v>
                </c:pt>
                <c:pt idx="258">
                  <c:v>44575</c:v>
                </c:pt>
                <c:pt idx="259">
                  <c:v>44578</c:v>
                </c:pt>
                <c:pt idx="260">
                  <c:v>44579</c:v>
                </c:pt>
                <c:pt idx="261">
                  <c:v>44580</c:v>
                </c:pt>
                <c:pt idx="262">
                  <c:v>44581</c:v>
                </c:pt>
                <c:pt idx="263">
                  <c:v>44582</c:v>
                </c:pt>
                <c:pt idx="264">
                  <c:v>44585</c:v>
                </c:pt>
                <c:pt idx="265">
                  <c:v>44586</c:v>
                </c:pt>
                <c:pt idx="266">
                  <c:v>44587</c:v>
                </c:pt>
                <c:pt idx="267">
                  <c:v>44588</c:v>
                </c:pt>
                <c:pt idx="268">
                  <c:v>44589</c:v>
                </c:pt>
                <c:pt idx="269">
                  <c:v>44599</c:v>
                </c:pt>
                <c:pt idx="270">
                  <c:v>44600</c:v>
                </c:pt>
                <c:pt idx="271">
                  <c:v>44601</c:v>
                </c:pt>
                <c:pt idx="272">
                  <c:v>44602</c:v>
                </c:pt>
                <c:pt idx="273">
                  <c:v>44603</c:v>
                </c:pt>
                <c:pt idx="274">
                  <c:v>44606</c:v>
                </c:pt>
                <c:pt idx="275">
                  <c:v>44607</c:v>
                </c:pt>
                <c:pt idx="276">
                  <c:v>44608</c:v>
                </c:pt>
                <c:pt idx="277">
                  <c:v>44609</c:v>
                </c:pt>
                <c:pt idx="278">
                  <c:v>44610</c:v>
                </c:pt>
                <c:pt idx="279">
                  <c:v>44613</c:v>
                </c:pt>
                <c:pt idx="280">
                  <c:v>44614</c:v>
                </c:pt>
                <c:pt idx="281">
                  <c:v>44615</c:v>
                </c:pt>
                <c:pt idx="282">
                  <c:v>44616</c:v>
                </c:pt>
                <c:pt idx="283">
                  <c:v>44617</c:v>
                </c:pt>
                <c:pt idx="284">
                  <c:v>44620</c:v>
                </c:pt>
                <c:pt idx="285">
                  <c:v>44621</c:v>
                </c:pt>
                <c:pt idx="286">
                  <c:v>44622</c:v>
                </c:pt>
                <c:pt idx="287">
                  <c:v>44623</c:v>
                </c:pt>
                <c:pt idx="288">
                  <c:v>44624</c:v>
                </c:pt>
                <c:pt idx="289">
                  <c:v>44627</c:v>
                </c:pt>
                <c:pt idx="290">
                  <c:v>44628</c:v>
                </c:pt>
                <c:pt idx="291">
                  <c:v>44629</c:v>
                </c:pt>
                <c:pt idx="292">
                  <c:v>44630</c:v>
                </c:pt>
                <c:pt idx="293">
                  <c:v>44631</c:v>
                </c:pt>
                <c:pt idx="294">
                  <c:v>44634</c:v>
                </c:pt>
                <c:pt idx="295">
                  <c:v>44635</c:v>
                </c:pt>
                <c:pt idx="296">
                  <c:v>44636</c:v>
                </c:pt>
                <c:pt idx="297">
                  <c:v>44637</c:v>
                </c:pt>
                <c:pt idx="298">
                  <c:v>44638</c:v>
                </c:pt>
                <c:pt idx="299">
                  <c:v>44641</c:v>
                </c:pt>
                <c:pt idx="300">
                  <c:v>44642</c:v>
                </c:pt>
                <c:pt idx="301">
                  <c:v>44643</c:v>
                </c:pt>
                <c:pt idx="302">
                  <c:v>44644</c:v>
                </c:pt>
                <c:pt idx="303">
                  <c:v>44645</c:v>
                </c:pt>
                <c:pt idx="304">
                  <c:v>44648</c:v>
                </c:pt>
                <c:pt idx="305">
                  <c:v>44649</c:v>
                </c:pt>
                <c:pt idx="306">
                  <c:v>44650</c:v>
                </c:pt>
                <c:pt idx="307">
                  <c:v>44651</c:v>
                </c:pt>
                <c:pt idx="308">
                  <c:v>44652</c:v>
                </c:pt>
                <c:pt idx="309">
                  <c:v>44655</c:v>
                </c:pt>
                <c:pt idx="310">
                  <c:v>44656</c:v>
                </c:pt>
                <c:pt idx="311">
                  <c:v>44657</c:v>
                </c:pt>
                <c:pt idx="312">
                  <c:v>44658</c:v>
                </c:pt>
                <c:pt idx="313">
                  <c:v>44659</c:v>
                </c:pt>
                <c:pt idx="314">
                  <c:v>44663</c:v>
                </c:pt>
                <c:pt idx="315">
                  <c:v>44664</c:v>
                </c:pt>
                <c:pt idx="316">
                  <c:v>44665</c:v>
                </c:pt>
                <c:pt idx="317">
                  <c:v>44666</c:v>
                </c:pt>
                <c:pt idx="318">
                  <c:v>44669</c:v>
                </c:pt>
                <c:pt idx="319">
                  <c:v>44670</c:v>
                </c:pt>
                <c:pt idx="320">
                  <c:v>44671</c:v>
                </c:pt>
                <c:pt idx="321">
                  <c:v>44672</c:v>
                </c:pt>
                <c:pt idx="322">
                  <c:v>44673</c:v>
                </c:pt>
                <c:pt idx="323">
                  <c:v>44676</c:v>
                </c:pt>
                <c:pt idx="324">
                  <c:v>44677</c:v>
                </c:pt>
                <c:pt idx="325">
                  <c:v>44678</c:v>
                </c:pt>
                <c:pt idx="326">
                  <c:v>44679</c:v>
                </c:pt>
                <c:pt idx="327">
                  <c:v>44680</c:v>
                </c:pt>
                <c:pt idx="328">
                  <c:v>44685</c:v>
                </c:pt>
                <c:pt idx="329">
                  <c:v>44686</c:v>
                </c:pt>
                <c:pt idx="330">
                  <c:v>44687</c:v>
                </c:pt>
                <c:pt idx="331">
                  <c:v>44690</c:v>
                </c:pt>
                <c:pt idx="332">
                  <c:v>44691</c:v>
                </c:pt>
                <c:pt idx="333">
                  <c:v>44692</c:v>
                </c:pt>
                <c:pt idx="334">
                  <c:v>44693</c:v>
                </c:pt>
                <c:pt idx="335">
                  <c:v>44694</c:v>
                </c:pt>
                <c:pt idx="336">
                  <c:v>44697</c:v>
                </c:pt>
                <c:pt idx="337">
                  <c:v>44698</c:v>
                </c:pt>
                <c:pt idx="338">
                  <c:v>44699</c:v>
                </c:pt>
                <c:pt idx="339">
                  <c:v>44700</c:v>
                </c:pt>
                <c:pt idx="340">
                  <c:v>44701</c:v>
                </c:pt>
                <c:pt idx="341">
                  <c:v>44704</c:v>
                </c:pt>
                <c:pt idx="342">
                  <c:v>44705</c:v>
                </c:pt>
                <c:pt idx="343">
                  <c:v>44706</c:v>
                </c:pt>
                <c:pt idx="344">
                  <c:v>44707</c:v>
                </c:pt>
                <c:pt idx="345">
                  <c:v>44708</c:v>
                </c:pt>
                <c:pt idx="346">
                  <c:v>44711</c:v>
                </c:pt>
                <c:pt idx="347">
                  <c:v>44712</c:v>
                </c:pt>
                <c:pt idx="348">
                  <c:v>44713</c:v>
                </c:pt>
                <c:pt idx="349">
                  <c:v>44714</c:v>
                </c:pt>
                <c:pt idx="350">
                  <c:v>44715</c:v>
                </c:pt>
                <c:pt idx="351">
                  <c:v>44718</c:v>
                </c:pt>
                <c:pt idx="352">
                  <c:v>44719</c:v>
                </c:pt>
                <c:pt idx="353">
                  <c:v>44720</c:v>
                </c:pt>
                <c:pt idx="354">
                  <c:v>44721</c:v>
                </c:pt>
                <c:pt idx="355">
                  <c:v>44722</c:v>
                </c:pt>
                <c:pt idx="356">
                  <c:v>44725</c:v>
                </c:pt>
                <c:pt idx="357">
                  <c:v>44726</c:v>
                </c:pt>
                <c:pt idx="358">
                  <c:v>44727</c:v>
                </c:pt>
                <c:pt idx="359">
                  <c:v>44728</c:v>
                </c:pt>
                <c:pt idx="360">
                  <c:v>44729</c:v>
                </c:pt>
                <c:pt idx="361">
                  <c:v>44732</c:v>
                </c:pt>
                <c:pt idx="362">
                  <c:v>44733</c:v>
                </c:pt>
                <c:pt idx="363">
                  <c:v>44734</c:v>
                </c:pt>
                <c:pt idx="364">
                  <c:v>44735</c:v>
                </c:pt>
                <c:pt idx="365">
                  <c:v>44736</c:v>
                </c:pt>
                <c:pt idx="366">
                  <c:v>44739</c:v>
                </c:pt>
                <c:pt idx="367">
                  <c:v>44740</c:v>
                </c:pt>
                <c:pt idx="368">
                  <c:v>44741</c:v>
                </c:pt>
                <c:pt idx="369">
                  <c:v>44742</c:v>
                </c:pt>
                <c:pt idx="370">
                  <c:v>44743</c:v>
                </c:pt>
                <c:pt idx="371">
                  <c:v>44746</c:v>
                </c:pt>
                <c:pt idx="372">
                  <c:v>44747</c:v>
                </c:pt>
                <c:pt idx="373">
                  <c:v>44748</c:v>
                </c:pt>
                <c:pt idx="374">
                  <c:v>44749</c:v>
                </c:pt>
                <c:pt idx="375">
                  <c:v>44750</c:v>
                </c:pt>
                <c:pt idx="376">
                  <c:v>44753</c:v>
                </c:pt>
                <c:pt idx="377">
                  <c:v>44754</c:v>
                </c:pt>
                <c:pt idx="378">
                  <c:v>44755</c:v>
                </c:pt>
                <c:pt idx="379">
                  <c:v>44756</c:v>
                </c:pt>
                <c:pt idx="380">
                  <c:v>44757</c:v>
                </c:pt>
                <c:pt idx="381">
                  <c:v>44760</c:v>
                </c:pt>
                <c:pt idx="382">
                  <c:v>44761</c:v>
                </c:pt>
                <c:pt idx="383">
                  <c:v>44762</c:v>
                </c:pt>
                <c:pt idx="384">
                  <c:v>44763</c:v>
                </c:pt>
                <c:pt idx="385">
                  <c:v>44764</c:v>
                </c:pt>
                <c:pt idx="386">
                  <c:v>44767</c:v>
                </c:pt>
                <c:pt idx="387">
                  <c:v>44768</c:v>
                </c:pt>
                <c:pt idx="388">
                  <c:v>44769</c:v>
                </c:pt>
                <c:pt idx="389">
                  <c:v>44770</c:v>
                </c:pt>
                <c:pt idx="390">
                  <c:v>44771</c:v>
                </c:pt>
                <c:pt idx="391">
                  <c:v>44774</c:v>
                </c:pt>
                <c:pt idx="392">
                  <c:v>44775</c:v>
                </c:pt>
                <c:pt idx="393">
                  <c:v>44776</c:v>
                </c:pt>
                <c:pt idx="394">
                  <c:v>44777</c:v>
                </c:pt>
                <c:pt idx="395">
                  <c:v>44778</c:v>
                </c:pt>
                <c:pt idx="396">
                  <c:v>44781</c:v>
                </c:pt>
                <c:pt idx="397">
                  <c:v>44782</c:v>
                </c:pt>
                <c:pt idx="398">
                  <c:v>44783</c:v>
                </c:pt>
                <c:pt idx="399">
                  <c:v>44784</c:v>
                </c:pt>
                <c:pt idx="400">
                  <c:v>44785</c:v>
                </c:pt>
                <c:pt idx="401">
                  <c:v>44788</c:v>
                </c:pt>
                <c:pt idx="402">
                  <c:v>44789</c:v>
                </c:pt>
                <c:pt idx="403">
                  <c:v>44790</c:v>
                </c:pt>
                <c:pt idx="404">
                  <c:v>44791</c:v>
                </c:pt>
                <c:pt idx="405">
                  <c:v>44792</c:v>
                </c:pt>
                <c:pt idx="406">
                  <c:v>44795</c:v>
                </c:pt>
                <c:pt idx="407">
                  <c:v>44796</c:v>
                </c:pt>
                <c:pt idx="408">
                  <c:v>44797</c:v>
                </c:pt>
                <c:pt idx="409">
                  <c:v>44798</c:v>
                </c:pt>
                <c:pt idx="410">
                  <c:v>44799</c:v>
                </c:pt>
                <c:pt idx="411">
                  <c:v>44802</c:v>
                </c:pt>
                <c:pt idx="412">
                  <c:v>44803</c:v>
                </c:pt>
                <c:pt idx="413">
                  <c:v>44804</c:v>
                </c:pt>
                <c:pt idx="414">
                  <c:v>44809</c:v>
                </c:pt>
                <c:pt idx="415">
                  <c:v>44810</c:v>
                </c:pt>
                <c:pt idx="416">
                  <c:v>44811</c:v>
                </c:pt>
                <c:pt idx="417">
                  <c:v>44812</c:v>
                </c:pt>
                <c:pt idx="418">
                  <c:v>44813</c:v>
                </c:pt>
                <c:pt idx="419">
                  <c:v>44816</c:v>
                </c:pt>
                <c:pt idx="420">
                  <c:v>44817</c:v>
                </c:pt>
                <c:pt idx="421">
                  <c:v>44818</c:v>
                </c:pt>
                <c:pt idx="422">
                  <c:v>44819</c:v>
                </c:pt>
                <c:pt idx="423">
                  <c:v>44820</c:v>
                </c:pt>
                <c:pt idx="424">
                  <c:v>44823</c:v>
                </c:pt>
                <c:pt idx="425">
                  <c:v>44824</c:v>
                </c:pt>
                <c:pt idx="426">
                  <c:v>44825</c:v>
                </c:pt>
                <c:pt idx="427">
                  <c:v>44826</c:v>
                </c:pt>
                <c:pt idx="428">
                  <c:v>44827</c:v>
                </c:pt>
                <c:pt idx="429">
                  <c:v>44830</c:v>
                </c:pt>
                <c:pt idx="430">
                  <c:v>44831</c:v>
                </c:pt>
                <c:pt idx="431">
                  <c:v>44832</c:v>
                </c:pt>
                <c:pt idx="432">
                  <c:v>44833</c:v>
                </c:pt>
                <c:pt idx="433">
                  <c:v>44834</c:v>
                </c:pt>
              </c:numCache>
            </c:numRef>
          </c:cat>
          <c:val>
            <c:numRef>
              <c:f>Sheet1!$B$2:$B$435</c:f>
              <c:numCache>
                <c:formatCode>#,##0</c:formatCode>
                <c:ptCount val="434"/>
                <c:pt idx="0">
                  <c:v>10150</c:v>
                </c:pt>
                <c:pt idx="1">
                  <c:v>10200</c:v>
                </c:pt>
                <c:pt idx="2">
                  <c:v>10250</c:v>
                </c:pt>
                <c:pt idx="3">
                  <c:v>10400</c:v>
                </c:pt>
                <c:pt idx="4">
                  <c:v>10550</c:v>
                </c:pt>
                <c:pt idx="5">
                  <c:v>10700</c:v>
                </c:pt>
                <c:pt idx="6">
                  <c:v>10700</c:v>
                </c:pt>
                <c:pt idx="7">
                  <c:v>11400</c:v>
                </c:pt>
                <c:pt idx="8">
                  <c:v>12150</c:v>
                </c:pt>
                <c:pt idx="9">
                  <c:v>13000</c:v>
                </c:pt>
                <c:pt idx="10">
                  <c:v>12450</c:v>
                </c:pt>
                <c:pt idx="11">
                  <c:v>11800</c:v>
                </c:pt>
                <c:pt idx="12">
                  <c:v>12000</c:v>
                </c:pt>
                <c:pt idx="13">
                  <c:v>11900</c:v>
                </c:pt>
                <c:pt idx="14">
                  <c:v>12550</c:v>
                </c:pt>
                <c:pt idx="15">
                  <c:v>13400</c:v>
                </c:pt>
                <c:pt idx="16">
                  <c:v>14100</c:v>
                </c:pt>
                <c:pt idx="17">
                  <c:v>14000</c:v>
                </c:pt>
                <c:pt idx="18">
                  <c:v>13050</c:v>
                </c:pt>
                <c:pt idx="19">
                  <c:v>13150</c:v>
                </c:pt>
                <c:pt idx="20">
                  <c:v>12650</c:v>
                </c:pt>
                <c:pt idx="21">
                  <c:v>12600</c:v>
                </c:pt>
                <c:pt idx="22">
                  <c:v>12800</c:v>
                </c:pt>
                <c:pt idx="23">
                  <c:v>12800</c:v>
                </c:pt>
                <c:pt idx="24">
                  <c:v>12550</c:v>
                </c:pt>
                <c:pt idx="25">
                  <c:v>12300</c:v>
                </c:pt>
                <c:pt idx="26">
                  <c:v>12600</c:v>
                </c:pt>
                <c:pt idx="27">
                  <c:v>13150</c:v>
                </c:pt>
                <c:pt idx="28">
                  <c:v>13350</c:v>
                </c:pt>
                <c:pt idx="29">
                  <c:v>13250</c:v>
                </c:pt>
                <c:pt idx="30">
                  <c:v>13900</c:v>
                </c:pt>
                <c:pt idx="31">
                  <c:v>14100</c:v>
                </c:pt>
                <c:pt idx="32">
                  <c:v>15000</c:v>
                </c:pt>
                <c:pt idx="33">
                  <c:v>14450</c:v>
                </c:pt>
                <c:pt idx="34">
                  <c:v>14750</c:v>
                </c:pt>
                <c:pt idx="35">
                  <c:v>15750</c:v>
                </c:pt>
                <c:pt idx="36">
                  <c:v>16500</c:v>
                </c:pt>
                <c:pt idx="37">
                  <c:v>16400</c:v>
                </c:pt>
                <c:pt idx="38">
                  <c:v>15750</c:v>
                </c:pt>
                <c:pt idx="39">
                  <c:v>15800</c:v>
                </c:pt>
                <c:pt idx="40">
                  <c:v>16900</c:v>
                </c:pt>
                <c:pt idx="41">
                  <c:v>17550</c:v>
                </c:pt>
                <c:pt idx="42">
                  <c:v>18750</c:v>
                </c:pt>
                <c:pt idx="43">
                  <c:v>19650</c:v>
                </c:pt>
                <c:pt idx="44">
                  <c:v>18900</c:v>
                </c:pt>
                <c:pt idx="45">
                  <c:v>18500</c:v>
                </c:pt>
                <c:pt idx="46">
                  <c:v>17900</c:v>
                </c:pt>
                <c:pt idx="47">
                  <c:v>18500</c:v>
                </c:pt>
                <c:pt idx="48">
                  <c:v>18000</c:v>
                </c:pt>
                <c:pt idx="49">
                  <c:v>18100</c:v>
                </c:pt>
                <c:pt idx="50">
                  <c:v>17450</c:v>
                </c:pt>
                <c:pt idx="51">
                  <c:v>17250</c:v>
                </c:pt>
                <c:pt idx="52">
                  <c:v>16450</c:v>
                </c:pt>
                <c:pt idx="53">
                  <c:v>16000</c:v>
                </c:pt>
                <c:pt idx="54">
                  <c:v>16500</c:v>
                </c:pt>
                <c:pt idx="55">
                  <c:v>16500</c:v>
                </c:pt>
                <c:pt idx="56">
                  <c:v>16450</c:v>
                </c:pt>
                <c:pt idx="57">
                  <c:v>16400</c:v>
                </c:pt>
                <c:pt idx="58">
                  <c:v>16900</c:v>
                </c:pt>
                <c:pt idx="59">
                  <c:v>16850</c:v>
                </c:pt>
                <c:pt idx="60">
                  <c:v>16400</c:v>
                </c:pt>
                <c:pt idx="61">
                  <c:v>16500</c:v>
                </c:pt>
                <c:pt idx="62">
                  <c:v>16350</c:v>
                </c:pt>
                <c:pt idx="63">
                  <c:v>16450</c:v>
                </c:pt>
                <c:pt idx="64">
                  <c:v>16500</c:v>
                </c:pt>
                <c:pt idx="65">
                  <c:v>16300</c:v>
                </c:pt>
                <c:pt idx="66">
                  <c:v>15500</c:v>
                </c:pt>
                <c:pt idx="67">
                  <c:v>15100</c:v>
                </c:pt>
                <c:pt idx="68">
                  <c:v>14950</c:v>
                </c:pt>
                <c:pt idx="69">
                  <c:v>14150</c:v>
                </c:pt>
                <c:pt idx="70">
                  <c:v>14000</c:v>
                </c:pt>
                <c:pt idx="71">
                  <c:v>13400</c:v>
                </c:pt>
                <c:pt idx="72">
                  <c:v>13550</c:v>
                </c:pt>
                <c:pt idx="73">
                  <c:v>14000</c:v>
                </c:pt>
                <c:pt idx="74">
                  <c:v>14500</c:v>
                </c:pt>
                <c:pt idx="75">
                  <c:v>14000</c:v>
                </c:pt>
                <c:pt idx="76">
                  <c:v>14150</c:v>
                </c:pt>
                <c:pt idx="77">
                  <c:v>13800</c:v>
                </c:pt>
                <c:pt idx="78">
                  <c:v>13500</c:v>
                </c:pt>
                <c:pt idx="79">
                  <c:v>13850</c:v>
                </c:pt>
                <c:pt idx="80">
                  <c:v>13850</c:v>
                </c:pt>
                <c:pt idx="81">
                  <c:v>13900</c:v>
                </c:pt>
                <c:pt idx="82">
                  <c:v>14850</c:v>
                </c:pt>
                <c:pt idx="83">
                  <c:v>15450</c:v>
                </c:pt>
                <c:pt idx="84">
                  <c:v>16250</c:v>
                </c:pt>
                <c:pt idx="85">
                  <c:v>16550</c:v>
                </c:pt>
                <c:pt idx="86">
                  <c:v>16500</c:v>
                </c:pt>
                <c:pt idx="87">
                  <c:v>16000</c:v>
                </c:pt>
                <c:pt idx="88">
                  <c:v>17100</c:v>
                </c:pt>
                <c:pt idx="89">
                  <c:v>18250</c:v>
                </c:pt>
                <c:pt idx="90">
                  <c:v>19500</c:v>
                </c:pt>
                <c:pt idx="91">
                  <c:v>20250</c:v>
                </c:pt>
                <c:pt idx="92">
                  <c:v>20800</c:v>
                </c:pt>
                <c:pt idx="93">
                  <c:v>20500</c:v>
                </c:pt>
                <c:pt idx="94">
                  <c:v>20500</c:v>
                </c:pt>
                <c:pt idx="95">
                  <c:v>20900</c:v>
                </c:pt>
                <c:pt idx="96">
                  <c:v>22350</c:v>
                </c:pt>
                <c:pt idx="97">
                  <c:v>23500</c:v>
                </c:pt>
                <c:pt idx="98">
                  <c:v>23250</c:v>
                </c:pt>
                <c:pt idx="99">
                  <c:v>23900</c:v>
                </c:pt>
                <c:pt idx="100">
                  <c:v>23700</c:v>
                </c:pt>
                <c:pt idx="101">
                  <c:v>23300</c:v>
                </c:pt>
                <c:pt idx="102">
                  <c:v>23050</c:v>
                </c:pt>
                <c:pt idx="103">
                  <c:v>23600</c:v>
                </c:pt>
                <c:pt idx="104">
                  <c:v>23750</c:v>
                </c:pt>
                <c:pt idx="105">
                  <c:v>24850</c:v>
                </c:pt>
                <c:pt idx="106">
                  <c:v>25200</c:v>
                </c:pt>
                <c:pt idx="107">
                  <c:v>24800</c:v>
                </c:pt>
                <c:pt idx="108">
                  <c:v>24650</c:v>
                </c:pt>
                <c:pt idx="109">
                  <c:v>24600</c:v>
                </c:pt>
                <c:pt idx="110">
                  <c:v>25000</c:v>
                </c:pt>
                <c:pt idx="111">
                  <c:v>24650</c:v>
                </c:pt>
                <c:pt idx="112">
                  <c:v>25200</c:v>
                </c:pt>
                <c:pt idx="113">
                  <c:v>25600</c:v>
                </c:pt>
                <c:pt idx="114">
                  <c:v>25500</c:v>
                </c:pt>
                <c:pt idx="115">
                  <c:v>25450</c:v>
                </c:pt>
                <c:pt idx="116">
                  <c:v>25600</c:v>
                </c:pt>
                <c:pt idx="117">
                  <c:v>25500</c:v>
                </c:pt>
                <c:pt idx="118">
                  <c:v>25300</c:v>
                </c:pt>
                <c:pt idx="119">
                  <c:v>25900</c:v>
                </c:pt>
                <c:pt idx="120">
                  <c:v>26100</c:v>
                </c:pt>
                <c:pt idx="121">
                  <c:v>25900</c:v>
                </c:pt>
                <c:pt idx="122">
                  <c:v>25500</c:v>
                </c:pt>
                <c:pt idx="123">
                  <c:v>25250</c:v>
                </c:pt>
                <c:pt idx="124">
                  <c:v>25500</c:v>
                </c:pt>
                <c:pt idx="125">
                  <c:v>25500</c:v>
                </c:pt>
                <c:pt idx="126">
                  <c:v>25200</c:v>
                </c:pt>
                <c:pt idx="127">
                  <c:v>24700</c:v>
                </c:pt>
                <c:pt idx="128">
                  <c:v>24950</c:v>
                </c:pt>
                <c:pt idx="129">
                  <c:v>24800</c:v>
                </c:pt>
                <c:pt idx="130">
                  <c:v>25100</c:v>
                </c:pt>
                <c:pt idx="131">
                  <c:v>25600</c:v>
                </c:pt>
                <c:pt idx="132">
                  <c:v>25500</c:v>
                </c:pt>
                <c:pt idx="133">
                  <c:v>26900</c:v>
                </c:pt>
                <c:pt idx="134">
                  <c:v>28750</c:v>
                </c:pt>
                <c:pt idx="135">
                  <c:v>28450</c:v>
                </c:pt>
                <c:pt idx="136">
                  <c:v>28300</c:v>
                </c:pt>
                <c:pt idx="137">
                  <c:v>29000</c:v>
                </c:pt>
                <c:pt idx="138">
                  <c:v>28600</c:v>
                </c:pt>
                <c:pt idx="139">
                  <c:v>28900</c:v>
                </c:pt>
                <c:pt idx="140">
                  <c:v>29800</c:v>
                </c:pt>
                <c:pt idx="141">
                  <c:v>29900</c:v>
                </c:pt>
                <c:pt idx="142">
                  <c:v>30400</c:v>
                </c:pt>
                <c:pt idx="143">
                  <c:v>30900</c:v>
                </c:pt>
                <c:pt idx="144">
                  <c:v>29850</c:v>
                </c:pt>
                <c:pt idx="145">
                  <c:v>30050</c:v>
                </c:pt>
                <c:pt idx="146">
                  <c:v>29700</c:v>
                </c:pt>
                <c:pt idx="147">
                  <c:v>29500</c:v>
                </c:pt>
                <c:pt idx="148">
                  <c:v>29250</c:v>
                </c:pt>
                <c:pt idx="149">
                  <c:v>31250</c:v>
                </c:pt>
                <c:pt idx="150">
                  <c:v>31600</c:v>
                </c:pt>
                <c:pt idx="151">
                  <c:v>31950</c:v>
                </c:pt>
                <c:pt idx="152">
                  <c:v>31900</c:v>
                </c:pt>
                <c:pt idx="153">
                  <c:v>31800</c:v>
                </c:pt>
                <c:pt idx="154">
                  <c:v>33000</c:v>
                </c:pt>
                <c:pt idx="155">
                  <c:v>33600</c:v>
                </c:pt>
                <c:pt idx="156">
                  <c:v>33600</c:v>
                </c:pt>
                <c:pt idx="157">
                  <c:v>32900</c:v>
                </c:pt>
                <c:pt idx="158">
                  <c:v>32850</c:v>
                </c:pt>
                <c:pt idx="159">
                  <c:v>33100</c:v>
                </c:pt>
                <c:pt idx="160">
                  <c:v>33700</c:v>
                </c:pt>
                <c:pt idx="161">
                  <c:v>34200</c:v>
                </c:pt>
                <c:pt idx="162">
                  <c:v>34700</c:v>
                </c:pt>
                <c:pt idx="163">
                  <c:v>34850</c:v>
                </c:pt>
                <c:pt idx="164">
                  <c:v>34800</c:v>
                </c:pt>
                <c:pt idx="165">
                  <c:v>35550</c:v>
                </c:pt>
                <c:pt idx="166">
                  <c:v>34800</c:v>
                </c:pt>
                <c:pt idx="167">
                  <c:v>34700</c:v>
                </c:pt>
                <c:pt idx="168">
                  <c:v>34500</c:v>
                </c:pt>
                <c:pt idx="169">
                  <c:v>34600</c:v>
                </c:pt>
                <c:pt idx="170">
                  <c:v>34100</c:v>
                </c:pt>
                <c:pt idx="171">
                  <c:v>34200</c:v>
                </c:pt>
                <c:pt idx="172">
                  <c:v>35000</c:v>
                </c:pt>
                <c:pt idx="173">
                  <c:v>35200</c:v>
                </c:pt>
                <c:pt idx="174">
                  <c:v>34950</c:v>
                </c:pt>
                <c:pt idx="175">
                  <c:v>34650</c:v>
                </c:pt>
                <c:pt idx="176">
                  <c:v>34800</c:v>
                </c:pt>
                <c:pt idx="177">
                  <c:v>34900</c:v>
                </c:pt>
                <c:pt idx="178">
                  <c:v>34600</c:v>
                </c:pt>
                <c:pt idx="179">
                  <c:v>34800</c:v>
                </c:pt>
                <c:pt idx="180">
                  <c:v>34700</c:v>
                </c:pt>
                <c:pt idx="181">
                  <c:v>35050</c:v>
                </c:pt>
                <c:pt idx="182">
                  <c:v>35050</c:v>
                </c:pt>
                <c:pt idx="183">
                  <c:v>37300</c:v>
                </c:pt>
                <c:pt idx="184">
                  <c:v>37450</c:v>
                </c:pt>
                <c:pt idx="185">
                  <c:v>37300</c:v>
                </c:pt>
                <c:pt idx="186">
                  <c:v>37150</c:v>
                </c:pt>
                <c:pt idx="187">
                  <c:v>38300</c:v>
                </c:pt>
                <c:pt idx="188">
                  <c:v>38050</c:v>
                </c:pt>
                <c:pt idx="189">
                  <c:v>39400</c:v>
                </c:pt>
                <c:pt idx="190">
                  <c:v>39300</c:v>
                </c:pt>
                <c:pt idx="191">
                  <c:v>38950</c:v>
                </c:pt>
                <c:pt idx="192">
                  <c:v>39100</c:v>
                </c:pt>
                <c:pt idx="193">
                  <c:v>39500</c:v>
                </c:pt>
                <c:pt idx="194">
                  <c:v>39150</c:v>
                </c:pt>
                <c:pt idx="195">
                  <c:v>39200</c:v>
                </c:pt>
                <c:pt idx="196">
                  <c:v>38750</c:v>
                </c:pt>
                <c:pt idx="197">
                  <c:v>32900</c:v>
                </c:pt>
                <c:pt idx="198">
                  <c:v>32700</c:v>
                </c:pt>
                <c:pt idx="199">
                  <c:v>33000</c:v>
                </c:pt>
                <c:pt idx="200">
                  <c:v>33000</c:v>
                </c:pt>
                <c:pt idx="201">
                  <c:v>33100</c:v>
                </c:pt>
                <c:pt idx="202">
                  <c:v>33700</c:v>
                </c:pt>
                <c:pt idx="203">
                  <c:v>33000</c:v>
                </c:pt>
                <c:pt idx="204">
                  <c:v>33100</c:v>
                </c:pt>
                <c:pt idx="205">
                  <c:v>32200</c:v>
                </c:pt>
                <c:pt idx="206">
                  <c:v>32100</c:v>
                </c:pt>
                <c:pt idx="207">
                  <c:v>30350</c:v>
                </c:pt>
                <c:pt idx="208">
                  <c:v>30400</c:v>
                </c:pt>
                <c:pt idx="209">
                  <c:v>30850</c:v>
                </c:pt>
                <c:pt idx="210">
                  <c:v>30700</c:v>
                </c:pt>
                <c:pt idx="211">
                  <c:v>30850</c:v>
                </c:pt>
                <c:pt idx="212">
                  <c:v>31000</c:v>
                </c:pt>
                <c:pt idx="213">
                  <c:v>31100</c:v>
                </c:pt>
                <c:pt idx="214">
                  <c:v>30550</c:v>
                </c:pt>
                <c:pt idx="215">
                  <c:v>31500</c:v>
                </c:pt>
                <c:pt idx="216">
                  <c:v>32100</c:v>
                </c:pt>
                <c:pt idx="217">
                  <c:v>33800</c:v>
                </c:pt>
                <c:pt idx="218">
                  <c:v>35300</c:v>
                </c:pt>
                <c:pt idx="219">
                  <c:v>34900</c:v>
                </c:pt>
                <c:pt idx="220">
                  <c:v>34200</c:v>
                </c:pt>
                <c:pt idx="221">
                  <c:v>34600</c:v>
                </c:pt>
                <c:pt idx="222">
                  <c:v>34100</c:v>
                </c:pt>
                <c:pt idx="223">
                  <c:v>36450</c:v>
                </c:pt>
                <c:pt idx="224">
                  <c:v>36600</c:v>
                </c:pt>
                <c:pt idx="225">
                  <c:v>36000</c:v>
                </c:pt>
                <c:pt idx="226">
                  <c:v>35650</c:v>
                </c:pt>
                <c:pt idx="227">
                  <c:v>35850</c:v>
                </c:pt>
                <c:pt idx="228">
                  <c:v>35950</c:v>
                </c:pt>
                <c:pt idx="229">
                  <c:v>35650</c:v>
                </c:pt>
                <c:pt idx="230">
                  <c:v>35250</c:v>
                </c:pt>
                <c:pt idx="231">
                  <c:v>36000</c:v>
                </c:pt>
                <c:pt idx="232">
                  <c:v>35600</c:v>
                </c:pt>
                <c:pt idx="233">
                  <c:v>35300</c:v>
                </c:pt>
                <c:pt idx="234">
                  <c:v>34700</c:v>
                </c:pt>
                <c:pt idx="235">
                  <c:v>34700</c:v>
                </c:pt>
                <c:pt idx="236">
                  <c:v>35350</c:v>
                </c:pt>
                <c:pt idx="237">
                  <c:v>35300</c:v>
                </c:pt>
                <c:pt idx="238">
                  <c:v>36200</c:v>
                </c:pt>
                <c:pt idx="239">
                  <c:v>38300</c:v>
                </c:pt>
                <c:pt idx="240">
                  <c:v>38300</c:v>
                </c:pt>
                <c:pt idx="241">
                  <c:v>37950</c:v>
                </c:pt>
                <c:pt idx="242">
                  <c:v>39100</c:v>
                </c:pt>
                <c:pt idx="243">
                  <c:v>38750</c:v>
                </c:pt>
                <c:pt idx="244">
                  <c:v>38200</c:v>
                </c:pt>
                <c:pt idx="245">
                  <c:v>37800</c:v>
                </c:pt>
                <c:pt idx="246">
                  <c:v>37900</c:v>
                </c:pt>
                <c:pt idx="247">
                  <c:v>36300</c:v>
                </c:pt>
                <c:pt idx="248">
                  <c:v>36100</c:v>
                </c:pt>
                <c:pt idx="249">
                  <c:v>36350</c:v>
                </c:pt>
                <c:pt idx="250">
                  <c:v>35800</c:v>
                </c:pt>
                <c:pt idx="251">
                  <c:v>36000</c:v>
                </c:pt>
                <c:pt idx="252">
                  <c:v>35750</c:v>
                </c:pt>
                <c:pt idx="253">
                  <c:v>35600</c:v>
                </c:pt>
                <c:pt idx="254">
                  <c:v>33150</c:v>
                </c:pt>
                <c:pt idx="255">
                  <c:v>31350</c:v>
                </c:pt>
                <c:pt idx="256">
                  <c:v>32000</c:v>
                </c:pt>
                <c:pt idx="257">
                  <c:v>30750</c:v>
                </c:pt>
                <c:pt idx="258">
                  <c:v>31150</c:v>
                </c:pt>
                <c:pt idx="259">
                  <c:v>29100</c:v>
                </c:pt>
                <c:pt idx="260">
                  <c:v>28500</c:v>
                </c:pt>
                <c:pt idx="261">
                  <c:v>27250</c:v>
                </c:pt>
                <c:pt idx="262">
                  <c:v>27400</c:v>
                </c:pt>
                <c:pt idx="263">
                  <c:v>27850</c:v>
                </c:pt>
                <c:pt idx="264">
                  <c:v>27000</c:v>
                </c:pt>
                <c:pt idx="265">
                  <c:v>27950</c:v>
                </c:pt>
                <c:pt idx="266">
                  <c:v>28400</c:v>
                </c:pt>
                <c:pt idx="267">
                  <c:v>28350</c:v>
                </c:pt>
                <c:pt idx="268">
                  <c:v>29000</c:v>
                </c:pt>
                <c:pt idx="269">
                  <c:v>28800</c:v>
                </c:pt>
                <c:pt idx="270">
                  <c:v>29200</c:v>
                </c:pt>
                <c:pt idx="271">
                  <c:v>29000</c:v>
                </c:pt>
                <c:pt idx="272">
                  <c:v>28900</c:v>
                </c:pt>
                <c:pt idx="273">
                  <c:v>28800</c:v>
                </c:pt>
                <c:pt idx="274">
                  <c:v>28900</c:v>
                </c:pt>
                <c:pt idx="275">
                  <c:v>30900</c:v>
                </c:pt>
                <c:pt idx="276">
                  <c:v>31500</c:v>
                </c:pt>
                <c:pt idx="277">
                  <c:v>31700</c:v>
                </c:pt>
                <c:pt idx="278">
                  <c:v>31450</c:v>
                </c:pt>
                <c:pt idx="279">
                  <c:v>31600</c:v>
                </c:pt>
                <c:pt idx="280">
                  <c:v>30700</c:v>
                </c:pt>
                <c:pt idx="281">
                  <c:v>30800</c:v>
                </c:pt>
                <c:pt idx="282">
                  <c:v>31900</c:v>
                </c:pt>
                <c:pt idx="283">
                  <c:v>32300</c:v>
                </c:pt>
                <c:pt idx="284">
                  <c:v>32300</c:v>
                </c:pt>
                <c:pt idx="285">
                  <c:v>32550</c:v>
                </c:pt>
                <c:pt idx="286">
                  <c:v>32800</c:v>
                </c:pt>
                <c:pt idx="287">
                  <c:v>32750</c:v>
                </c:pt>
                <c:pt idx="288">
                  <c:v>33400</c:v>
                </c:pt>
                <c:pt idx="289">
                  <c:v>33900</c:v>
                </c:pt>
                <c:pt idx="290">
                  <c:v>33400</c:v>
                </c:pt>
                <c:pt idx="291">
                  <c:v>33300</c:v>
                </c:pt>
                <c:pt idx="292">
                  <c:v>33900</c:v>
                </c:pt>
                <c:pt idx="293">
                  <c:v>33900</c:v>
                </c:pt>
                <c:pt idx="294">
                  <c:v>33450</c:v>
                </c:pt>
                <c:pt idx="295">
                  <c:v>33800</c:v>
                </c:pt>
                <c:pt idx="296">
                  <c:v>36000</c:v>
                </c:pt>
                <c:pt idx="297">
                  <c:v>36150</c:v>
                </c:pt>
                <c:pt idx="298">
                  <c:v>35900</c:v>
                </c:pt>
                <c:pt idx="299">
                  <c:v>35700</c:v>
                </c:pt>
                <c:pt idx="300">
                  <c:v>35450</c:v>
                </c:pt>
                <c:pt idx="301">
                  <c:v>35600</c:v>
                </c:pt>
                <c:pt idx="302">
                  <c:v>36300</c:v>
                </c:pt>
                <c:pt idx="303">
                  <c:v>36950</c:v>
                </c:pt>
                <c:pt idx="304">
                  <c:v>36950</c:v>
                </c:pt>
                <c:pt idx="305">
                  <c:v>36800</c:v>
                </c:pt>
                <c:pt idx="306">
                  <c:v>36500</c:v>
                </c:pt>
                <c:pt idx="307">
                  <c:v>36950</c:v>
                </c:pt>
                <c:pt idx="308">
                  <c:v>36800</c:v>
                </c:pt>
                <c:pt idx="309">
                  <c:v>36800</c:v>
                </c:pt>
                <c:pt idx="310">
                  <c:v>37100</c:v>
                </c:pt>
                <c:pt idx="311">
                  <c:v>37400</c:v>
                </c:pt>
                <c:pt idx="312">
                  <c:v>37400</c:v>
                </c:pt>
                <c:pt idx="313">
                  <c:v>37300</c:v>
                </c:pt>
                <c:pt idx="314">
                  <c:v>37200</c:v>
                </c:pt>
                <c:pt idx="315">
                  <c:v>37900</c:v>
                </c:pt>
                <c:pt idx="316">
                  <c:v>38150</c:v>
                </c:pt>
                <c:pt idx="317">
                  <c:v>38400</c:v>
                </c:pt>
                <c:pt idx="318">
                  <c:v>38200</c:v>
                </c:pt>
                <c:pt idx="319">
                  <c:v>37000</c:v>
                </c:pt>
                <c:pt idx="320">
                  <c:v>37300</c:v>
                </c:pt>
                <c:pt idx="321">
                  <c:v>37600</c:v>
                </c:pt>
                <c:pt idx="322">
                  <c:v>37500</c:v>
                </c:pt>
                <c:pt idx="323">
                  <c:v>35000</c:v>
                </c:pt>
                <c:pt idx="324">
                  <c:v>35200</c:v>
                </c:pt>
                <c:pt idx="325">
                  <c:v>35500</c:v>
                </c:pt>
                <c:pt idx="326">
                  <c:v>35100</c:v>
                </c:pt>
                <c:pt idx="327">
                  <c:v>36000</c:v>
                </c:pt>
                <c:pt idx="328">
                  <c:v>35800</c:v>
                </c:pt>
                <c:pt idx="329">
                  <c:v>35500</c:v>
                </c:pt>
                <c:pt idx="330">
                  <c:v>35100</c:v>
                </c:pt>
                <c:pt idx="331">
                  <c:v>32650</c:v>
                </c:pt>
                <c:pt idx="332">
                  <c:v>33500</c:v>
                </c:pt>
                <c:pt idx="333">
                  <c:v>32900</c:v>
                </c:pt>
                <c:pt idx="334">
                  <c:v>31000</c:v>
                </c:pt>
                <c:pt idx="335">
                  <c:v>28850</c:v>
                </c:pt>
                <c:pt idx="336">
                  <c:v>27450</c:v>
                </c:pt>
                <c:pt idx="337">
                  <c:v>27800</c:v>
                </c:pt>
                <c:pt idx="338">
                  <c:v>28000</c:v>
                </c:pt>
                <c:pt idx="339">
                  <c:v>28200</c:v>
                </c:pt>
                <c:pt idx="340">
                  <c:v>28700</c:v>
                </c:pt>
                <c:pt idx="341">
                  <c:v>29150</c:v>
                </c:pt>
                <c:pt idx="342">
                  <c:v>29200</c:v>
                </c:pt>
                <c:pt idx="343">
                  <c:v>29500</c:v>
                </c:pt>
                <c:pt idx="344">
                  <c:v>28900</c:v>
                </c:pt>
                <c:pt idx="345">
                  <c:v>29600</c:v>
                </c:pt>
                <c:pt idx="346">
                  <c:v>29950</c:v>
                </c:pt>
                <c:pt idx="347">
                  <c:v>29650</c:v>
                </c:pt>
                <c:pt idx="348">
                  <c:v>29500</c:v>
                </c:pt>
                <c:pt idx="349">
                  <c:v>29450</c:v>
                </c:pt>
                <c:pt idx="350">
                  <c:v>29200</c:v>
                </c:pt>
                <c:pt idx="351">
                  <c:v>29300</c:v>
                </c:pt>
                <c:pt idx="352">
                  <c:v>28900</c:v>
                </c:pt>
                <c:pt idx="353">
                  <c:v>27400</c:v>
                </c:pt>
                <c:pt idx="354">
                  <c:v>28000</c:v>
                </c:pt>
                <c:pt idx="355">
                  <c:v>28500</c:v>
                </c:pt>
                <c:pt idx="356">
                  <c:v>26550</c:v>
                </c:pt>
                <c:pt idx="357">
                  <c:v>25000</c:v>
                </c:pt>
                <c:pt idx="358">
                  <c:v>24800</c:v>
                </c:pt>
                <c:pt idx="359">
                  <c:v>23600</c:v>
                </c:pt>
                <c:pt idx="360">
                  <c:v>21950</c:v>
                </c:pt>
                <c:pt idx="361">
                  <c:v>20450</c:v>
                </c:pt>
                <c:pt idx="362">
                  <c:v>19050</c:v>
                </c:pt>
                <c:pt idx="363">
                  <c:v>17750</c:v>
                </c:pt>
                <c:pt idx="364">
                  <c:v>18800</c:v>
                </c:pt>
                <c:pt idx="365">
                  <c:v>19400</c:v>
                </c:pt>
                <c:pt idx="366">
                  <c:v>19600</c:v>
                </c:pt>
                <c:pt idx="367">
                  <c:v>20000</c:v>
                </c:pt>
                <c:pt idx="368">
                  <c:v>19750</c:v>
                </c:pt>
                <c:pt idx="369">
                  <c:v>19500</c:v>
                </c:pt>
                <c:pt idx="370">
                  <c:v>19200</c:v>
                </c:pt>
                <c:pt idx="371">
                  <c:v>19200</c:v>
                </c:pt>
                <c:pt idx="372">
                  <c:v>17900</c:v>
                </c:pt>
                <c:pt idx="373">
                  <c:v>16650</c:v>
                </c:pt>
                <c:pt idx="374">
                  <c:v>17150</c:v>
                </c:pt>
                <c:pt idx="375">
                  <c:v>17350</c:v>
                </c:pt>
                <c:pt idx="376">
                  <c:v>16950</c:v>
                </c:pt>
                <c:pt idx="377">
                  <c:v>16950</c:v>
                </c:pt>
                <c:pt idx="378">
                  <c:v>18100</c:v>
                </c:pt>
                <c:pt idx="379">
                  <c:v>18500</c:v>
                </c:pt>
                <c:pt idx="380">
                  <c:v>18150</c:v>
                </c:pt>
                <c:pt idx="381">
                  <c:v>18150</c:v>
                </c:pt>
                <c:pt idx="382">
                  <c:v>18100</c:v>
                </c:pt>
                <c:pt idx="383">
                  <c:v>18800</c:v>
                </c:pt>
                <c:pt idx="384">
                  <c:v>18950</c:v>
                </c:pt>
                <c:pt idx="385">
                  <c:v>18950</c:v>
                </c:pt>
                <c:pt idx="386">
                  <c:v>18750</c:v>
                </c:pt>
                <c:pt idx="387">
                  <c:v>18500</c:v>
                </c:pt>
                <c:pt idx="388">
                  <c:v>18400</c:v>
                </c:pt>
                <c:pt idx="389">
                  <c:v>19150</c:v>
                </c:pt>
                <c:pt idx="390">
                  <c:v>19200</c:v>
                </c:pt>
                <c:pt idx="391">
                  <c:v>19400</c:v>
                </c:pt>
                <c:pt idx="392">
                  <c:v>20250</c:v>
                </c:pt>
                <c:pt idx="393">
                  <c:v>20150</c:v>
                </c:pt>
                <c:pt idx="394">
                  <c:v>20450</c:v>
                </c:pt>
                <c:pt idx="395">
                  <c:v>20500</c:v>
                </c:pt>
                <c:pt idx="396">
                  <c:v>20450</c:v>
                </c:pt>
                <c:pt idx="397">
                  <c:v>20950</c:v>
                </c:pt>
                <c:pt idx="398">
                  <c:v>20850</c:v>
                </c:pt>
                <c:pt idx="399">
                  <c:v>20850</c:v>
                </c:pt>
                <c:pt idx="400">
                  <c:v>20850</c:v>
                </c:pt>
                <c:pt idx="401">
                  <c:v>20300</c:v>
                </c:pt>
                <c:pt idx="402">
                  <c:v>20400</c:v>
                </c:pt>
                <c:pt idx="403">
                  <c:v>20000</c:v>
                </c:pt>
                <c:pt idx="404">
                  <c:v>18700</c:v>
                </c:pt>
                <c:pt idx="405">
                  <c:v>18000</c:v>
                </c:pt>
                <c:pt idx="406">
                  <c:v>18000</c:v>
                </c:pt>
                <c:pt idx="407">
                  <c:v>18900</c:v>
                </c:pt>
                <c:pt idx="408">
                  <c:v>19150</c:v>
                </c:pt>
                <c:pt idx="409">
                  <c:v>19100</c:v>
                </c:pt>
                <c:pt idx="410">
                  <c:v>19200</c:v>
                </c:pt>
                <c:pt idx="411">
                  <c:v>18500</c:v>
                </c:pt>
                <c:pt idx="412">
                  <c:v>18400</c:v>
                </c:pt>
                <c:pt idx="413">
                  <c:v>18850</c:v>
                </c:pt>
                <c:pt idx="414">
                  <c:v>16700</c:v>
                </c:pt>
                <c:pt idx="415">
                  <c:v>16400</c:v>
                </c:pt>
                <c:pt idx="416">
                  <c:v>16100</c:v>
                </c:pt>
                <c:pt idx="417">
                  <c:v>16000</c:v>
                </c:pt>
                <c:pt idx="418">
                  <c:v>15850</c:v>
                </c:pt>
                <c:pt idx="419">
                  <c:v>15650</c:v>
                </c:pt>
                <c:pt idx="420">
                  <c:v>15550</c:v>
                </c:pt>
                <c:pt idx="421">
                  <c:v>15300</c:v>
                </c:pt>
                <c:pt idx="422">
                  <c:v>15100</c:v>
                </c:pt>
                <c:pt idx="423">
                  <c:v>15050</c:v>
                </c:pt>
                <c:pt idx="424">
                  <c:v>14500</c:v>
                </c:pt>
                <c:pt idx="425">
                  <c:v>14350</c:v>
                </c:pt>
                <c:pt idx="426">
                  <c:v>14500</c:v>
                </c:pt>
                <c:pt idx="427">
                  <c:v>14450</c:v>
                </c:pt>
                <c:pt idx="428">
                  <c:v>14450</c:v>
                </c:pt>
                <c:pt idx="429">
                  <c:v>13600</c:v>
                </c:pt>
                <c:pt idx="430">
                  <c:v>13500</c:v>
                </c:pt>
                <c:pt idx="431">
                  <c:v>13300</c:v>
                </c:pt>
                <c:pt idx="432">
                  <c:v>13200</c:v>
                </c:pt>
                <c:pt idx="433">
                  <c:v>13700</c:v>
                </c:pt>
              </c:numCache>
            </c:numRef>
          </c:val>
          <c:smooth val="0"/>
          <c:extLst>
            <c:ext xmlns:c16="http://schemas.microsoft.com/office/drawing/2014/chart" uri="{C3380CC4-5D6E-409C-BE32-E72D297353CC}">
              <c16:uniqueId val="{00000001-9FD4-478C-936A-5EF10FD8ACD0}"/>
            </c:ext>
          </c:extLst>
        </c:ser>
        <c:dLbls>
          <c:showLegendKey val="0"/>
          <c:showVal val="0"/>
          <c:showCatName val="0"/>
          <c:showSerName val="0"/>
          <c:showPercent val="0"/>
          <c:showBubbleSize val="0"/>
        </c:dLbls>
        <c:marker val="1"/>
        <c:smooth val="0"/>
        <c:axId val="1436731839"/>
        <c:axId val="1290465471"/>
      </c:lineChart>
      <c:dateAx>
        <c:axId val="1359265743"/>
        <c:scaling>
          <c:orientation val="minMax"/>
        </c:scaling>
        <c:delete val="0"/>
        <c:axPos val="b"/>
        <c:numFmt formatCode="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500" b="1" i="0" u="none" strike="noStrike" kern="1200" baseline="0">
                <a:solidFill>
                  <a:srgbClr val="011D33"/>
                </a:solidFill>
                <a:latin typeface="Arial" panose="020B0604020202020204" pitchFamily="34" charset="0"/>
                <a:ea typeface="+mn-ea"/>
                <a:cs typeface="Arial" panose="020B0604020202020204" pitchFamily="34" charset="0"/>
              </a:defRPr>
            </a:pPr>
            <a:endParaRPr lang="en-US"/>
          </a:p>
        </c:txPr>
        <c:crossAx val="1447599871"/>
        <c:crosses val="autoZero"/>
        <c:auto val="0"/>
        <c:lblOffset val="100"/>
        <c:baseTimeUnit val="days"/>
      </c:dateAx>
      <c:valAx>
        <c:axId val="1447599871"/>
        <c:scaling>
          <c:orientation val="minMax"/>
          <c:min val="6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500" b="0" i="0" u="none" strike="noStrike" kern="1200" baseline="0">
                <a:solidFill>
                  <a:srgbClr val="011D33"/>
                </a:solidFill>
                <a:latin typeface="Arial" panose="020B0604020202020204" pitchFamily="34" charset="0"/>
                <a:ea typeface="+mn-ea"/>
                <a:cs typeface="Arial" panose="020B0604020202020204" pitchFamily="34" charset="0"/>
              </a:defRPr>
            </a:pPr>
            <a:endParaRPr lang="en-US"/>
          </a:p>
        </c:txPr>
        <c:crossAx val="1359265743"/>
        <c:crosses val="autoZero"/>
        <c:crossBetween val="between"/>
        <c:majorUnit val="300"/>
      </c:valAx>
      <c:dateAx>
        <c:axId val="1436731839"/>
        <c:scaling>
          <c:orientation val="minMax"/>
        </c:scaling>
        <c:delete val="1"/>
        <c:axPos val="b"/>
        <c:numFmt formatCode="m\/d\/yyyy" sourceLinked="1"/>
        <c:majorTickMark val="out"/>
        <c:minorTickMark val="none"/>
        <c:tickLblPos val="nextTo"/>
        <c:crossAx val="1290465471"/>
        <c:crosses val="autoZero"/>
        <c:auto val="1"/>
        <c:lblOffset val="100"/>
        <c:baseTimeUnit val="days"/>
      </c:dateAx>
      <c:valAx>
        <c:axId val="1290465471"/>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1500" b="0" i="0" u="none" strike="noStrike" kern="1200" baseline="0">
                <a:solidFill>
                  <a:srgbClr val="011D33"/>
                </a:solidFill>
                <a:latin typeface="Arial" panose="020B0604020202020204" pitchFamily="34" charset="0"/>
                <a:ea typeface="+mn-ea"/>
                <a:cs typeface="Arial" panose="020B0604020202020204" pitchFamily="34" charset="0"/>
              </a:defRPr>
            </a:pPr>
            <a:endParaRPr lang="en-US"/>
          </a:p>
        </c:txPr>
        <c:crossAx val="1436731839"/>
        <c:crosses val="max"/>
        <c:crossBetween val="between"/>
        <c:majorUnit val="10000"/>
      </c:valAx>
      <c:spPr>
        <a:noFill/>
        <a:ln>
          <a:noFill/>
        </a:ln>
        <a:effectLst/>
      </c:spPr>
    </c:plotArea>
    <c:legend>
      <c:legendPos val="b"/>
      <c:layout>
        <c:manualLayout>
          <c:xMode val="edge"/>
          <c:yMode val="edge"/>
          <c:x val="0.2922345787692654"/>
          <c:y val="0.94444636673595783"/>
          <c:w val="0.34760521741433098"/>
          <c:h val="3.5753808658508197E-2"/>
        </c:manualLayout>
      </c:layout>
      <c:overlay val="0"/>
      <c:spPr>
        <a:noFill/>
        <a:ln>
          <a:noFill/>
        </a:ln>
        <a:effectLst/>
      </c:spPr>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90197815175673E-2"/>
          <c:y val="2.442873642363359E-2"/>
          <c:w val="0.86743945506747944"/>
          <c:h val="0.79611810117758286"/>
        </c:manualLayout>
      </c:layout>
      <c:barChart>
        <c:barDir val="col"/>
        <c:grouping val="clustered"/>
        <c:varyColors val="0"/>
        <c:ser>
          <c:idx val="0"/>
          <c:order val="0"/>
          <c:tx>
            <c:strRef>
              <c:f>Sheet1!$B$1</c:f>
              <c:strCache>
                <c:ptCount val="1"/>
                <c:pt idx="0">
                  <c:v>GDP</c:v>
                </c:pt>
              </c:strCache>
            </c:strRef>
          </c:tx>
          <c:spPr>
            <a:solidFill>
              <a:srgbClr val="0070C0"/>
            </a:solidFill>
            <a:ln>
              <a:noFill/>
            </a:ln>
            <a:effectLst/>
          </c:spPr>
          <c:invertIfNegative val="0"/>
          <c:dPt>
            <c:idx val="6"/>
            <c:invertIfNegative val="0"/>
            <c:bubble3D val="0"/>
            <c:extLst>
              <c:ext xmlns:c16="http://schemas.microsoft.com/office/drawing/2014/chart" uri="{C3380CC4-5D6E-409C-BE32-E72D297353CC}">
                <c16:uniqueId val="{00000000-3187-46B9-B1E2-8401BBAA1085}"/>
              </c:ext>
            </c:extLst>
          </c:dPt>
          <c:dPt>
            <c:idx val="9"/>
            <c:invertIfNegative val="0"/>
            <c:bubble3D val="0"/>
            <c:extLst>
              <c:ext xmlns:c16="http://schemas.microsoft.com/office/drawing/2014/chart" uri="{C3380CC4-5D6E-409C-BE32-E72D297353CC}">
                <c16:uniqueId val="{00000009-3187-46B9-B1E2-8401BBAA1085}"/>
              </c:ext>
            </c:extLst>
          </c:dPt>
          <c:dPt>
            <c:idx val="10"/>
            <c:invertIfNegative val="0"/>
            <c:bubble3D val="0"/>
            <c:spPr>
              <a:pattFill prst="wdUpDiag">
                <a:fgClr>
                  <a:srgbClr val="0070C0"/>
                </a:fgClr>
                <a:bgClr>
                  <a:schemeClr val="bg1"/>
                </a:bgClr>
              </a:pattFill>
              <a:ln>
                <a:noFill/>
              </a:ln>
              <a:effectLst/>
            </c:spPr>
            <c:extLst>
              <c:ext xmlns:c16="http://schemas.microsoft.com/office/drawing/2014/chart" uri="{C3380CC4-5D6E-409C-BE32-E72D297353CC}">
                <c16:uniqueId val="{00000005-6B3A-4D1F-A33F-AC548D802386}"/>
              </c:ext>
            </c:extLst>
          </c:dPt>
          <c:dLbls>
            <c:spPr>
              <a:noFill/>
              <a:ln>
                <a:noFill/>
              </a:ln>
              <a:effectLst/>
            </c:spPr>
            <c:txPr>
              <a:bodyPr wrap="square" lIns="38100" tIns="19050" rIns="38100" bIns="19050" anchor="ctr">
                <a:spAutoFit/>
              </a:bodyPr>
              <a:lstStyle/>
              <a:p>
                <a:pPr>
                  <a:defRPr sz="1300" b="1">
                    <a:solidFill>
                      <a:srgbClr val="0BA5B5"/>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noFill/>
                      <a:prstDash val="solid"/>
                      <a:round/>
                    </a:ln>
                    <a:effectLst/>
                  </c:spPr>
                </c15:leaderLines>
              </c:ext>
            </c:extLst>
          </c:dLbls>
          <c:cat>
            <c:strRef>
              <c:f>Sheet1!$A$2:$A$12</c:f>
              <c:strCache>
                <c:ptCount val="11"/>
                <c:pt idx="0">
                  <c:v>2013</c:v>
                </c:pt>
                <c:pt idx="1">
                  <c:v>2014</c:v>
                </c:pt>
                <c:pt idx="2">
                  <c:v>2015</c:v>
                </c:pt>
                <c:pt idx="3">
                  <c:v>2016</c:v>
                </c:pt>
                <c:pt idx="4">
                  <c:v>2017</c:v>
                </c:pt>
                <c:pt idx="5">
                  <c:v>2018</c:v>
                </c:pt>
                <c:pt idx="6">
                  <c:v>2019</c:v>
                </c:pt>
                <c:pt idx="7">
                  <c:v>2020</c:v>
                </c:pt>
                <c:pt idx="8">
                  <c:v>2021</c:v>
                </c:pt>
                <c:pt idx="9">
                  <c:v>9M 2022</c:v>
                </c:pt>
                <c:pt idx="10">
                  <c:v>F 2022</c:v>
                </c:pt>
              </c:strCache>
            </c:strRef>
          </c:cat>
          <c:val>
            <c:numRef>
              <c:f>Sheet1!$B$2:$B$12</c:f>
              <c:numCache>
                <c:formatCode>#,#00%</c:formatCode>
                <c:ptCount val="11"/>
                <c:pt idx="0">
                  <c:v>5.2999999999999999E-2</c:v>
                </c:pt>
                <c:pt idx="1">
                  <c:v>5.3999999999999999E-2</c:v>
                </c:pt>
                <c:pt idx="2">
                  <c:v>0.06</c:v>
                </c:pt>
                <c:pt idx="3">
                  <c:v>6.7000000000000004E-2</c:v>
                </c:pt>
                <c:pt idx="4">
                  <c:v>6.2E-2</c:v>
                </c:pt>
                <c:pt idx="5">
                  <c:v>6.8000000000000005E-2</c:v>
                </c:pt>
                <c:pt idx="6">
                  <c:v>7.0999999999999994E-2</c:v>
                </c:pt>
                <c:pt idx="7">
                  <c:v>0.03</c:v>
                </c:pt>
                <c:pt idx="8" formatCode="0.00%">
                  <c:v>2.5999999999999999E-2</c:v>
                </c:pt>
                <c:pt idx="9" formatCode="0.00%">
                  <c:v>8.7999999999999995E-2</c:v>
                </c:pt>
                <c:pt idx="10" formatCode="0.00%">
                  <c:v>6.5000000000000002E-2</c:v>
                </c:pt>
              </c:numCache>
            </c:numRef>
          </c:val>
          <c:extLst>
            <c:ext xmlns:c16="http://schemas.microsoft.com/office/drawing/2014/chart" uri="{C3380CC4-5D6E-409C-BE32-E72D297353CC}">
              <c16:uniqueId val="{0000000A-3187-46B9-B1E2-8401BBAA1085}"/>
            </c:ext>
          </c:extLst>
        </c:ser>
        <c:dLbls>
          <c:showLegendKey val="0"/>
          <c:showVal val="1"/>
          <c:showCatName val="0"/>
          <c:showSerName val="0"/>
          <c:showPercent val="0"/>
          <c:showBubbleSize val="0"/>
        </c:dLbls>
        <c:gapWidth val="120"/>
        <c:overlap val="-27"/>
        <c:axId val="856049759"/>
        <c:axId val="950185599"/>
      </c:barChart>
      <c:lineChart>
        <c:grouping val="stacked"/>
        <c:varyColors val="0"/>
        <c:ser>
          <c:idx val="1"/>
          <c:order val="1"/>
          <c:tx>
            <c:strRef>
              <c:f>Sheet1!$C$1</c:f>
              <c:strCache>
                <c:ptCount val="1"/>
                <c:pt idx="0">
                  <c:v>Inflation</c:v>
                </c:pt>
              </c:strCache>
            </c:strRef>
          </c:tx>
          <c:spPr>
            <a:ln w="50800" cap="rnd" cmpd="sng" algn="ctr">
              <a:solidFill>
                <a:srgbClr val="826300"/>
              </a:solidFill>
              <a:prstDash val="solid"/>
              <a:round/>
            </a:ln>
            <a:effectLst/>
          </c:spPr>
          <c:marker>
            <c:symbol val="circle"/>
            <c:size val="5"/>
            <c:spPr>
              <a:solidFill>
                <a:srgbClr val="C00000"/>
              </a:solidFill>
              <a:ln w="9525" cap="flat" cmpd="sng" algn="ctr">
                <a:solidFill>
                  <a:srgbClr val="C00000"/>
                </a:solidFill>
                <a:prstDash val="solid"/>
                <a:round/>
              </a:ln>
              <a:effectLst/>
            </c:spPr>
          </c:marker>
          <c:dPt>
            <c:idx val="8"/>
            <c:bubble3D val="0"/>
            <c:spPr>
              <a:ln w="60325" cap="rnd" cmpd="sng" algn="ctr">
                <a:solidFill>
                  <a:srgbClr val="826300"/>
                </a:solidFill>
                <a:prstDash val="solid"/>
                <a:round/>
              </a:ln>
              <a:effectLst/>
            </c:spPr>
            <c:extLst>
              <c:ext xmlns:c16="http://schemas.microsoft.com/office/drawing/2014/chart" uri="{C3380CC4-5D6E-409C-BE32-E72D297353CC}">
                <c16:uniqueId val="{00000013-3187-46B9-B1E2-8401BBAA1085}"/>
              </c:ext>
            </c:extLst>
          </c:dPt>
          <c:dLbls>
            <c:dLbl>
              <c:idx val="1"/>
              <c:layout>
                <c:manualLayout>
                  <c:x val="4.0174617233962031E-3"/>
                  <c:y val="-1.59400793590030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187-46B9-B1E2-8401BBAA1085}"/>
                </c:ext>
              </c:extLst>
            </c:dLbl>
            <c:dLbl>
              <c:idx val="3"/>
              <c:layout>
                <c:manualLayout>
                  <c:x val="1.3391539077987213E-2"/>
                  <c:y val="-6.376031743601187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3187-46B9-B1E2-8401BBAA1085}"/>
                </c:ext>
              </c:extLst>
            </c:dLbl>
            <c:dLbl>
              <c:idx val="4"/>
              <c:layout>
                <c:manualLayout>
                  <c:x val="1.3391539077987262E-2"/>
                  <c:y val="-5.10082539488094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3187-46B9-B1E2-8401BBAA1085}"/>
                </c:ext>
              </c:extLst>
            </c:dLbl>
            <c:dLbl>
              <c:idx val="5"/>
              <c:layout>
                <c:manualLayout>
                  <c:x val="4.0174617233961788E-3"/>
                  <c:y val="-2.86921428462054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187-46B9-B1E2-8401BBAA1085}"/>
                </c:ext>
              </c:extLst>
            </c:dLbl>
            <c:dLbl>
              <c:idx val="6"/>
              <c:layout>
                <c:manualLayout>
                  <c:x val="1.3391539077987165E-2"/>
                  <c:y val="-9.24524602822172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3187-46B9-B1E2-8401BBAA1085}"/>
                </c:ext>
              </c:extLst>
            </c:dLbl>
            <c:dLbl>
              <c:idx val="8"/>
              <c:layout>
                <c:manualLayout>
                  <c:x val="1.339153907798628E-3"/>
                  <c:y val="-9.8828492025818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3187-46B9-B1E2-8401BBAA1085}"/>
                </c:ext>
              </c:extLst>
            </c:dLbl>
            <c:dLbl>
              <c:idx val="9"/>
              <c:layout>
                <c:manualLayout>
                  <c:x val="-2.2765616432578444E-2"/>
                  <c:y val="-0.1179565872566220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3187-46B9-B1E2-8401BBAA1085}"/>
                </c:ext>
              </c:extLst>
            </c:dLbl>
            <c:spPr>
              <a:noFill/>
              <a:ln>
                <a:noFill/>
              </a:ln>
              <a:effectLst/>
            </c:spPr>
            <c:txPr>
              <a:bodyPr wrap="square" lIns="38100" tIns="19050" rIns="38100" bIns="19050" anchor="ctr">
                <a:spAutoFit/>
              </a:bodyPr>
              <a:lstStyle/>
              <a:p>
                <a:pPr>
                  <a:defRPr sz="1300" b="1">
                    <a:solidFill>
                      <a:srgbClr val="8263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Sheet1!$A$2:$A$12</c:f>
              <c:strCache>
                <c:ptCount val="11"/>
                <c:pt idx="0">
                  <c:v>2013</c:v>
                </c:pt>
                <c:pt idx="1">
                  <c:v>2014</c:v>
                </c:pt>
                <c:pt idx="2">
                  <c:v>2015</c:v>
                </c:pt>
                <c:pt idx="3">
                  <c:v>2016</c:v>
                </c:pt>
                <c:pt idx="4">
                  <c:v>2017</c:v>
                </c:pt>
                <c:pt idx="5">
                  <c:v>2018</c:v>
                </c:pt>
                <c:pt idx="6">
                  <c:v>2019</c:v>
                </c:pt>
                <c:pt idx="7">
                  <c:v>2020</c:v>
                </c:pt>
                <c:pt idx="8">
                  <c:v>2021</c:v>
                </c:pt>
                <c:pt idx="9">
                  <c:v>9M 2022</c:v>
                </c:pt>
                <c:pt idx="10">
                  <c:v>F 2022</c:v>
                </c:pt>
              </c:strCache>
            </c:strRef>
          </c:cat>
          <c:val>
            <c:numRef>
              <c:f>Sheet1!$C$2:$C$12</c:f>
              <c:numCache>
                <c:formatCode>#,#00%</c:formatCode>
                <c:ptCount val="11"/>
                <c:pt idx="0">
                  <c:v>6.8000000000000005E-2</c:v>
                </c:pt>
                <c:pt idx="1">
                  <c:v>1.84E-2</c:v>
                </c:pt>
                <c:pt idx="2">
                  <c:v>6.0000000000000001E-3</c:v>
                </c:pt>
                <c:pt idx="3">
                  <c:v>4.7399999999999998E-2</c:v>
                </c:pt>
                <c:pt idx="4">
                  <c:v>3.5299999999999998E-2</c:v>
                </c:pt>
                <c:pt idx="5">
                  <c:v>3.5400000000000001E-2</c:v>
                </c:pt>
                <c:pt idx="6">
                  <c:v>2.8000000000000001E-2</c:v>
                </c:pt>
                <c:pt idx="7">
                  <c:v>3.2000000000000001E-2</c:v>
                </c:pt>
                <c:pt idx="8" formatCode="0.00%">
                  <c:v>1.7999999999999999E-2</c:v>
                </c:pt>
                <c:pt idx="9" formatCode="0.00%">
                  <c:v>0.04</c:v>
                </c:pt>
                <c:pt idx="10" formatCode="0.00%">
                  <c:v>0.04</c:v>
                </c:pt>
              </c:numCache>
            </c:numRef>
          </c:val>
          <c:smooth val="0"/>
          <c:extLst>
            <c:ext xmlns:c16="http://schemas.microsoft.com/office/drawing/2014/chart" uri="{C3380CC4-5D6E-409C-BE32-E72D297353CC}">
              <c16:uniqueId val="{00000015-3187-46B9-B1E2-8401BBAA1085}"/>
            </c:ext>
          </c:extLst>
        </c:ser>
        <c:dLbls>
          <c:showLegendKey val="0"/>
          <c:showVal val="1"/>
          <c:showCatName val="0"/>
          <c:showSerName val="0"/>
          <c:showPercent val="0"/>
          <c:showBubbleSize val="0"/>
        </c:dLbls>
        <c:marker val="1"/>
        <c:smooth val="0"/>
        <c:axId val="1552199167"/>
        <c:axId val="1296799567"/>
      </c:lineChart>
      <c:catAx>
        <c:axId val="8560497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en-US" sz="15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950185599"/>
        <c:crosses val="autoZero"/>
        <c:auto val="1"/>
        <c:lblAlgn val="ctr"/>
        <c:lblOffset val="100"/>
        <c:noMultiLvlLbl val="0"/>
      </c:catAx>
      <c:valAx>
        <c:axId val="950185599"/>
        <c:scaling>
          <c:orientation val="minMax"/>
          <c:min val="1.0000000000000002E-2"/>
        </c:scaling>
        <c:delete val="0"/>
        <c:axPos val="l"/>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500" b="0" i="0" u="none" strike="noStrike" kern="1200" baseline="0">
                <a:solidFill>
                  <a:srgbClr val="011D33"/>
                </a:solidFill>
                <a:latin typeface="Arial" panose="020B0604020202020204" pitchFamily="34" charset="0"/>
                <a:ea typeface="+mn-ea"/>
                <a:cs typeface="Arial" panose="020B0604020202020204" pitchFamily="34" charset="0"/>
              </a:defRPr>
            </a:pPr>
            <a:endParaRPr lang="en-US"/>
          </a:p>
        </c:txPr>
        <c:crossAx val="856049759"/>
        <c:crosses val="autoZero"/>
        <c:crossBetween val="between"/>
        <c:majorUnit val="0.02"/>
      </c:valAx>
      <c:catAx>
        <c:axId val="1552199167"/>
        <c:scaling>
          <c:orientation val="minMax"/>
        </c:scaling>
        <c:delete val="1"/>
        <c:axPos val="t"/>
        <c:numFmt formatCode="General" sourceLinked="1"/>
        <c:majorTickMark val="out"/>
        <c:minorTickMark val="none"/>
        <c:tickLblPos val="nextTo"/>
        <c:crossAx val="1296799567"/>
        <c:crosses val="max"/>
        <c:auto val="1"/>
        <c:lblAlgn val="ctr"/>
        <c:lblOffset val="100"/>
        <c:noMultiLvlLbl val="0"/>
      </c:catAx>
      <c:valAx>
        <c:axId val="1296799567"/>
        <c:scaling>
          <c:orientation val="minMax"/>
        </c:scaling>
        <c:delete val="0"/>
        <c:axPos val="r"/>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5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552199167"/>
        <c:crosses val="max"/>
        <c:crossBetween val="between"/>
        <c:majorUnit val="0.04"/>
      </c:valAx>
      <c:spPr>
        <a:noFill/>
        <a:ln>
          <a:noFill/>
        </a:ln>
        <a:effectLst/>
      </c:spPr>
    </c:plotArea>
    <c:legend>
      <c:legendPos val="b"/>
      <c:layout>
        <c:manualLayout>
          <c:xMode val="edge"/>
          <c:yMode val="edge"/>
          <c:x val="0.21610240709950845"/>
          <c:y val="0.92985388358118781"/>
          <c:w val="0.50843531689140997"/>
          <c:h val="6.2664946390958695E-2"/>
        </c:manualLayout>
      </c:layout>
      <c:overlay val="0"/>
      <c:spPr>
        <a:noFill/>
        <a:ln>
          <a:noFill/>
        </a:ln>
        <a:effectLst/>
      </c:spPr>
      <c:txPr>
        <a:bodyPr rot="0" spcFirstLastPara="1" vertOverflow="ellipsis" vert="horz" wrap="square" anchor="ctr" anchorCtr="1"/>
        <a:lstStyle/>
        <a:p>
          <a:pPr>
            <a:defRPr lang="en-US" sz="1500" b="0" i="0" u="none" strike="noStrike" kern="1200" baseline="0">
              <a:solidFill>
                <a:srgbClr val="011D33"/>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2365648138602E-2"/>
          <c:y val="0.13444730907230826"/>
          <c:w val="0.851310911820501"/>
          <c:h val="0.71348975522476565"/>
        </c:manualLayout>
      </c:layout>
      <c:barChart>
        <c:barDir val="col"/>
        <c:grouping val="clustered"/>
        <c:varyColors val="0"/>
        <c:ser>
          <c:idx val="0"/>
          <c:order val="0"/>
          <c:tx>
            <c:strRef>
              <c:f>Sheet1!$B$1</c:f>
              <c:strCache>
                <c:ptCount val="1"/>
                <c:pt idx="0">
                  <c:v>Value</c:v>
                </c:pt>
              </c:strCache>
            </c:strRef>
          </c:tx>
          <c:spPr>
            <a:solidFill>
              <a:srgbClr val="0070C0"/>
            </a:solidFill>
            <a:ln>
              <a:noFill/>
            </a:ln>
            <a:effectLst>
              <a:outerShdw blurRad="63500" sx="102000" sy="102000" algn="ctr" rotWithShape="0">
                <a:prstClr val="black">
                  <a:alpha val="20000"/>
                </a:prstClr>
              </a:outerShdw>
            </a:effectLst>
          </c:spPr>
          <c:invertIfNegative val="0"/>
          <c:dPt>
            <c:idx val="0"/>
            <c:invertIfNegative val="0"/>
            <c:bubble3D val="0"/>
            <c:extLst>
              <c:ext xmlns:c16="http://schemas.microsoft.com/office/drawing/2014/chart" uri="{C3380CC4-5D6E-409C-BE32-E72D297353CC}">
                <c16:uniqueId val="{00000000-3AA1-4B3D-AF63-0B75A2D9001F}"/>
              </c:ext>
            </c:extLst>
          </c:dPt>
          <c:dPt>
            <c:idx val="1"/>
            <c:invertIfNegative val="0"/>
            <c:bubble3D val="0"/>
            <c:extLst>
              <c:ext xmlns:c16="http://schemas.microsoft.com/office/drawing/2014/chart" uri="{C3380CC4-5D6E-409C-BE32-E72D297353CC}">
                <c16:uniqueId val="{00000001-3AA1-4B3D-AF63-0B75A2D9001F}"/>
              </c:ext>
            </c:extLst>
          </c:dPt>
          <c:dPt>
            <c:idx val="2"/>
            <c:invertIfNegative val="0"/>
            <c:bubble3D val="0"/>
            <c:extLst>
              <c:ext xmlns:c16="http://schemas.microsoft.com/office/drawing/2014/chart" uri="{C3380CC4-5D6E-409C-BE32-E72D297353CC}">
                <c16:uniqueId val="{00000002-3AA1-4B3D-AF63-0B75A2D9001F}"/>
              </c:ext>
            </c:extLst>
          </c:dPt>
          <c:dPt>
            <c:idx val="3"/>
            <c:invertIfNegative val="0"/>
            <c:bubble3D val="0"/>
            <c:extLst>
              <c:ext xmlns:c16="http://schemas.microsoft.com/office/drawing/2014/chart" uri="{C3380CC4-5D6E-409C-BE32-E72D297353CC}">
                <c16:uniqueId val="{00000003-3AA1-4B3D-AF63-0B75A2D9001F}"/>
              </c:ext>
            </c:extLst>
          </c:dPt>
          <c:dLbls>
            <c:numFmt formatCode="#,##0.0" sourceLinked="0"/>
            <c:spPr>
              <a:noFill/>
              <a:ln>
                <a:noFill/>
              </a:ln>
              <a:effectLst/>
            </c:spPr>
            <c:txPr>
              <a:bodyPr wrap="square" lIns="38100" tIns="19050" rIns="38100" bIns="19050" anchor="ctr">
                <a:spAutoFit/>
              </a:bodyPr>
              <a:lstStyle/>
              <a:p>
                <a:pPr>
                  <a:defRPr sz="1300" b="1">
                    <a:solidFill>
                      <a:srgbClr val="0BA5B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Sheet1!$A$2:$A$6</c:f>
              <c:strCache>
                <c:ptCount val="5"/>
                <c:pt idx="0">
                  <c:v>Manufacturing and processing industry</c:v>
                </c:pt>
                <c:pt idx="1">
                  <c:v>Production and distribution</c:v>
                </c:pt>
                <c:pt idx="2">
                  <c:v>Real estate</c:v>
                </c:pt>
                <c:pt idx="3">
                  <c:v>Wholesale and retail</c:v>
                </c:pt>
                <c:pt idx="4">
                  <c:v>Others</c:v>
                </c:pt>
              </c:strCache>
            </c:strRef>
          </c:cat>
          <c:val>
            <c:numRef>
              <c:f>Sheet1!$B$2:$B$6</c:f>
              <c:numCache>
                <c:formatCode>#,##0.0</c:formatCode>
                <c:ptCount val="5"/>
                <c:pt idx="0">
                  <c:v>18.100000000000001</c:v>
                </c:pt>
                <c:pt idx="1">
                  <c:v>5.7</c:v>
                </c:pt>
                <c:pt idx="2">
                  <c:v>2.6</c:v>
                </c:pt>
                <c:pt idx="3">
                  <c:v>1</c:v>
                </c:pt>
                <c:pt idx="4">
                  <c:v>3.6</c:v>
                </c:pt>
              </c:numCache>
            </c:numRef>
          </c:val>
          <c:extLst>
            <c:ext xmlns:c16="http://schemas.microsoft.com/office/drawing/2014/chart" uri="{C3380CC4-5D6E-409C-BE32-E72D297353CC}">
              <c16:uniqueId val="{00000005-3AA1-4B3D-AF63-0B75A2D9001F}"/>
            </c:ext>
          </c:extLst>
        </c:ser>
        <c:dLbls>
          <c:showLegendKey val="0"/>
          <c:showVal val="1"/>
          <c:showCatName val="0"/>
          <c:showSerName val="0"/>
          <c:showPercent val="0"/>
          <c:showBubbleSize val="0"/>
        </c:dLbls>
        <c:gapWidth val="100"/>
        <c:axId val="423205663"/>
        <c:axId val="423208575"/>
      </c:barChart>
      <c:scatterChart>
        <c:scatterStyle val="lineMarker"/>
        <c:varyColors val="0"/>
        <c:ser>
          <c:idx val="1"/>
          <c:order val="1"/>
          <c:tx>
            <c:strRef>
              <c:f>Sheet1!$C$1</c:f>
              <c:strCache>
                <c:ptCount val="1"/>
                <c:pt idx="0">
                  <c:v>%</c:v>
                </c:pt>
              </c:strCache>
            </c:strRef>
          </c:tx>
          <c:spPr>
            <a:ln w="25400" cap="rnd" cmpd="sng" algn="ctr">
              <a:noFill/>
              <a:prstDash val="solid"/>
              <a:round/>
            </a:ln>
            <a:effectLst/>
          </c:spPr>
          <c:marker>
            <c:symbol val="circle"/>
            <c:size val="6"/>
            <c:spPr>
              <a:solidFill>
                <a:schemeClr val="accent2"/>
              </a:solidFill>
              <a:ln w="9525" cap="flat" cmpd="sng" algn="ctr">
                <a:solidFill>
                  <a:schemeClr val="lt1"/>
                </a:solidFill>
                <a:prstDash val="solid"/>
                <a:round/>
              </a:ln>
              <a:effectLst/>
            </c:spPr>
          </c:marker>
          <c:dLbls>
            <c:dLbl>
              <c:idx val="0"/>
              <c:layout>
                <c:manualLayout>
                  <c:x val="3.9979803370603695E-2"/>
                  <c:y val="2.5408230537741328E-2"/>
                </c:manualLayout>
              </c:layout>
              <c:spPr>
                <a:noFill/>
                <a:ln>
                  <a:solidFill>
                    <a:srgbClr val="826300"/>
                  </a:solidFill>
                </a:ln>
                <a:effectLst/>
              </c:spPr>
              <c:txPr>
                <a:bodyPr rot="0" spcFirstLastPara="1" vertOverflow="ellipsis" vert="horz" wrap="square" lIns="38100" tIns="19050" rIns="38100" bIns="19050" anchor="ctr" anchorCtr="1"/>
                <a:lstStyle/>
                <a:p>
                  <a:pPr>
                    <a:defRPr lang="en-US" sz="1300" b="1" i="0" u="none" strike="noStrike" kern="1200" spc="0" baseline="0">
                      <a:solidFill>
                        <a:srgbClr val="8263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AA1-4B3D-AF63-0B75A2D9001F}"/>
                </c:ext>
              </c:extLst>
            </c:dLbl>
            <c:dLbl>
              <c:idx val="1"/>
              <c:layout>
                <c:manualLayout>
                  <c:x val="4.3219393879603746E-2"/>
                  <c:y val="-9.420685419900718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AA1-4B3D-AF63-0B75A2D9001F}"/>
                </c:ext>
              </c:extLst>
            </c:dLbl>
            <c:dLbl>
              <c:idx val="2"/>
              <c:layout>
                <c:manualLayout>
                  <c:x val="5.7040862663719383E-2"/>
                  <c:y val="-7.8532637872193958E-2"/>
                </c:manualLayout>
              </c:layout>
              <c:spPr>
                <a:noFill/>
                <a:ln>
                  <a:solidFill>
                    <a:srgbClr val="826300"/>
                  </a:solidFill>
                </a:ln>
                <a:effectLst/>
              </c:spPr>
              <c:txPr>
                <a:bodyPr rot="0" spcFirstLastPara="1" vertOverflow="ellipsis" vert="horz" wrap="square" lIns="38100" tIns="19050" rIns="38100" bIns="19050" anchor="ctr" anchorCtr="1"/>
                <a:lstStyle/>
                <a:p>
                  <a:pPr>
                    <a:defRPr lang="en-US" sz="1300" b="1" i="0" u="none" strike="noStrike" kern="1200" spc="0" baseline="0">
                      <a:solidFill>
                        <a:srgbClr val="8263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AA1-4B3D-AF63-0B75A2D9001F}"/>
                </c:ext>
              </c:extLst>
            </c:dLbl>
            <c:dLbl>
              <c:idx val="3"/>
              <c:layout>
                <c:manualLayout>
                  <c:x val="3.231746160065585E-2"/>
                  <c:y val="-7.3963406006881699E-2"/>
                </c:manualLayout>
              </c:layout>
              <c:spPr>
                <a:noFill/>
                <a:ln>
                  <a:solidFill>
                    <a:srgbClr val="826300"/>
                  </a:solidFill>
                </a:ln>
                <a:effectLst/>
              </c:spPr>
              <c:txPr>
                <a:bodyPr rot="0" spcFirstLastPara="1" vertOverflow="ellipsis" vert="horz" wrap="square" lIns="38100" tIns="19050" rIns="38100" bIns="19050" anchor="ctr" anchorCtr="1"/>
                <a:lstStyle/>
                <a:p>
                  <a:pPr>
                    <a:defRPr lang="en-US" sz="1300" b="1" i="0" u="none" strike="noStrike" kern="1200" spc="0" baseline="0">
                      <a:solidFill>
                        <a:srgbClr val="8263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AA1-4B3D-AF63-0B75A2D9001F}"/>
                </c:ext>
              </c:extLst>
            </c:dLbl>
            <c:dLbl>
              <c:idx val="4"/>
              <c:layout>
                <c:manualLayout>
                  <c:x val="2.6743406550682094E-2"/>
                  <c:y val="-7.8373088543856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AA1-4B3D-AF63-0B75A2D9001F}"/>
                </c:ext>
              </c:extLst>
            </c:dLbl>
            <c:spPr>
              <a:noFill/>
              <a:ln>
                <a:solidFill>
                  <a:srgbClr val="826300"/>
                </a:solid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srgbClr val="826300"/>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xVal>
            <c:strRef>
              <c:f>Sheet1!$A$2:$A$6</c:f>
              <c:strCache>
                <c:ptCount val="5"/>
                <c:pt idx="0">
                  <c:v>Manufacturing and processing industry</c:v>
                </c:pt>
                <c:pt idx="1">
                  <c:v>Production and distribution</c:v>
                </c:pt>
                <c:pt idx="2">
                  <c:v>Real estate</c:v>
                </c:pt>
                <c:pt idx="3">
                  <c:v>Wholesale and retail</c:v>
                </c:pt>
                <c:pt idx="4">
                  <c:v>Others</c:v>
                </c:pt>
              </c:strCache>
            </c:strRef>
          </c:xVal>
          <c:yVal>
            <c:numRef>
              <c:f>Sheet1!$C$2:$C$6</c:f>
              <c:numCache>
                <c:formatCode>0%</c:formatCode>
                <c:ptCount val="5"/>
                <c:pt idx="0">
                  <c:v>0.58387096774193548</c:v>
                </c:pt>
                <c:pt idx="1">
                  <c:v>0.18387096774193548</c:v>
                </c:pt>
                <c:pt idx="2">
                  <c:v>8.387096774193549E-2</c:v>
                </c:pt>
                <c:pt idx="3">
                  <c:v>3.2258064516129031E-2</c:v>
                </c:pt>
                <c:pt idx="4">
                  <c:v>0.11612903225806452</c:v>
                </c:pt>
              </c:numCache>
            </c:numRef>
          </c:yVal>
          <c:smooth val="0"/>
          <c:extLst>
            <c:ext xmlns:c16="http://schemas.microsoft.com/office/drawing/2014/chart" uri="{C3380CC4-5D6E-409C-BE32-E72D297353CC}">
              <c16:uniqueId val="{0000000B-3AA1-4B3D-AF63-0B75A2D9001F}"/>
            </c:ext>
          </c:extLst>
        </c:ser>
        <c:dLbls>
          <c:showLegendKey val="0"/>
          <c:showVal val="1"/>
          <c:showCatName val="0"/>
          <c:showSerName val="0"/>
          <c:showPercent val="0"/>
          <c:showBubbleSize val="0"/>
        </c:dLbls>
        <c:axId val="401725887"/>
        <c:axId val="401726303"/>
      </c:scatterChart>
      <c:catAx>
        <c:axId val="423205663"/>
        <c:scaling>
          <c:orientation val="minMax"/>
        </c:scaling>
        <c:delete val="0"/>
        <c:axPos val="b"/>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5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23208575"/>
        <c:crosses val="autoZero"/>
        <c:auto val="1"/>
        <c:lblAlgn val="ctr"/>
        <c:lblOffset val="100"/>
        <c:noMultiLvlLbl val="0"/>
      </c:catAx>
      <c:valAx>
        <c:axId val="423208575"/>
        <c:scaling>
          <c:orientation val="minMax"/>
          <c:max val="14"/>
          <c:min val="0"/>
        </c:scaling>
        <c:delete val="0"/>
        <c:axPos val="l"/>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5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23205663"/>
        <c:crosses val="autoZero"/>
        <c:crossBetween val="between"/>
        <c:majorUnit val="2"/>
      </c:valAx>
      <c:valAx>
        <c:axId val="401725887"/>
        <c:scaling>
          <c:orientation val="minMax"/>
        </c:scaling>
        <c:delete val="1"/>
        <c:axPos val="t"/>
        <c:majorTickMark val="out"/>
        <c:minorTickMark val="none"/>
        <c:tickLblPos val="nextTo"/>
        <c:crossAx val="401726303"/>
        <c:crosses val="max"/>
        <c:crossBetween val="midCat"/>
      </c:valAx>
      <c:valAx>
        <c:axId val="401726303"/>
        <c:scaling>
          <c:orientation val="minMax"/>
          <c:max val="1"/>
        </c:scaling>
        <c:delete val="0"/>
        <c:axPos val="r"/>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5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01725887"/>
        <c:crosses val="max"/>
        <c:crossBetween val="midCat"/>
        <c:majorUnit val="0.5"/>
      </c:valAx>
      <c:spPr>
        <a:noFill/>
        <a:ln>
          <a:noFill/>
        </a:ln>
        <a:effectLst/>
      </c:spPr>
    </c:plotArea>
    <c:plotVisOnly val="1"/>
    <c:dispBlanksAs val="gap"/>
    <c:showDLblsOverMax val="0"/>
  </c:chart>
  <c:spPr>
    <a:noFill/>
    <a:ln>
      <a:noFill/>
    </a:ln>
    <a:effectLst/>
  </c:spPr>
  <c:txPr>
    <a:bodyPr/>
    <a:lstStyle/>
    <a:p>
      <a:pPr>
        <a:defRPr lang="en-US" sz="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1" i="0" u="none" strike="noStrike" kern="1200" spc="0" baseline="0">
                <a:solidFill>
                  <a:srgbClr val="826300"/>
                </a:solidFill>
                <a:latin typeface="Arial" panose="020B0604020202020204" pitchFamily="34" charset="0"/>
                <a:ea typeface="+mn-ea"/>
                <a:cs typeface="Arial" panose="020B0604020202020204" pitchFamily="34" charset="0"/>
              </a:defRPr>
            </a:pPr>
            <a:r>
              <a:rPr lang="vi-VN" sz="2000" b="1" dirty="0">
                <a:solidFill>
                  <a:srgbClr val="826300"/>
                </a:solidFill>
                <a:latin typeface="Arial" panose="020B0604020202020204" pitchFamily="34" charset="0"/>
                <a:cs typeface="Arial" panose="020B0604020202020204" pitchFamily="34" charset="0"/>
              </a:rPr>
              <a:t>GDP </a:t>
            </a:r>
            <a:r>
              <a:rPr lang="en-US" sz="2000" b="1" dirty="0">
                <a:solidFill>
                  <a:srgbClr val="826300"/>
                </a:solidFill>
                <a:latin typeface="Arial" panose="020B0604020202020204" pitchFamily="34" charset="0"/>
                <a:cs typeface="Arial" panose="020B0604020202020204" pitchFamily="34" charset="0"/>
              </a:rPr>
              <a:t>per capita period</a:t>
            </a:r>
            <a:r>
              <a:rPr lang="vi-VN" sz="2000" b="1" dirty="0">
                <a:solidFill>
                  <a:srgbClr val="826300"/>
                </a:solidFill>
                <a:latin typeface="Arial" panose="020B0604020202020204" pitchFamily="34" charset="0"/>
                <a:cs typeface="Arial" panose="020B0604020202020204" pitchFamily="34" charset="0"/>
              </a:rPr>
              <a:t> 2017-2021</a:t>
            </a:r>
            <a:endParaRPr lang="en-US" sz="2000" b="1" dirty="0">
              <a:solidFill>
                <a:srgbClr val="826300"/>
              </a:solidFill>
              <a:latin typeface="Arial" panose="020B0604020202020204" pitchFamily="34" charset="0"/>
              <a:cs typeface="Arial" panose="020B0604020202020204" pitchFamily="34" charset="0"/>
            </a:endParaRPr>
          </a:p>
          <a:p>
            <a:pPr algn="ctr">
              <a:defRPr sz="2000" b="1">
                <a:solidFill>
                  <a:srgbClr val="826300"/>
                </a:solidFill>
                <a:latin typeface="Arial" panose="020B0604020202020204" pitchFamily="34" charset="0"/>
                <a:cs typeface="Arial" panose="020B0604020202020204" pitchFamily="34" charset="0"/>
              </a:defRPr>
            </a:pPr>
            <a:r>
              <a:rPr lang="en-US" sz="2000" b="1" i="1" baseline="0" dirty="0">
                <a:solidFill>
                  <a:srgbClr val="826300"/>
                </a:solidFill>
                <a:latin typeface="Arial" panose="020B0604020202020204" pitchFamily="34" charset="0"/>
                <a:cs typeface="Arial" panose="020B0604020202020204" pitchFamily="34" charset="0"/>
              </a:rPr>
              <a:t>(Unit: USD/person)</a:t>
            </a:r>
            <a:endParaRPr lang="vi-VN" sz="2000" b="1" i="1" dirty="0">
              <a:solidFill>
                <a:srgbClr val="826300"/>
              </a:solidFill>
              <a:latin typeface="Arial" panose="020B0604020202020204" pitchFamily="34" charset="0"/>
              <a:cs typeface="Arial" panose="020B0604020202020204" pitchFamily="34" charset="0"/>
            </a:endParaRPr>
          </a:p>
        </c:rich>
      </c:tx>
      <c:layout>
        <c:manualLayout>
          <c:xMode val="edge"/>
          <c:yMode val="edge"/>
          <c:x val="0.33249244399085226"/>
          <c:y val="1.8105590627060554E-2"/>
        </c:manualLayout>
      </c:layout>
      <c:overlay val="0"/>
      <c:spPr>
        <a:noFill/>
        <a:ln>
          <a:noFill/>
        </a:ln>
        <a:effectLst/>
      </c:spPr>
      <c:txPr>
        <a:bodyPr rot="0" spcFirstLastPara="1" vertOverflow="ellipsis" vert="horz" wrap="square" anchor="ctr" anchorCtr="1"/>
        <a:lstStyle/>
        <a:p>
          <a:pPr algn="ctr">
            <a:defRPr sz="2000" b="1" i="0" u="none" strike="noStrike" kern="1200" spc="0" baseline="0">
              <a:solidFill>
                <a:srgbClr val="8263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6140998109502035E-2"/>
          <c:y val="0.18532635991841001"/>
          <c:w val="0.90771812080536918"/>
          <c:h val="0.68716167794596028"/>
        </c:manualLayout>
      </c:layout>
      <c:barChart>
        <c:barDir val="col"/>
        <c:grouping val="clustered"/>
        <c:varyColors val="0"/>
        <c:ser>
          <c:idx val="0"/>
          <c:order val="0"/>
          <c:tx>
            <c:strRef>
              <c:f>Sheet1!$A$2</c:f>
              <c:strCache>
                <c:ptCount val="1"/>
                <c:pt idx="0">
                  <c:v>GDP/người</c:v>
                </c:pt>
              </c:strCache>
            </c:strRef>
          </c:tx>
          <c:spPr>
            <a:solidFill>
              <a:srgbClr val="0070C0"/>
            </a:solidFill>
            <a:ln>
              <a:noFill/>
            </a:ln>
            <a:effectLst/>
          </c:spPr>
          <c:invertIfNegative val="0"/>
          <c:dPt>
            <c:idx val="4"/>
            <c:invertIfNegative val="0"/>
            <c:bubble3D val="0"/>
            <c:spPr>
              <a:solidFill>
                <a:srgbClr val="0070C0"/>
              </a:solidFill>
              <a:ln>
                <a:noFill/>
              </a:ln>
              <a:effectLst/>
            </c:spPr>
            <c:extLst>
              <c:ext xmlns:c16="http://schemas.microsoft.com/office/drawing/2014/chart" uri="{C3380CC4-5D6E-409C-BE32-E72D297353CC}">
                <c16:uniqueId val="{00000004-4381-4372-8D91-17A1ACC0EFDC}"/>
              </c:ext>
            </c:extLst>
          </c:dPt>
          <c:dPt>
            <c:idx val="5"/>
            <c:invertIfNegative val="0"/>
            <c:bubble3D val="0"/>
            <c:spPr>
              <a:solidFill>
                <a:srgbClr val="0070C0"/>
              </a:solidFill>
              <a:ln>
                <a:noFill/>
              </a:ln>
              <a:effectLst/>
            </c:spPr>
            <c:extLst>
              <c:ext xmlns:c16="http://schemas.microsoft.com/office/drawing/2014/chart" uri="{C3380CC4-5D6E-409C-BE32-E72D297353CC}">
                <c16:uniqueId val="{00000002-8055-4DFD-AFC6-0BC1A6B8A572}"/>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0BA5B5"/>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2017</c:v>
                </c:pt>
                <c:pt idx="1">
                  <c:v>2018</c:v>
                </c:pt>
                <c:pt idx="2">
                  <c:v>2019</c:v>
                </c:pt>
                <c:pt idx="3">
                  <c:v>2020</c:v>
                </c:pt>
                <c:pt idx="4">
                  <c:v>2021</c:v>
                </c:pt>
                <c:pt idx="5">
                  <c:v>2022</c:v>
                </c:pt>
              </c:strCache>
            </c:strRef>
          </c:cat>
          <c:val>
            <c:numRef>
              <c:f>Sheet1!$B$2:$G$2</c:f>
              <c:numCache>
                <c:formatCode>#,##0</c:formatCode>
                <c:ptCount val="6"/>
                <c:pt idx="0">
                  <c:v>2366</c:v>
                </c:pt>
                <c:pt idx="1">
                  <c:v>2566</c:v>
                </c:pt>
                <c:pt idx="2">
                  <c:v>2715</c:v>
                </c:pt>
                <c:pt idx="3">
                  <c:v>2786</c:v>
                </c:pt>
                <c:pt idx="4">
                  <c:v>2859</c:v>
                </c:pt>
                <c:pt idx="5">
                  <c:v>3900</c:v>
                </c:pt>
              </c:numCache>
            </c:numRef>
          </c:val>
          <c:extLst>
            <c:ext xmlns:c16="http://schemas.microsoft.com/office/drawing/2014/chart" uri="{C3380CC4-5D6E-409C-BE32-E72D297353CC}">
              <c16:uniqueId val="{00000005-4381-4372-8D91-17A1ACC0EFDC}"/>
            </c:ext>
          </c:extLst>
        </c:ser>
        <c:dLbls>
          <c:showLegendKey val="0"/>
          <c:showVal val="1"/>
          <c:showCatName val="0"/>
          <c:showSerName val="0"/>
          <c:showPercent val="0"/>
          <c:showBubbleSize val="0"/>
        </c:dLbls>
        <c:gapWidth val="111"/>
        <c:axId val="693695615"/>
        <c:axId val="693692703"/>
      </c:barChart>
      <c:catAx>
        <c:axId val="69369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rgbClr val="003B68"/>
                </a:solidFill>
                <a:latin typeface="Arial" panose="020B0604020202020204" pitchFamily="34" charset="0"/>
                <a:ea typeface="+mn-ea"/>
                <a:cs typeface="Arial" panose="020B0604020202020204" pitchFamily="34" charset="0"/>
              </a:defRPr>
            </a:pPr>
            <a:endParaRPr lang="en-US"/>
          </a:p>
        </c:txPr>
        <c:crossAx val="693692703"/>
        <c:crosses val="autoZero"/>
        <c:auto val="1"/>
        <c:lblAlgn val="ctr"/>
        <c:lblOffset val="100"/>
        <c:noMultiLvlLbl val="0"/>
      </c:catAx>
      <c:valAx>
        <c:axId val="693692703"/>
        <c:scaling>
          <c:orientation val="minMax"/>
        </c:scaling>
        <c:delete val="1"/>
        <c:axPos val="l"/>
        <c:numFmt formatCode="#,##0" sourceLinked="1"/>
        <c:majorTickMark val="none"/>
        <c:minorTickMark val="none"/>
        <c:tickLblPos val="nextTo"/>
        <c:crossAx val="69369561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826300"/>
                </a:solidFill>
                <a:latin typeface="Times New Roman" panose="02020603050405020304" pitchFamily="18" charset="0"/>
                <a:ea typeface="+mn-ea"/>
                <a:cs typeface="Times New Roman" panose="02020603050405020304" pitchFamily="18" charset="0"/>
              </a:defRPr>
            </a:pPr>
            <a:r>
              <a:rPr lang="en-US" sz="2000" b="1" dirty="0">
                <a:solidFill>
                  <a:srgbClr val="826300"/>
                </a:solidFill>
                <a:latin typeface="Arial" panose="020B0604020202020204" pitchFamily="34" charset="0"/>
                <a:cs typeface="Arial" panose="020B0604020202020204" pitchFamily="34" charset="0"/>
              </a:rPr>
              <a:t>Vietnam’s Yarn and Fabric</a:t>
            </a:r>
            <a:r>
              <a:rPr lang="en-US" sz="2000" b="1" baseline="0" dirty="0">
                <a:solidFill>
                  <a:srgbClr val="826300"/>
                </a:solidFill>
                <a:latin typeface="Arial" panose="020B0604020202020204" pitchFamily="34" charset="0"/>
                <a:cs typeface="Arial" panose="020B0604020202020204" pitchFamily="34" charset="0"/>
              </a:rPr>
              <a:t> Export </a:t>
            </a:r>
            <a:r>
              <a:rPr lang="en-US" sz="2000" b="1" dirty="0">
                <a:solidFill>
                  <a:srgbClr val="826300"/>
                </a:solidFill>
                <a:latin typeface="Arial" panose="020B0604020202020204" pitchFamily="34" charset="0"/>
                <a:cs typeface="Arial" panose="020B0604020202020204" pitchFamily="34" charset="0"/>
              </a:rPr>
              <a:t>is recovering </a:t>
            </a:r>
          </a:p>
          <a:p>
            <a:pPr>
              <a:defRPr sz="2000" b="1">
                <a:solidFill>
                  <a:srgbClr val="826300"/>
                </a:solidFill>
              </a:defRPr>
            </a:pPr>
            <a:r>
              <a:rPr lang="en-US" sz="2000" b="0" dirty="0">
                <a:solidFill>
                  <a:srgbClr val="826300"/>
                </a:solidFill>
                <a:latin typeface="Arial" panose="020B0604020202020204" pitchFamily="34" charset="0"/>
                <a:cs typeface="Arial" panose="020B0604020202020204" pitchFamily="34" charset="0"/>
              </a:rPr>
              <a:t>(Unit: Million USD)</a:t>
            </a:r>
          </a:p>
        </c:rich>
      </c:tx>
      <c:layout>
        <c:manualLayout>
          <c:xMode val="edge"/>
          <c:yMode val="edge"/>
          <c:x val="0.19943021042424647"/>
          <c:y val="4.647804175567143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8263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Yarn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8263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c:v>
                </c:pt>
                <c:pt idx="4">
                  <c:v>2020</c:v>
                </c:pt>
                <c:pt idx="5">
                  <c:v>2021</c:v>
                </c:pt>
                <c:pt idx="6">
                  <c:v>9M 2022</c:v>
                </c:pt>
              </c:strCache>
            </c:strRef>
          </c:cat>
          <c:val>
            <c:numRef>
              <c:f>Sheet1!$B$2:$B$8</c:f>
              <c:numCache>
                <c:formatCode>#,##0</c:formatCode>
                <c:ptCount val="7"/>
                <c:pt idx="0">
                  <c:v>2930</c:v>
                </c:pt>
                <c:pt idx="1">
                  <c:v>3593</c:v>
                </c:pt>
                <c:pt idx="2">
                  <c:v>4025</c:v>
                </c:pt>
                <c:pt idx="3">
                  <c:v>4177</c:v>
                </c:pt>
                <c:pt idx="4">
                  <c:v>3737</c:v>
                </c:pt>
                <c:pt idx="5">
                  <c:v>5612</c:v>
                </c:pt>
              </c:numCache>
            </c:numRef>
          </c:val>
          <c:extLst>
            <c:ext xmlns:c16="http://schemas.microsoft.com/office/drawing/2014/chart" uri="{C3380CC4-5D6E-409C-BE32-E72D297353CC}">
              <c16:uniqueId val="{00000000-BAE8-4B49-B51E-1092F01D5B58}"/>
            </c:ext>
          </c:extLst>
        </c:ser>
        <c:ser>
          <c:idx val="1"/>
          <c:order val="1"/>
          <c:tx>
            <c:strRef>
              <c:f>Sheet1!$C$1</c:f>
              <c:strCache>
                <c:ptCount val="1"/>
                <c:pt idx="0">
                  <c:v>Fabric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c:v>
                </c:pt>
                <c:pt idx="4">
                  <c:v>2020</c:v>
                </c:pt>
                <c:pt idx="5">
                  <c:v>2021</c:v>
                </c:pt>
                <c:pt idx="6">
                  <c:v>9M 2022</c:v>
                </c:pt>
              </c:strCache>
            </c:strRef>
          </c:cat>
          <c:val>
            <c:numRef>
              <c:f>Sheet1!$C$2:$C$8</c:f>
              <c:numCache>
                <c:formatCode>#,##0</c:formatCode>
                <c:ptCount val="7"/>
                <c:pt idx="0">
                  <c:v>1078</c:v>
                </c:pt>
                <c:pt idx="1">
                  <c:v>1325</c:v>
                </c:pt>
                <c:pt idx="2">
                  <c:v>1759</c:v>
                </c:pt>
                <c:pt idx="3">
                  <c:v>2127</c:v>
                </c:pt>
                <c:pt idx="4">
                  <c:v>1943</c:v>
                </c:pt>
                <c:pt idx="5">
                  <c:v>2553</c:v>
                </c:pt>
                <c:pt idx="6">
                  <c:v>3452</c:v>
                </c:pt>
              </c:numCache>
            </c:numRef>
          </c:val>
          <c:extLst>
            <c:ext xmlns:c16="http://schemas.microsoft.com/office/drawing/2014/chart" uri="{C3380CC4-5D6E-409C-BE32-E72D297353CC}">
              <c16:uniqueId val="{00000001-50BB-4042-A7CB-3A994FF48390}"/>
            </c:ext>
          </c:extLst>
        </c:ser>
        <c:dLbls>
          <c:dLblPos val="outEnd"/>
          <c:showLegendKey val="0"/>
          <c:showVal val="1"/>
          <c:showCatName val="0"/>
          <c:showSerName val="0"/>
          <c:showPercent val="0"/>
          <c:showBubbleSize val="0"/>
        </c:dLbls>
        <c:gapWidth val="219"/>
        <c:overlap val="-27"/>
        <c:axId val="528242144"/>
        <c:axId val="528239232"/>
      </c:barChart>
      <c:catAx>
        <c:axId val="52824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528239232"/>
        <c:crosses val="autoZero"/>
        <c:auto val="1"/>
        <c:lblAlgn val="ctr"/>
        <c:lblOffset val="100"/>
        <c:noMultiLvlLbl val="0"/>
      </c:catAx>
      <c:valAx>
        <c:axId val="5282392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5282421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826300"/>
                </a:solidFill>
                <a:latin typeface="Times New Roman" panose="02020603050405020304" pitchFamily="18" charset="0"/>
                <a:ea typeface="+mn-ea"/>
                <a:cs typeface="Times New Roman" panose="02020603050405020304" pitchFamily="18" charset="0"/>
              </a:defRPr>
            </a:pPr>
            <a:r>
              <a:rPr lang="en-US" sz="2000" b="1" dirty="0">
                <a:solidFill>
                  <a:srgbClr val="826300"/>
                </a:solidFill>
                <a:latin typeface="Arial" panose="020B0604020202020204" pitchFamily="34" charset="0"/>
                <a:cs typeface="Arial" panose="020B0604020202020204" pitchFamily="34" charset="0"/>
              </a:rPr>
              <a:t>Growth rate of Vietnam's Textile and Garment export turnover compared to other countries (Unit: billion USD)</a:t>
            </a:r>
          </a:p>
        </c:rich>
      </c:tx>
      <c:layout>
        <c:manualLayout>
          <c:xMode val="edge"/>
          <c:yMode val="edge"/>
          <c:x val="0.10162732807931453"/>
          <c:y val="3.9214969049627242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8263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2542879470369641E-2"/>
          <c:y val="0.23280672705609867"/>
          <c:w val="0.89124048767373387"/>
          <c:h val="0.68177065785413704"/>
        </c:manualLayout>
      </c:layout>
      <c:barChart>
        <c:barDir val="col"/>
        <c:grouping val="clustered"/>
        <c:varyColors val="0"/>
        <c:ser>
          <c:idx val="0"/>
          <c:order val="0"/>
          <c:tx>
            <c:strRef>
              <c:f>Sheet1!$B$1</c:f>
              <c:strCache>
                <c:ptCount val="1"/>
                <c:pt idx="0">
                  <c:v>Viet Nam</c:v>
                </c:pt>
              </c:strCache>
            </c:strRef>
          </c:tx>
          <c:spPr>
            <a:solidFill>
              <a:srgbClr val="826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826300"/>
                    </a:solidFill>
                    <a:latin typeface="Arial (Body)"/>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USA</c:v>
                </c:pt>
                <c:pt idx="1">
                  <c:v>EU</c:v>
                </c:pt>
                <c:pt idx="2">
                  <c:v>Japan</c:v>
                </c:pt>
              </c:strCache>
            </c:strRef>
          </c:cat>
          <c:val>
            <c:numRef>
              <c:f>Sheet1!$B$2:$B$4</c:f>
              <c:numCache>
                <c:formatCode>0%</c:formatCode>
                <c:ptCount val="3"/>
                <c:pt idx="0">
                  <c:v>-7.1999999999999995E-2</c:v>
                </c:pt>
                <c:pt idx="1">
                  <c:v>-3.0000000000000001E-3</c:v>
                </c:pt>
                <c:pt idx="2">
                  <c:v>-7.1999999999999995E-2</c:v>
                </c:pt>
              </c:numCache>
            </c:numRef>
          </c:val>
          <c:extLst>
            <c:ext xmlns:c16="http://schemas.microsoft.com/office/drawing/2014/chart" uri="{C3380CC4-5D6E-409C-BE32-E72D297353CC}">
              <c16:uniqueId val="{00000000-9487-44DD-8D0B-8941A02397AD}"/>
            </c:ext>
          </c:extLst>
        </c:ser>
        <c:ser>
          <c:idx val="1"/>
          <c:order val="1"/>
          <c:tx>
            <c:strRef>
              <c:f>Sheet1!$C$1</c:f>
              <c:strCache>
                <c:ptCount val="1"/>
                <c:pt idx="0">
                  <c:v>China</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Arial (Body)"/>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USA</c:v>
                </c:pt>
                <c:pt idx="1">
                  <c:v>EU</c:v>
                </c:pt>
                <c:pt idx="2">
                  <c:v>Japan</c:v>
                </c:pt>
              </c:strCache>
            </c:strRef>
          </c:cat>
          <c:val>
            <c:numRef>
              <c:f>Sheet1!$C$2:$C$4</c:f>
              <c:numCache>
                <c:formatCode>0%</c:formatCode>
                <c:ptCount val="3"/>
                <c:pt idx="0">
                  <c:v>-0.30599999999999999</c:v>
                </c:pt>
                <c:pt idx="1">
                  <c:v>0.47</c:v>
                </c:pt>
                <c:pt idx="2">
                  <c:v>1.2E-2</c:v>
                </c:pt>
              </c:numCache>
            </c:numRef>
          </c:val>
          <c:extLst>
            <c:ext xmlns:c16="http://schemas.microsoft.com/office/drawing/2014/chart" uri="{C3380CC4-5D6E-409C-BE32-E72D297353CC}">
              <c16:uniqueId val="{00000001-9487-44DD-8D0B-8941A02397AD}"/>
            </c:ext>
          </c:extLst>
        </c:ser>
        <c:dLbls>
          <c:dLblPos val="outEnd"/>
          <c:showLegendKey val="0"/>
          <c:showVal val="1"/>
          <c:showCatName val="0"/>
          <c:showSerName val="0"/>
          <c:showPercent val="0"/>
          <c:showBubbleSize val="0"/>
        </c:dLbls>
        <c:gapWidth val="219"/>
        <c:overlap val="-27"/>
        <c:axId val="528242144"/>
        <c:axId val="528239232"/>
      </c:barChart>
      <c:catAx>
        <c:axId val="5282421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b" anchorCtr="1"/>
          <a:lstStyle/>
          <a:p>
            <a:pPr>
              <a:defRPr sz="1500" b="1" i="0" u="none" strike="noStrike" kern="1200" baseline="0">
                <a:solidFill>
                  <a:srgbClr val="002060"/>
                </a:solidFill>
                <a:latin typeface="Arial (Body)"/>
                <a:ea typeface="+mn-ea"/>
                <a:cs typeface="Times New Roman" panose="02020603050405020304" pitchFamily="18" charset="0"/>
              </a:defRPr>
            </a:pPr>
            <a:endParaRPr lang="en-US"/>
          </a:p>
        </c:txPr>
        <c:crossAx val="528239232"/>
        <c:crosses val="autoZero"/>
        <c:auto val="1"/>
        <c:lblAlgn val="ctr"/>
        <c:lblOffset val="100"/>
        <c:noMultiLvlLbl val="0"/>
      </c:catAx>
      <c:valAx>
        <c:axId val="5282392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002060"/>
                </a:solidFill>
                <a:latin typeface="Arial (Body)"/>
                <a:ea typeface="+mn-ea"/>
                <a:cs typeface="Times New Roman" panose="02020603050405020304" pitchFamily="18" charset="0"/>
              </a:defRPr>
            </a:pPr>
            <a:endParaRPr lang="en-US"/>
          </a:p>
        </c:txPr>
        <c:crossAx val="528242144"/>
        <c:crosses val="autoZero"/>
        <c:crossBetween val="between"/>
      </c:valAx>
      <c:spPr>
        <a:noFill/>
        <a:ln>
          <a:noFill/>
        </a:ln>
        <a:effectLst/>
      </c:spPr>
    </c:plotArea>
    <c:legend>
      <c:legendPos val="l"/>
      <c:layout>
        <c:manualLayout>
          <c:xMode val="edge"/>
          <c:yMode val="edge"/>
          <c:x val="0.11204219064073925"/>
          <c:y val="0.18751147396362441"/>
          <c:w val="0.18449072343594813"/>
          <c:h val="0.2395120950463261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Body)"/>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73094605424105E-2"/>
          <c:y val="2.6715573005688976E-2"/>
          <c:w val="0.86743945506747944"/>
          <c:h val="0.6655620735558101"/>
        </c:manualLayout>
      </c:layout>
      <c:barChart>
        <c:barDir val="col"/>
        <c:grouping val="clustered"/>
        <c:varyColors val="0"/>
        <c:ser>
          <c:idx val="0"/>
          <c:order val="0"/>
          <c:tx>
            <c:strRef>
              <c:f>Sheet1!$B$1</c:f>
              <c:strCache>
                <c:ptCount val="1"/>
                <c:pt idx="0">
                  <c:v>Fabric and Garment exports value (Million USD)</c:v>
                </c:pt>
              </c:strCache>
            </c:strRef>
          </c:tx>
          <c:spPr>
            <a:solidFill>
              <a:srgbClr val="0070C0"/>
            </a:solidFill>
            <a:ln>
              <a:noFill/>
            </a:ln>
            <a:effectLst/>
          </c:spPr>
          <c:invertIfNegative val="0"/>
          <c:dPt>
            <c:idx val="6"/>
            <c:invertIfNegative val="0"/>
            <c:bubble3D val="0"/>
            <c:extLst>
              <c:ext xmlns:c16="http://schemas.microsoft.com/office/drawing/2014/chart" uri="{C3380CC4-5D6E-409C-BE32-E72D297353CC}">
                <c16:uniqueId val="{00000000-7F6A-4263-82EA-36DF1CBA5016}"/>
              </c:ext>
            </c:extLst>
          </c:dPt>
          <c:cat>
            <c:numRef>
              <c:f>Sheet1!$A$2:$A$21</c:f>
              <c:numCache>
                <c:formatCode>mm\/yyyy</c:formatCode>
                <c:ptCount val="2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44744</c:v>
                </c:pt>
                <c:pt idx="19">
                  <c:v>44776</c:v>
                </c:pt>
              </c:numCache>
            </c:numRef>
          </c:cat>
          <c:val>
            <c:numRef>
              <c:f>Sheet1!$B$2:$B$21</c:f>
              <c:numCache>
                <c:formatCode>General</c:formatCode>
                <c:ptCount val="20"/>
                <c:pt idx="0">
                  <c:v>2660.8</c:v>
                </c:pt>
                <c:pt idx="1">
                  <c:v>1820.8</c:v>
                </c:pt>
                <c:pt idx="2">
                  <c:v>2723.9</c:v>
                </c:pt>
                <c:pt idx="3">
                  <c:v>2458.8000000000002</c:v>
                </c:pt>
                <c:pt idx="4">
                  <c:v>2573.8000000000002</c:v>
                </c:pt>
                <c:pt idx="5">
                  <c:v>3064.6</c:v>
                </c:pt>
                <c:pt idx="6">
                  <c:v>3118.8</c:v>
                </c:pt>
                <c:pt idx="7">
                  <c:v>2654.6</c:v>
                </c:pt>
                <c:pt idx="8">
                  <c:v>2277.4</c:v>
                </c:pt>
                <c:pt idx="9">
                  <c:v>2643.9</c:v>
                </c:pt>
                <c:pt idx="10">
                  <c:v>3044.6</c:v>
                </c:pt>
                <c:pt idx="11">
                  <c:v>3615.2</c:v>
                </c:pt>
                <c:pt idx="12">
                  <c:v>3571.3</c:v>
                </c:pt>
                <c:pt idx="13">
                  <c:v>2057.8000000000002</c:v>
                </c:pt>
                <c:pt idx="14">
                  <c:v>3052.6</c:v>
                </c:pt>
                <c:pt idx="15">
                  <c:v>3152.1</c:v>
                </c:pt>
                <c:pt idx="16">
                  <c:v>3170.7</c:v>
                </c:pt>
                <c:pt idx="17">
                  <c:v>3064.6</c:v>
                </c:pt>
                <c:pt idx="18" formatCode="_(* #.##00_);_(* \(#.##00\);_(* &quot;-&quot;??_);_(@_)">
                  <c:v>3682.8</c:v>
                </c:pt>
                <c:pt idx="19" formatCode="_(* #.##00_);_(* \(#.##00\);_(* &quot;-&quot;??_);_(@_)">
                  <c:v>4002.1</c:v>
                </c:pt>
              </c:numCache>
            </c:numRef>
          </c:val>
          <c:extLst>
            <c:ext xmlns:c16="http://schemas.microsoft.com/office/drawing/2014/chart" uri="{C3380CC4-5D6E-409C-BE32-E72D297353CC}">
              <c16:uniqueId val="{0000000A-7F6A-4263-82EA-36DF1CBA5016}"/>
            </c:ext>
          </c:extLst>
        </c:ser>
        <c:dLbls>
          <c:showLegendKey val="0"/>
          <c:showVal val="0"/>
          <c:showCatName val="0"/>
          <c:showSerName val="0"/>
          <c:showPercent val="0"/>
          <c:showBubbleSize val="0"/>
        </c:dLbls>
        <c:gapWidth val="120"/>
        <c:overlap val="-27"/>
        <c:axId val="856049759"/>
        <c:axId val="950185599"/>
      </c:barChart>
      <c:dateAx>
        <c:axId val="856049759"/>
        <c:scaling>
          <c:orientation val="minMax"/>
        </c:scaling>
        <c:delete val="0"/>
        <c:axPos val="b"/>
        <c:numFmt formatCode="mm\/yyyy"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en-US" sz="15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950185599"/>
        <c:crosses val="autoZero"/>
        <c:auto val="1"/>
        <c:lblOffset val="100"/>
        <c:baseTimeUnit val="months"/>
      </c:dateAx>
      <c:valAx>
        <c:axId val="950185599"/>
        <c:scaling>
          <c:orientation val="minMax"/>
          <c:min val="0"/>
        </c:scaling>
        <c:delete val="0"/>
        <c:axPos val="l"/>
        <c:numFmt formatCode="#,##0.0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500" b="0" i="0" u="none" strike="noStrike" kern="1200" baseline="0">
                <a:solidFill>
                  <a:srgbClr val="011D33"/>
                </a:solidFill>
                <a:latin typeface="Arial" panose="020B0604020202020204" pitchFamily="34" charset="0"/>
                <a:ea typeface="+mn-ea"/>
                <a:cs typeface="Arial" panose="020B0604020202020204" pitchFamily="34" charset="0"/>
              </a:defRPr>
            </a:pPr>
            <a:endParaRPr lang="en-US"/>
          </a:p>
        </c:txPr>
        <c:crossAx val="856049759"/>
        <c:crosses val="autoZero"/>
        <c:crossBetween val="between"/>
      </c:valAx>
      <c:spPr>
        <a:noFill/>
        <a:ln>
          <a:noFill/>
        </a:ln>
        <a:effectLst/>
      </c:spPr>
    </c:plotArea>
    <c:legend>
      <c:legendPos val="b"/>
      <c:layout>
        <c:manualLayout>
          <c:xMode val="edge"/>
          <c:yMode val="edge"/>
          <c:x val="7.0134653507107E-2"/>
          <c:y val="0.90753774974778278"/>
          <c:w val="0.87402431566071959"/>
          <c:h val="6.2664946390958695E-2"/>
        </c:manualLayout>
      </c:layout>
      <c:overlay val="0"/>
      <c:spPr>
        <a:noFill/>
        <a:ln>
          <a:noFill/>
        </a:ln>
        <a:effectLst/>
      </c:spPr>
      <c:txPr>
        <a:bodyPr rot="0" spcFirstLastPara="1" vertOverflow="ellipsis" vert="horz" wrap="square" anchor="ctr" anchorCtr="1"/>
        <a:lstStyle/>
        <a:p>
          <a:pPr>
            <a:defRPr lang="en-US" sz="1500" b="0" i="0" u="none" strike="noStrike" kern="1200" baseline="0">
              <a:solidFill>
                <a:srgbClr val="011D33"/>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90197815175673E-2"/>
          <c:y val="2.442873642363359E-2"/>
          <c:w val="0.86743945506747944"/>
          <c:h val="0.67116645484351234"/>
        </c:manualLayout>
      </c:layout>
      <c:barChart>
        <c:barDir val="col"/>
        <c:grouping val="clustered"/>
        <c:varyColors val="0"/>
        <c:ser>
          <c:idx val="0"/>
          <c:order val="0"/>
          <c:tx>
            <c:strRef>
              <c:f>Sheet1!$B$1</c:f>
              <c:strCache>
                <c:ptCount val="1"/>
                <c:pt idx="0">
                  <c:v>Export Quantity (Thousand Tons)</c:v>
                </c:pt>
              </c:strCache>
            </c:strRef>
          </c:tx>
          <c:spPr>
            <a:solidFill>
              <a:srgbClr val="0070C0"/>
            </a:solidFill>
            <a:ln>
              <a:noFill/>
            </a:ln>
            <a:effectLst/>
          </c:spPr>
          <c:invertIfNegative val="0"/>
          <c:dPt>
            <c:idx val="6"/>
            <c:invertIfNegative val="0"/>
            <c:bubble3D val="0"/>
            <c:extLst>
              <c:ext xmlns:c16="http://schemas.microsoft.com/office/drawing/2014/chart" uri="{C3380CC4-5D6E-409C-BE32-E72D297353CC}">
                <c16:uniqueId val="{00000000-761B-4C84-B692-B658CD6D03B0}"/>
              </c:ext>
            </c:extLst>
          </c:dPt>
          <c:cat>
            <c:numRef>
              <c:f>Sheet1!$A$2:$A$21</c:f>
              <c:numCache>
                <c:formatCode>mm\-yy</c:formatCode>
                <c:ptCount val="2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numCache>
            </c:numRef>
          </c:cat>
          <c:val>
            <c:numRef>
              <c:f>Sheet1!$B$2:$B$21</c:f>
              <c:numCache>
                <c:formatCode>0</c:formatCode>
                <c:ptCount val="20"/>
                <c:pt idx="0">
                  <c:v>164.5</c:v>
                </c:pt>
                <c:pt idx="1">
                  <c:v>125</c:v>
                </c:pt>
                <c:pt idx="2">
                  <c:v>194.2</c:v>
                </c:pt>
                <c:pt idx="3">
                  <c:v>163.69999999999999</c:v>
                </c:pt>
                <c:pt idx="4">
                  <c:v>167.1</c:v>
                </c:pt>
                <c:pt idx="5">
                  <c:v>171.8</c:v>
                </c:pt>
                <c:pt idx="6">
                  <c:v>175.6</c:v>
                </c:pt>
                <c:pt idx="7">
                  <c:v>156.30000000000001</c:v>
                </c:pt>
                <c:pt idx="8">
                  <c:v>144.9</c:v>
                </c:pt>
                <c:pt idx="9">
                  <c:v>148</c:v>
                </c:pt>
                <c:pt idx="10">
                  <c:v>157.30000000000001</c:v>
                </c:pt>
                <c:pt idx="11">
                  <c:v>123.9</c:v>
                </c:pt>
                <c:pt idx="12">
                  <c:v>144.19999999999999</c:v>
                </c:pt>
                <c:pt idx="13">
                  <c:v>132.4</c:v>
                </c:pt>
                <c:pt idx="14">
                  <c:v>164.3</c:v>
                </c:pt>
                <c:pt idx="15">
                  <c:v>146.19999999999999</c:v>
                </c:pt>
                <c:pt idx="16">
                  <c:v>136.4</c:v>
                </c:pt>
                <c:pt idx="17">
                  <c:v>131.19999999999999</c:v>
                </c:pt>
                <c:pt idx="18">
                  <c:v>110.1</c:v>
                </c:pt>
                <c:pt idx="19">
                  <c:v>133.80000000000001</c:v>
                </c:pt>
              </c:numCache>
            </c:numRef>
          </c:val>
          <c:extLst>
            <c:ext xmlns:c16="http://schemas.microsoft.com/office/drawing/2014/chart" uri="{C3380CC4-5D6E-409C-BE32-E72D297353CC}">
              <c16:uniqueId val="{00000001-761B-4C84-B692-B658CD6D03B0}"/>
            </c:ext>
          </c:extLst>
        </c:ser>
        <c:ser>
          <c:idx val="1"/>
          <c:order val="1"/>
          <c:tx>
            <c:strRef>
              <c:f>Sheet1!$C$1</c:f>
              <c:strCache>
                <c:ptCount val="1"/>
                <c:pt idx="0">
                  <c:v>Export value (mil USD)</c:v>
                </c:pt>
              </c:strCache>
            </c:strRef>
          </c:tx>
          <c:spPr>
            <a:ln w="60325" cap="rnd" cmpd="sng" algn="ctr">
              <a:noFill/>
              <a:prstDash val="solid"/>
              <a:round/>
            </a:ln>
            <a:effectLst/>
          </c:spPr>
          <c:invertIfNegative val="0"/>
          <c:dLbls>
            <c:dLbl>
              <c:idx val="0"/>
              <c:layout>
                <c:manualLayout>
                  <c:x val="1.071323126238981E-2"/>
                  <c:y val="-3.18801587180058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61B-4C84-B692-B658CD6D03B0}"/>
                </c:ext>
              </c:extLst>
            </c:dLbl>
            <c:dLbl>
              <c:idx val="1"/>
              <c:layout>
                <c:manualLayout>
                  <c:x val="8.0349234467923074E-3"/>
                  <c:y val="3.18801587180059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61B-4C84-B692-B658CD6D03B0}"/>
                </c:ext>
              </c:extLst>
            </c:dLbl>
            <c:dLbl>
              <c:idx val="2"/>
              <c:layout>
                <c:manualLayout>
                  <c:x val="2.6783078155974524E-3"/>
                  <c:y val="6.376031743601187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61B-4C84-B692-B658CD6D03B0}"/>
                </c:ext>
              </c:extLst>
            </c:dLbl>
            <c:dLbl>
              <c:idx val="3"/>
              <c:layout>
                <c:manualLayout>
                  <c:x val="9.3740773545910837E-3"/>
                  <c:y val="5.100825394880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61B-4C84-B692-B658CD6D03B0}"/>
                </c:ext>
              </c:extLst>
            </c:dLbl>
            <c:dLbl>
              <c:idx val="4"/>
              <c:layout>
                <c:manualLayout>
                  <c:x val="-3.3478847694968158E-2"/>
                  <c:y val="-0.1307086507438243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61B-4C84-B692-B658CD6D03B0}"/>
                </c:ext>
              </c:extLst>
            </c:dLbl>
            <c:spPr>
              <a:noFill/>
              <a:ln>
                <a:noFill/>
              </a:ln>
              <a:effectLst/>
            </c:spPr>
            <c:txPr>
              <a:bodyPr wrap="square" lIns="38100" tIns="19050" rIns="38100" bIns="19050" anchor="ctr">
                <a:spAutoFit/>
              </a:bodyPr>
              <a:lstStyle/>
              <a:p>
                <a:pPr>
                  <a:defRPr sz="1500" b="0">
                    <a:solidFill>
                      <a:srgbClr val="8263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Sheet1!$A$2:$A$21</c:f>
              <c:numCache>
                <c:formatCode>mm\-yy</c:formatCode>
                <c:ptCount val="2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numCache>
            </c:numRef>
          </c:cat>
          <c:val>
            <c:numRef>
              <c:f>Sheet1!$C$2:$C$21</c:f>
              <c:numCache>
                <c:formatCode>0</c:formatCode>
                <c:ptCount val="20"/>
                <c:pt idx="0">
                  <c:v>394.6</c:v>
                </c:pt>
                <c:pt idx="1">
                  <c:v>311.5</c:v>
                </c:pt>
                <c:pt idx="2">
                  <c:v>511.1</c:v>
                </c:pt>
                <c:pt idx="3">
                  <c:v>464.1</c:v>
                </c:pt>
                <c:pt idx="4">
                  <c:v>464.1</c:v>
                </c:pt>
                <c:pt idx="5">
                  <c:v>489.3</c:v>
                </c:pt>
                <c:pt idx="6">
                  <c:v>517.9</c:v>
                </c:pt>
                <c:pt idx="7">
                  <c:v>481.1</c:v>
                </c:pt>
                <c:pt idx="8">
                  <c:v>453.4</c:v>
                </c:pt>
                <c:pt idx="9">
                  <c:v>468.1</c:v>
                </c:pt>
                <c:pt idx="10">
                  <c:v>512.29999999999995</c:v>
                </c:pt>
                <c:pt idx="11">
                  <c:v>534.9</c:v>
                </c:pt>
                <c:pt idx="12">
                  <c:v>473.7</c:v>
                </c:pt>
                <c:pt idx="13">
                  <c:v>444</c:v>
                </c:pt>
                <c:pt idx="14">
                  <c:v>531.9</c:v>
                </c:pt>
                <c:pt idx="15">
                  <c:v>487.1</c:v>
                </c:pt>
                <c:pt idx="16">
                  <c:v>439.1</c:v>
                </c:pt>
                <c:pt idx="17">
                  <c:v>402.9</c:v>
                </c:pt>
                <c:pt idx="18">
                  <c:v>322.5</c:v>
                </c:pt>
                <c:pt idx="19">
                  <c:v>406.2</c:v>
                </c:pt>
              </c:numCache>
            </c:numRef>
          </c:val>
          <c:extLst>
            <c:ext xmlns:c16="http://schemas.microsoft.com/office/drawing/2014/chart" uri="{C3380CC4-5D6E-409C-BE32-E72D297353CC}">
              <c16:uniqueId val="{00000007-761B-4C84-B692-B658CD6D03B0}"/>
            </c:ext>
          </c:extLst>
        </c:ser>
        <c:dLbls>
          <c:showLegendKey val="0"/>
          <c:showVal val="0"/>
          <c:showCatName val="0"/>
          <c:showSerName val="0"/>
          <c:showPercent val="0"/>
          <c:showBubbleSize val="0"/>
        </c:dLbls>
        <c:gapWidth val="150"/>
        <c:axId val="856049759"/>
        <c:axId val="950185599"/>
      </c:barChart>
      <c:dateAx>
        <c:axId val="856049759"/>
        <c:scaling>
          <c:orientation val="minMax"/>
        </c:scaling>
        <c:delete val="0"/>
        <c:axPos val="b"/>
        <c:numFmt formatCode="mm\-yy"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en-US" sz="15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950185599"/>
        <c:crosses val="autoZero"/>
        <c:auto val="1"/>
        <c:lblOffset val="100"/>
        <c:baseTimeUnit val="months"/>
      </c:dateAx>
      <c:valAx>
        <c:axId val="950185599"/>
        <c:scaling>
          <c:orientation val="minMax"/>
          <c:min val="0"/>
        </c:scaling>
        <c:delete val="0"/>
        <c:axPos val="l"/>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500" b="0" i="0" u="none" strike="noStrike" kern="1200" baseline="0">
                <a:solidFill>
                  <a:srgbClr val="011D33"/>
                </a:solidFill>
                <a:latin typeface="Arial" panose="020B0604020202020204" pitchFamily="34" charset="0"/>
                <a:ea typeface="+mn-ea"/>
                <a:cs typeface="Arial" panose="020B0604020202020204" pitchFamily="34" charset="0"/>
              </a:defRPr>
            </a:pPr>
            <a:endParaRPr lang="en-US"/>
          </a:p>
        </c:txPr>
        <c:crossAx val="856049759"/>
        <c:crosses val="autoZero"/>
        <c:crossBetween val="between"/>
      </c:valAx>
      <c:spPr>
        <a:noFill/>
        <a:ln>
          <a:noFill/>
        </a:ln>
        <a:effectLst/>
      </c:spPr>
    </c:plotArea>
    <c:legend>
      <c:legendPos val="b"/>
      <c:layout>
        <c:manualLayout>
          <c:xMode val="edge"/>
          <c:yMode val="edge"/>
          <c:x val="0.21610240709950845"/>
          <c:y val="0.92985388358118781"/>
          <c:w val="0.58476707157619467"/>
          <c:h val="6.2664946390958695E-2"/>
        </c:manualLayout>
      </c:layout>
      <c:overlay val="0"/>
      <c:spPr>
        <a:noFill/>
        <a:ln>
          <a:noFill/>
        </a:ln>
        <a:effectLst/>
      </c:spPr>
      <c:txPr>
        <a:bodyPr rot="0" spcFirstLastPara="1" vertOverflow="ellipsis" vert="horz" wrap="square" anchor="ctr" anchorCtr="1"/>
        <a:lstStyle/>
        <a:p>
          <a:pPr>
            <a:defRPr lang="en-US" sz="1500" b="0" i="0" u="none" strike="noStrike" kern="1200" baseline="0">
              <a:solidFill>
                <a:srgbClr val="011D33"/>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ysClr val="windowText" lastClr="000000"/>
                </a:solidFill>
                <a:latin typeface="Arial (Body)"/>
                <a:ea typeface="+mn-ea"/>
                <a:cs typeface="Arial" panose="020B0604020202020204" pitchFamily="34" charset="0"/>
              </a:defRPr>
            </a:pPr>
            <a:r>
              <a:rPr lang="en-US" b="1" dirty="0">
                <a:latin typeface="Arial (Body)"/>
              </a:rPr>
              <a:t>Revenue Structure 2020</a:t>
            </a:r>
          </a:p>
        </c:rich>
      </c:tx>
      <c:layout>
        <c:manualLayout>
          <c:xMode val="edge"/>
          <c:yMode val="edge"/>
          <c:x val="0.16768671240512778"/>
          <c:y val="7.7937476444163755E-3"/>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ysClr val="windowText" lastClr="000000"/>
              </a:solidFill>
              <a:latin typeface="Arial (Body)"/>
              <a:ea typeface="+mn-ea"/>
              <a:cs typeface="Arial" panose="020B0604020202020204" pitchFamily="34" charset="0"/>
            </a:defRPr>
          </a:pPr>
          <a:endParaRPr lang="en-US"/>
        </a:p>
      </c:txPr>
    </c:title>
    <c:autoTitleDeleted val="0"/>
    <c:plotArea>
      <c:layout>
        <c:manualLayout>
          <c:layoutTarget val="inner"/>
          <c:xMode val="edge"/>
          <c:yMode val="edge"/>
          <c:x val="0.14510715117212486"/>
          <c:y val="0.1620382619637965"/>
          <c:w val="0.32356778583497287"/>
          <c:h val="0.71236630997809691"/>
        </c:manualLayout>
      </c:layout>
      <c:pieChart>
        <c:varyColors val="1"/>
        <c:ser>
          <c:idx val="0"/>
          <c:order val="0"/>
          <c:tx>
            <c:strRef>
              <c:f>Sheet1!$B$1</c:f>
              <c:strCache>
                <c:ptCount val="1"/>
                <c:pt idx="0">
                  <c:v>Sales</c:v>
                </c:pt>
              </c:strCache>
            </c:strRef>
          </c:tx>
          <c:dPt>
            <c:idx val="0"/>
            <c:bubble3D val="0"/>
            <c:spPr>
              <a:solidFill>
                <a:srgbClr val="0BA5B5"/>
              </a:solidFill>
              <a:ln w="19050">
                <a:solidFill>
                  <a:schemeClr val="lt1"/>
                </a:solidFill>
              </a:ln>
              <a:effectLst/>
            </c:spPr>
            <c:extLst>
              <c:ext xmlns:c16="http://schemas.microsoft.com/office/drawing/2014/chart" uri="{C3380CC4-5D6E-409C-BE32-E72D297353CC}">
                <c16:uniqueId val="{00000001-E923-43A3-A73A-6A6E726F9573}"/>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E923-43A3-A73A-6A6E726F9573}"/>
              </c:ext>
            </c:extLst>
          </c:dPt>
          <c:dPt>
            <c:idx val="2"/>
            <c:bubble3D val="0"/>
            <c:spPr>
              <a:solidFill>
                <a:srgbClr val="826300"/>
              </a:solidFill>
              <a:ln w="19050">
                <a:solidFill>
                  <a:schemeClr val="lt1"/>
                </a:solidFill>
              </a:ln>
              <a:effectLst/>
            </c:spPr>
            <c:extLst>
              <c:ext xmlns:c16="http://schemas.microsoft.com/office/drawing/2014/chart" uri="{C3380CC4-5D6E-409C-BE32-E72D297353CC}">
                <c16:uniqueId val="{00000005-E923-43A3-A73A-6A6E726F9573}"/>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E923-43A3-A73A-6A6E726F9573}"/>
              </c:ext>
            </c:extLst>
          </c:dPt>
          <c:dLbls>
            <c:dLbl>
              <c:idx val="1"/>
              <c:layout>
                <c:manualLayout>
                  <c:x val="-3.6623384266254645E-2"/>
                  <c:y val="4.2551682564449393E-4"/>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923-43A3-A73A-6A6E726F9573}"/>
                </c:ext>
              </c:extLst>
            </c:dLbl>
            <c:dLbl>
              <c:idx val="2"/>
              <c:layout>
                <c:manualLayout>
                  <c:x val="2.290974811614957E-2"/>
                  <c:y val="0.11740900259037913"/>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imes New Roman (Headings)"/>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923-43A3-A73A-6A6E726F9573}"/>
                </c:ext>
              </c:extLst>
            </c:dLbl>
            <c:dLbl>
              <c:idx val="3"/>
              <c:layout>
                <c:manualLayout>
                  <c:x val="0.11146819277867229"/>
                  <c:y val="-3.01953285890025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923-43A3-A73A-6A6E726F9573}"/>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Headings)"/>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Revenue from sales of goods</c:v>
                </c:pt>
                <c:pt idx="1">
                  <c:v>Revenue from service</c:v>
                </c:pt>
                <c:pt idx="2">
                  <c:v>Revenue from Real estate </c:v>
                </c:pt>
                <c:pt idx="3">
                  <c:v>Other Revenue</c:v>
                </c:pt>
              </c:strCache>
            </c:strRef>
          </c:cat>
          <c:val>
            <c:numRef>
              <c:f>Sheet1!$B$2:$B$5</c:f>
              <c:numCache>
                <c:formatCode>0.0%</c:formatCode>
                <c:ptCount val="4"/>
                <c:pt idx="0">
                  <c:v>0.93342574609012829</c:v>
                </c:pt>
                <c:pt idx="1">
                  <c:v>4.3485681731311645E-3</c:v>
                </c:pt>
                <c:pt idx="2">
                  <c:v>6.1513146864026404E-2</c:v>
                </c:pt>
                <c:pt idx="3">
                  <c:v>7.125388727141468E-4</c:v>
                </c:pt>
              </c:numCache>
            </c:numRef>
          </c:val>
          <c:extLst>
            <c:ext xmlns:c16="http://schemas.microsoft.com/office/drawing/2014/chart" uri="{C3380CC4-5D6E-409C-BE32-E72D297353CC}">
              <c16:uniqueId val="{00000008-E923-43A3-A73A-6A6E726F957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0918980269906068E-3"/>
          <c:y val="0.8627971753114887"/>
          <c:w val="0.98632889113842503"/>
          <c:h val="0.13495695945886899"/>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3B68"/>
              </a:solidFill>
              <a:latin typeface="Arial (Body)"/>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600">
          <a:solidFill>
            <a:sysClr val="windowText" lastClr="000000"/>
          </a:solidFill>
          <a:latin typeface="Times New Roman (Headings)"/>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6">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0.02483</cdr:y>
    </cdr:from>
    <cdr:to>
      <cdr:x>0.11302</cdr:x>
      <cdr:y>0.09818</cdr:y>
    </cdr:to>
    <cdr:sp macro="" textlink="">
      <cdr:nvSpPr>
        <cdr:cNvPr id="2" name="Rectangles 1"/>
        <cdr:cNvSpPr/>
      </cdr:nvSpPr>
      <cdr:spPr>
        <a:xfrm xmlns:a="http://schemas.openxmlformats.org/drawingml/2006/main">
          <a:off x="0" y="98977"/>
          <a:ext cx="1035568" cy="292388"/>
        </a:xfrm>
        <a:prstGeom xmlns:a="http://schemas.openxmlformats.org/drawingml/2006/main" prst="rect">
          <a:avLst/>
        </a:prstGeom>
      </cdr:spPr>
      <cdr:txBody>
        <a:bodyPr xmlns:a="http://schemas.openxmlformats.org/drawingml/2006/main" vert="horz" wrap="square" lIns="45720" tIns="45720" rIns="45720" bIns="4572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defRPr sz="1860" b="0" i="0" u="none" strike="noStrike" kern="1200" spc="0" baseline="0">
              <a:solidFill>
                <a:prstClr val="black">
                  <a:lumMod val="65000"/>
                  <a:lumOff val="35000"/>
                </a:prstClr>
              </a:solidFill>
              <a:latin typeface="+mn-lt"/>
              <a:ea typeface="+mn-ea"/>
              <a:cs typeface="+mn-cs"/>
            </a:defRPr>
          </a:pPr>
          <a:r>
            <a:rPr lang="en-US" sz="1300" i="1" noProof="0" dirty="0">
              <a:solidFill>
                <a:srgbClr val="011D33"/>
              </a:solidFill>
              <a:latin typeface="Arial" panose="020B0604020202020204" pitchFamily="34" charset="0"/>
              <a:cs typeface="Arial" panose="020B0604020202020204" pitchFamily="34" charset="0"/>
            </a:rPr>
            <a:t>Billion </a:t>
          </a:r>
          <a:r>
            <a:rPr kumimoji="0" lang="en-US" sz="1300" b="0" i="1" u="none" strike="noStrike" kern="1200" cap="none" spc="0" normalizeH="0" baseline="0" noProof="0" dirty="0">
              <a:ln>
                <a:noFill/>
              </a:ln>
              <a:solidFill>
                <a:srgbClr val="011D33"/>
              </a:solidFill>
              <a:effectLst/>
              <a:uLnTx/>
              <a:uFillTx/>
              <a:latin typeface="Arial" panose="020B0604020202020204" pitchFamily="34" charset="0"/>
              <a:cs typeface="Arial" panose="020B0604020202020204" pitchFamily="34" charset="0"/>
            </a:rPr>
            <a:t>USD</a:t>
          </a:r>
        </a:p>
      </cdr:txBody>
    </cdr:sp>
  </cdr:relSizeAnchor>
  <cdr:relSizeAnchor xmlns:cdr="http://schemas.openxmlformats.org/drawingml/2006/chartDrawing">
    <cdr:from>
      <cdr:x>0.41875</cdr:x>
      <cdr:y>0.03478</cdr:y>
    </cdr:from>
    <cdr:to>
      <cdr:x>0.63732</cdr:x>
      <cdr:y>0.32271</cdr:y>
    </cdr:to>
    <cdr:sp macro="" textlink="">
      <cdr:nvSpPr>
        <cdr:cNvPr id="3" name="Oval 2"/>
        <cdr:cNvSpPr/>
      </cdr:nvSpPr>
      <cdr:spPr>
        <a:xfrm xmlns:a="http://schemas.openxmlformats.org/drawingml/2006/main">
          <a:off x="3667378" y="138628"/>
          <a:ext cx="1914214" cy="1147755"/>
        </a:xfrm>
        <a:prstGeom xmlns:a="http://schemas.openxmlformats.org/drawingml/2006/main" prst="ellipse">
          <a:avLst/>
        </a:prstGeom>
        <a:solidFill xmlns:a="http://schemas.openxmlformats.org/drawingml/2006/main">
          <a:srgbClr val="0070C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pPr algn="ctr">
            <a:lnSpc>
              <a:spcPct val="110000"/>
            </a:lnSpc>
          </a:pPr>
          <a:r>
            <a:rPr lang="en-US" sz="1400" b="1" dirty="0">
              <a:latin typeface="Arial" panose="020B0604020202020204" pitchFamily="34" charset="0"/>
              <a:cs typeface="Arial" panose="020B0604020202020204" pitchFamily="34" charset="0"/>
            </a:rPr>
            <a:t>Registered FDI</a:t>
          </a:r>
        </a:p>
        <a:p xmlns:a="http://schemas.openxmlformats.org/drawingml/2006/main">
          <a:pPr algn="ctr">
            <a:lnSpc>
              <a:spcPct val="110000"/>
            </a:lnSpc>
          </a:pPr>
          <a:r>
            <a:rPr lang="en-US" sz="1400" b="1" dirty="0">
              <a:latin typeface="Arial" panose="020B0604020202020204" pitchFamily="34" charset="0"/>
              <a:cs typeface="Arial" panose="020B0604020202020204" pitchFamily="34" charset="0"/>
            </a:rPr>
            <a:t>9M2022</a:t>
          </a:r>
        </a:p>
        <a:p xmlns:a="http://schemas.openxmlformats.org/drawingml/2006/main">
          <a:pPr algn="ctr">
            <a:lnSpc>
              <a:spcPct val="110000"/>
            </a:lnSpc>
          </a:pPr>
          <a:r>
            <a:rPr lang="en-US" sz="1400" b="1" dirty="0">
              <a:latin typeface="Arial" panose="020B0604020202020204" pitchFamily="34" charset="0"/>
              <a:cs typeface="Arial" panose="020B0604020202020204" pitchFamily="34" charset="0"/>
            </a:rPr>
            <a:t>USD22.46 billion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0.92419</cdr:y>
    </cdr:from>
    <cdr:to>
      <cdr:x>0.58238</cdr:x>
      <cdr:y>1</cdr:y>
    </cdr:to>
    <cdr:sp macro="" textlink="">
      <cdr:nvSpPr>
        <cdr:cNvPr id="3" name="Content Placeholder 3">
          <a:extLst xmlns:a="http://schemas.openxmlformats.org/drawingml/2006/main">
            <a:ext uri="{FF2B5EF4-FFF2-40B4-BE49-F238E27FC236}">
              <a16:creationId xmlns:a16="http://schemas.microsoft.com/office/drawing/2014/main" id="{0C93836E-A2A8-4917-8085-3A842B62C00B}"/>
            </a:ext>
          </a:extLst>
        </cdr:cNvPr>
        <cdr:cNvSpPr txBox="1">
          <a:spLocks xmlns:a="http://schemas.openxmlformats.org/drawingml/2006/main"/>
        </cdr:cNvSpPr>
      </cdr:nvSpPr>
      <cdr:spPr>
        <a:xfrm xmlns:a="http://schemas.openxmlformats.org/drawingml/2006/main">
          <a:off x="0" y="3911910"/>
          <a:ext cx="5462118" cy="320871"/>
        </a:xfrm>
        <a:prstGeom xmlns:a="http://schemas.openxmlformats.org/drawingml/2006/main" prst="rect">
          <a:avLst/>
        </a:prstGeom>
      </cdr:spPr>
      <cdr:txBody>
        <a:bodyPr xmlns:a="http://schemas.openxmlformats.org/drawingml/2006/main"/>
        <a:lstStyle xmlns:a="http://schemas.openxmlformats.org/drawingml/2006/main">
          <a:defPPr>
            <a:defRPr lang="en-US"/>
          </a:defPPr>
          <a:lvl1pPr algn="l" defTabSz="1492250" rtl="0" eaLnBrk="0" fontAlgn="base" hangingPunct="0">
            <a:spcBef>
              <a:spcPct val="0"/>
            </a:spcBef>
            <a:spcAft>
              <a:spcPct val="0"/>
            </a:spcAft>
            <a:defRPr sz="2900" kern="1200">
              <a:solidFill>
                <a:schemeClr val="tx1"/>
              </a:solidFill>
              <a:latin typeface="Calibri" charset="0"/>
              <a:ea typeface="+mn-ea"/>
              <a:cs typeface="+mn-cs"/>
            </a:defRPr>
          </a:lvl1pPr>
          <a:lvl2pPr marL="746125" indent="-288925" algn="l" defTabSz="1492250" rtl="0" eaLnBrk="0" fontAlgn="base" hangingPunct="0">
            <a:spcBef>
              <a:spcPct val="0"/>
            </a:spcBef>
            <a:spcAft>
              <a:spcPct val="0"/>
            </a:spcAft>
            <a:defRPr sz="2900" kern="1200">
              <a:solidFill>
                <a:schemeClr val="tx1"/>
              </a:solidFill>
              <a:latin typeface="Calibri" charset="0"/>
              <a:ea typeface="+mn-ea"/>
              <a:cs typeface="+mn-cs"/>
            </a:defRPr>
          </a:lvl2pPr>
          <a:lvl3pPr marL="1492250" indent="-577850" algn="l" defTabSz="1492250" rtl="0" eaLnBrk="0" fontAlgn="base" hangingPunct="0">
            <a:spcBef>
              <a:spcPct val="0"/>
            </a:spcBef>
            <a:spcAft>
              <a:spcPct val="0"/>
            </a:spcAft>
            <a:defRPr sz="2900" kern="1200">
              <a:solidFill>
                <a:schemeClr val="tx1"/>
              </a:solidFill>
              <a:latin typeface="Calibri" charset="0"/>
              <a:ea typeface="+mn-ea"/>
              <a:cs typeface="+mn-cs"/>
            </a:defRPr>
          </a:lvl3pPr>
          <a:lvl4pPr marL="2238375" indent="-866775" algn="l" defTabSz="1492250" rtl="0" eaLnBrk="0" fontAlgn="base" hangingPunct="0">
            <a:spcBef>
              <a:spcPct val="0"/>
            </a:spcBef>
            <a:spcAft>
              <a:spcPct val="0"/>
            </a:spcAft>
            <a:defRPr sz="2900" kern="1200">
              <a:solidFill>
                <a:schemeClr val="tx1"/>
              </a:solidFill>
              <a:latin typeface="Calibri" charset="0"/>
              <a:ea typeface="+mn-ea"/>
              <a:cs typeface="+mn-cs"/>
            </a:defRPr>
          </a:lvl4pPr>
          <a:lvl5pPr marL="2984500" indent="-1155700" algn="l" defTabSz="1492250" rtl="0" eaLnBrk="0" fontAlgn="base" hangingPunct="0">
            <a:spcBef>
              <a:spcPct val="0"/>
            </a:spcBef>
            <a:spcAft>
              <a:spcPct val="0"/>
            </a:spcAft>
            <a:defRPr sz="2900" kern="1200">
              <a:solidFill>
                <a:schemeClr val="tx1"/>
              </a:solidFill>
              <a:latin typeface="Calibri" charset="0"/>
              <a:ea typeface="+mn-ea"/>
              <a:cs typeface="+mn-cs"/>
            </a:defRPr>
          </a:lvl5pPr>
          <a:lvl6pPr marL="2286000" algn="l" defTabSz="914400" rtl="0" eaLnBrk="1" latinLnBrk="0" hangingPunct="1">
            <a:defRPr sz="2900" kern="1200">
              <a:solidFill>
                <a:schemeClr val="tx1"/>
              </a:solidFill>
              <a:latin typeface="Calibri" charset="0"/>
              <a:ea typeface="+mn-ea"/>
              <a:cs typeface="+mn-cs"/>
            </a:defRPr>
          </a:lvl6pPr>
          <a:lvl7pPr marL="2743200" algn="l" defTabSz="914400" rtl="0" eaLnBrk="1" latinLnBrk="0" hangingPunct="1">
            <a:defRPr sz="2900" kern="1200">
              <a:solidFill>
                <a:schemeClr val="tx1"/>
              </a:solidFill>
              <a:latin typeface="Calibri" charset="0"/>
              <a:ea typeface="+mn-ea"/>
              <a:cs typeface="+mn-cs"/>
            </a:defRPr>
          </a:lvl7pPr>
          <a:lvl8pPr marL="3200400" algn="l" defTabSz="914400" rtl="0" eaLnBrk="1" latinLnBrk="0" hangingPunct="1">
            <a:defRPr sz="2900" kern="1200">
              <a:solidFill>
                <a:schemeClr val="tx1"/>
              </a:solidFill>
              <a:latin typeface="Calibri" charset="0"/>
              <a:ea typeface="+mn-ea"/>
              <a:cs typeface="+mn-cs"/>
            </a:defRPr>
          </a:lvl8pPr>
          <a:lvl9pPr marL="3657600" algn="l" defTabSz="914400" rtl="0" eaLnBrk="1" latinLnBrk="0" hangingPunct="1">
            <a:defRPr sz="2900" kern="1200">
              <a:solidFill>
                <a:schemeClr val="tx1"/>
              </a:solidFill>
              <a:latin typeface="Calibri" charset="0"/>
              <a:ea typeface="+mn-ea"/>
              <a:cs typeface="+mn-cs"/>
            </a:defRPr>
          </a:lvl9pPr>
        </a:lstStyle>
        <a:p xmlns:a="http://schemas.openxmlformats.org/drawingml/2006/main">
          <a:pPr marL="0" indent="0" eaLnBrk="1" hangingPunct="1">
            <a:lnSpc>
              <a:spcPct val="150000"/>
            </a:lnSpc>
            <a:spcBef>
              <a:spcPts val="0"/>
            </a:spcBef>
            <a:spcAft>
              <a:spcPts val="0"/>
            </a:spcAft>
            <a:buNone/>
          </a:pPr>
          <a:r>
            <a:rPr lang="en-SG" sz="1400" i="1" dirty="0">
              <a:solidFill>
                <a:srgbClr val="826300"/>
              </a:solidFill>
              <a:latin typeface="Arial" panose="020B0604020202020204" pitchFamily="34" charset="0"/>
              <a:cs typeface="Arial" panose="020B0604020202020204" pitchFamily="34" charset="0"/>
            </a:rPr>
            <a:t>Sources: VCOSA and GSO</a:t>
          </a:r>
        </a:p>
      </cdr:txBody>
    </cdr:sp>
  </cdr:relSizeAnchor>
</c:userShapes>
</file>

<file path=ppt/drawings/drawing3.xml><?xml version="1.0" encoding="utf-8"?>
<c:userShapes xmlns:c="http://schemas.openxmlformats.org/drawingml/2006/chart">
  <cdr:relSizeAnchor xmlns:cdr="http://schemas.openxmlformats.org/drawingml/2006/chartDrawing">
    <cdr:from>
      <cdr:x>0.86425</cdr:x>
      <cdr:y>0.29258</cdr:y>
    </cdr:from>
    <cdr:to>
      <cdr:x>0.96027</cdr:x>
      <cdr:y>0.45575</cdr:y>
    </cdr:to>
    <cdr:grpSp>
      <cdr:nvGrpSpPr>
        <cdr:cNvPr id="2" name="Group 1">
          <a:extLst xmlns:a="http://schemas.openxmlformats.org/drawingml/2006/main">
            <a:ext uri="{FF2B5EF4-FFF2-40B4-BE49-F238E27FC236}">
              <a16:creationId xmlns:a16="http://schemas.microsoft.com/office/drawing/2014/main" id="{0FFF3135-232B-3B7C-05A0-F1E4E287CB0E}"/>
            </a:ext>
          </a:extLst>
        </cdr:cNvPr>
        <cdr:cNvGrpSpPr/>
      </cdr:nvGrpSpPr>
      <cdr:grpSpPr>
        <a:xfrm xmlns:a="http://schemas.openxmlformats.org/drawingml/2006/main">
          <a:off x="8062638" y="1128127"/>
          <a:ext cx="895777" cy="629150"/>
          <a:chOff x="14778223" y="2606941"/>
          <a:chExt cx="383674" cy="305200"/>
        </a:xfrm>
        <a:solidFill xmlns:a="http://schemas.openxmlformats.org/drawingml/2006/main">
          <a:srgbClr val="0070C0"/>
        </a:solidFill>
        <a:effectLst xmlns:a="http://schemas.openxmlformats.org/drawingml/2006/main">
          <a:outerShdw blurRad="50800" dist="38100" dir="2700000" algn="tl" rotWithShape="0">
            <a:prstClr val="black">
              <a:alpha val="40000"/>
            </a:prstClr>
          </a:outerShdw>
        </a:effectLst>
      </cdr:grpSpPr>
      <cdr:sp macro="" textlink="">
        <cdr:nvSpPr>
          <cdr:cNvPr id="3" name="Oval 2"/>
          <cdr:cNvSpPr/>
        </cdr:nvSpPr>
        <cdr:spPr>
          <a:xfrm xmlns:a="http://schemas.openxmlformats.org/drawingml/2006/main">
            <a:off x="14778223" y="2606941"/>
            <a:ext cx="383674" cy="305200"/>
          </a:xfrm>
          <a:prstGeom xmlns:a="http://schemas.openxmlformats.org/drawingml/2006/main" prst="ellipse">
            <a:avLst/>
          </a:prstGeom>
          <a:grpFill xmlns:a="http://schemas.openxmlformats.org/drawingml/2006/main"/>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9M 2022</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91C93-C11A-2943-BBD2-9789EFB30114}" type="datetimeFigureOut">
              <a:rPr lang="en-US" smtClean="0"/>
              <a:t>09-Nov-22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D19A22-5A1B-B74F-9F9E-0ADA54CA51D5}" type="slidenum">
              <a:rPr lang="en-US" smtClean="0"/>
              <a:t>‹#›</a:t>
            </a:fld>
            <a:endParaRPr lang="en-US"/>
          </a:p>
        </p:txBody>
      </p:sp>
    </p:spTree>
    <p:extLst>
      <p:ext uri="{BB962C8B-B14F-4D97-AF65-F5344CB8AC3E}">
        <p14:creationId xmlns:p14="http://schemas.microsoft.com/office/powerpoint/2010/main" val="178650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492301"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492301" eaLnBrk="1" fontAlgn="auto" hangingPunct="1">
              <a:spcBef>
                <a:spcPts val="0"/>
              </a:spcBef>
              <a:spcAft>
                <a:spcPts val="0"/>
              </a:spcAft>
              <a:defRPr sz="1200" smtClean="0">
                <a:latin typeface="+mn-lt"/>
              </a:defRPr>
            </a:lvl1pPr>
          </a:lstStyle>
          <a:p>
            <a:pPr>
              <a:defRPr/>
            </a:pPr>
            <a:fld id="{0DC2EE28-1C7C-F045-8227-28E0C3639E96}" type="datetimeFigureOut">
              <a:rPr lang="en-US"/>
              <a:pPr>
                <a:defRPr/>
              </a:pPr>
              <a:t>09-Nov-22</a:t>
            </a:fld>
            <a:endParaRPr lang="en-US"/>
          </a:p>
        </p:txBody>
      </p:sp>
      <p:sp>
        <p:nvSpPr>
          <p:cNvPr id="4" name="Slide Image Placeholder 3"/>
          <p:cNvSpPr>
            <a:spLocks noGrp="1" noRot="1" noChangeAspect="1"/>
          </p:cNvSpPr>
          <p:nvPr>
            <p:ph type="sldImg" idx="2"/>
          </p:nvPr>
        </p:nvSpPr>
        <p:spPr>
          <a:xfrm>
            <a:off x="600075" y="1143000"/>
            <a:ext cx="565785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492301"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492301" eaLnBrk="1" fontAlgn="auto" hangingPunct="1">
              <a:spcBef>
                <a:spcPts val="0"/>
              </a:spcBef>
              <a:spcAft>
                <a:spcPts val="0"/>
              </a:spcAft>
              <a:defRPr sz="1200" smtClean="0">
                <a:latin typeface="+mn-lt"/>
              </a:defRPr>
            </a:lvl1pPr>
          </a:lstStyle>
          <a:p>
            <a:pPr>
              <a:defRPr/>
            </a:pPr>
            <a:fld id="{4B1A831A-D7B6-D246-938C-4A9E343DAF75}" type="slidenum">
              <a:rPr lang="en-US"/>
              <a:pPr>
                <a:defRPr/>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679450">
              <a:defRPr/>
            </a:pPr>
            <a:fld id="{0ADAC1C3-850A-4B26-9F31-91BE5A9C6BD4}" type="slidenum">
              <a:rPr lang="en-US">
                <a:solidFill>
                  <a:prstClr val="black"/>
                </a:solidFill>
                <a:latin typeface="Calibri" panose="020F0502020204030204"/>
              </a:r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62990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Yêu</a:t>
            </a:r>
            <a:r>
              <a:rPr lang="en-US" baseline="0" dirty="0"/>
              <a:t> </a:t>
            </a:r>
            <a:r>
              <a:rPr lang="en-US" baseline="0" dirty="0" err="1"/>
              <a:t>cầu</a:t>
            </a:r>
            <a:r>
              <a:rPr lang="en-US" baseline="0" dirty="0"/>
              <a:t> </a:t>
            </a:r>
            <a:r>
              <a:rPr lang="en-US" baseline="0" dirty="0" err="1"/>
              <a:t>cho</a:t>
            </a:r>
            <a:r>
              <a:rPr lang="en-US" baseline="0" dirty="0"/>
              <a:t> </a:t>
            </a:r>
            <a:r>
              <a:rPr lang="en-US" baseline="0" dirty="0" err="1"/>
              <a:t>thông</a:t>
            </a:r>
            <a:r>
              <a:rPr lang="en-US" baseline="0" dirty="0"/>
              <a:t> tin </a:t>
            </a:r>
            <a:r>
              <a:rPr lang="en-US" baseline="0" dirty="0" err="1"/>
              <a:t>dự</a:t>
            </a:r>
            <a:r>
              <a:rPr lang="en-US" baseline="0" dirty="0"/>
              <a:t> </a:t>
            </a:r>
            <a:r>
              <a:rPr lang="en-US" baseline="0" dirty="0" err="1"/>
              <a:t>án</a:t>
            </a:r>
            <a:r>
              <a:rPr lang="en-US" baseline="0" dirty="0"/>
              <a:t>: </a:t>
            </a:r>
            <a:r>
              <a:rPr lang="en-US" baseline="0" dirty="0" err="1"/>
              <a:t>quy</a:t>
            </a:r>
            <a:r>
              <a:rPr lang="en-US" baseline="0" dirty="0"/>
              <a:t> </a:t>
            </a:r>
            <a:r>
              <a:rPr lang="en-US" baseline="0" dirty="0" err="1"/>
              <a:t>mô</a:t>
            </a:r>
            <a:r>
              <a:rPr lang="en-US" baseline="0" dirty="0"/>
              <a:t>, </a:t>
            </a:r>
            <a:r>
              <a:rPr lang="en-US" baseline="0" dirty="0" err="1"/>
              <a:t>bàn</a:t>
            </a:r>
            <a:r>
              <a:rPr lang="en-US" baseline="0" dirty="0"/>
              <a:t> </a:t>
            </a:r>
            <a:r>
              <a:rPr lang="en-US" baseline="0" dirty="0" err="1"/>
              <a:t>giao</a:t>
            </a:r>
            <a:r>
              <a:rPr lang="en-US" baseline="0" dirty="0"/>
              <a:t>, </a:t>
            </a:r>
            <a:r>
              <a:rPr lang="en-US" baseline="0" dirty="0" err="1"/>
              <a:t>dthu</a:t>
            </a:r>
            <a:r>
              <a:rPr lang="en-US" baseline="0" dirty="0"/>
              <a:t> </a:t>
            </a:r>
            <a:r>
              <a:rPr lang="en-US" baseline="0" dirty="0" err="1"/>
              <a:t>dự</a:t>
            </a:r>
            <a:r>
              <a:rPr lang="en-US" baseline="0" dirty="0"/>
              <a:t> </a:t>
            </a:r>
            <a:r>
              <a:rPr lang="en-US" baseline="0" dirty="0" err="1"/>
              <a:t>kiến</a:t>
            </a:r>
            <a:r>
              <a:rPr lang="en-US" baseline="0" dirty="0"/>
              <a:t> </a:t>
            </a:r>
            <a:r>
              <a:rPr lang="en-US" baseline="0" dirty="0" err="1"/>
              <a:t>đóng</a:t>
            </a:r>
            <a:r>
              <a:rPr lang="en-US" baseline="0" dirty="0"/>
              <a:t> </a:t>
            </a:r>
            <a:r>
              <a:rPr lang="en-US" baseline="0" dirty="0" err="1"/>
              <a:t>góp</a:t>
            </a:r>
            <a:endParaRPr lang="en-US" dirty="0"/>
          </a:p>
        </p:txBody>
      </p:sp>
      <p:sp>
        <p:nvSpPr>
          <p:cNvPr id="4" name="Slide Number Placeholder 3"/>
          <p:cNvSpPr>
            <a:spLocks noGrp="1"/>
          </p:cNvSpPr>
          <p:nvPr>
            <p:ph type="sldNum" sz="quarter" idx="10"/>
          </p:nvPr>
        </p:nvSpPr>
        <p:spPr/>
        <p:txBody>
          <a:bodyPr/>
          <a:lstStyle/>
          <a:p>
            <a:pPr defTabSz="679450">
              <a:defRPr/>
            </a:pPr>
            <a:fld id="{0ADAC1C3-850A-4B26-9F31-91BE5A9C6BD4}" type="slidenum">
              <a:rPr lang="en-US">
                <a:solidFill>
                  <a:prstClr val="black"/>
                </a:solidFill>
                <a:latin typeface="Calibri" panose="020F0502020204030204"/>
              </a:r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62881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79450" rtl="0" eaLnBrk="1" fontAlgn="auto" latinLnBrk="0" hangingPunct="1">
              <a:lnSpc>
                <a:spcPct val="100000"/>
              </a:lnSpc>
              <a:spcBef>
                <a:spcPts val="0"/>
              </a:spcBef>
              <a:spcAft>
                <a:spcPts val="0"/>
              </a:spcAft>
              <a:buClrTx/>
              <a:buSzTx/>
              <a:buFontTx/>
              <a:buNone/>
              <a:tabLst/>
              <a:defRPr/>
            </a:pPr>
            <a:fld id="{0ADAC1C3-850A-4B26-9F31-91BE5A9C6B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7945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53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Yêu</a:t>
            </a:r>
            <a:r>
              <a:rPr lang="en-US" baseline="0" dirty="0"/>
              <a:t> </a:t>
            </a:r>
            <a:r>
              <a:rPr lang="en-US" baseline="0" dirty="0" err="1"/>
              <a:t>cầu</a:t>
            </a:r>
            <a:r>
              <a:rPr lang="en-US" baseline="0" dirty="0"/>
              <a:t> </a:t>
            </a:r>
            <a:r>
              <a:rPr lang="en-US" baseline="0" dirty="0" err="1"/>
              <a:t>cho</a:t>
            </a:r>
            <a:r>
              <a:rPr lang="en-US" baseline="0" dirty="0"/>
              <a:t> </a:t>
            </a:r>
            <a:r>
              <a:rPr lang="en-US" baseline="0" dirty="0" err="1"/>
              <a:t>thông</a:t>
            </a:r>
            <a:r>
              <a:rPr lang="en-US" baseline="0" dirty="0"/>
              <a:t> tin </a:t>
            </a:r>
            <a:r>
              <a:rPr lang="en-US" baseline="0" dirty="0" err="1"/>
              <a:t>dự</a:t>
            </a:r>
            <a:r>
              <a:rPr lang="en-US" baseline="0" dirty="0"/>
              <a:t> </a:t>
            </a:r>
            <a:r>
              <a:rPr lang="en-US" baseline="0" dirty="0" err="1"/>
              <a:t>án</a:t>
            </a:r>
            <a:r>
              <a:rPr lang="en-US" baseline="0" dirty="0"/>
              <a:t>: </a:t>
            </a:r>
            <a:r>
              <a:rPr lang="en-US" baseline="0" dirty="0" err="1"/>
              <a:t>quy</a:t>
            </a:r>
            <a:r>
              <a:rPr lang="en-US" baseline="0" dirty="0"/>
              <a:t> </a:t>
            </a:r>
            <a:r>
              <a:rPr lang="en-US" baseline="0" dirty="0" err="1"/>
              <a:t>mô</a:t>
            </a:r>
            <a:r>
              <a:rPr lang="en-US" baseline="0" dirty="0"/>
              <a:t>, </a:t>
            </a:r>
            <a:r>
              <a:rPr lang="en-US" baseline="0" dirty="0" err="1"/>
              <a:t>bàn</a:t>
            </a:r>
            <a:r>
              <a:rPr lang="en-US" baseline="0" dirty="0"/>
              <a:t> </a:t>
            </a:r>
            <a:r>
              <a:rPr lang="en-US" baseline="0" dirty="0" err="1"/>
              <a:t>giao</a:t>
            </a:r>
            <a:r>
              <a:rPr lang="en-US" baseline="0" dirty="0"/>
              <a:t>, </a:t>
            </a:r>
            <a:r>
              <a:rPr lang="en-US" baseline="0" dirty="0" err="1"/>
              <a:t>dthu</a:t>
            </a:r>
            <a:r>
              <a:rPr lang="en-US" baseline="0" dirty="0"/>
              <a:t> </a:t>
            </a:r>
            <a:r>
              <a:rPr lang="en-US" baseline="0" dirty="0" err="1"/>
              <a:t>dự</a:t>
            </a:r>
            <a:r>
              <a:rPr lang="en-US" baseline="0" dirty="0"/>
              <a:t> </a:t>
            </a:r>
            <a:r>
              <a:rPr lang="en-US" baseline="0" dirty="0" err="1"/>
              <a:t>kiến</a:t>
            </a:r>
            <a:r>
              <a:rPr lang="en-US" baseline="0" dirty="0"/>
              <a:t> </a:t>
            </a:r>
            <a:r>
              <a:rPr lang="en-US" baseline="0" dirty="0" err="1"/>
              <a:t>đóng</a:t>
            </a:r>
            <a:r>
              <a:rPr lang="en-US" baseline="0" dirty="0"/>
              <a:t> </a:t>
            </a:r>
            <a:r>
              <a:rPr lang="en-US" baseline="0" dirty="0" err="1"/>
              <a:t>góp</a:t>
            </a:r>
            <a:endParaRPr lang="en-US" dirty="0"/>
          </a:p>
        </p:txBody>
      </p:sp>
      <p:sp>
        <p:nvSpPr>
          <p:cNvPr id="4" name="Slide Number Placeholder 3"/>
          <p:cNvSpPr>
            <a:spLocks noGrp="1"/>
          </p:cNvSpPr>
          <p:nvPr>
            <p:ph type="sldNum" sz="quarter" idx="10"/>
          </p:nvPr>
        </p:nvSpPr>
        <p:spPr/>
        <p:txBody>
          <a:bodyPr/>
          <a:lstStyle/>
          <a:p>
            <a:pPr defTabSz="679450">
              <a:defRPr/>
            </a:pPr>
            <a:fld id="{0ADAC1C3-850A-4B26-9F31-91BE5A9C6BD4}" type="slidenum">
              <a:rPr lang="en-US">
                <a:solidFill>
                  <a:prstClr val="black"/>
                </a:solidFill>
                <a:latin typeface="Calibri" panose="020F0502020204030204"/>
              </a:r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95253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Yêu</a:t>
            </a:r>
            <a:r>
              <a:rPr lang="en-US" baseline="0" dirty="0"/>
              <a:t> </a:t>
            </a:r>
            <a:r>
              <a:rPr lang="en-US" baseline="0" dirty="0" err="1"/>
              <a:t>cầu</a:t>
            </a:r>
            <a:r>
              <a:rPr lang="en-US" baseline="0" dirty="0"/>
              <a:t> </a:t>
            </a:r>
            <a:r>
              <a:rPr lang="en-US" baseline="0" dirty="0" err="1"/>
              <a:t>cho</a:t>
            </a:r>
            <a:r>
              <a:rPr lang="en-US" baseline="0" dirty="0"/>
              <a:t> </a:t>
            </a:r>
            <a:r>
              <a:rPr lang="en-US" baseline="0" dirty="0" err="1"/>
              <a:t>thông</a:t>
            </a:r>
            <a:r>
              <a:rPr lang="en-US" baseline="0" dirty="0"/>
              <a:t> tin </a:t>
            </a:r>
            <a:r>
              <a:rPr lang="en-US" baseline="0" dirty="0" err="1"/>
              <a:t>dự</a:t>
            </a:r>
            <a:r>
              <a:rPr lang="en-US" baseline="0" dirty="0"/>
              <a:t> </a:t>
            </a:r>
            <a:r>
              <a:rPr lang="en-US" baseline="0" dirty="0" err="1"/>
              <a:t>án</a:t>
            </a:r>
            <a:r>
              <a:rPr lang="en-US" baseline="0" dirty="0"/>
              <a:t>: </a:t>
            </a:r>
            <a:r>
              <a:rPr lang="en-US" baseline="0" dirty="0" err="1"/>
              <a:t>quy</a:t>
            </a:r>
            <a:r>
              <a:rPr lang="en-US" baseline="0" dirty="0"/>
              <a:t> </a:t>
            </a:r>
            <a:r>
              <a:rPr lang="en-US" baseline="0" dirty="0" err="1"/>
              <a:t>mô</a:t>
            </a:r>
            <a:r>
              <a:rPr lang="en-US" baseline="0" dirty="0"/>
              <a:t>, </a:t>
            </a:r>
            <a:r>
              <a:rPr lang="en-US" baseline="0" dirty="0" err="1"/>
              <a:t>bàn</a:t>
            </a:r>
            <a:r>
              <a:rPr lang="en-US" baseline="0" dirty="0"/>
              <a:t> </a:t>
            </a:r>
            <a:r>
              <a:rPr lang="en-US" baseline="0" dirty="0" err="1"/>
              <a:t>giao</a:t>
            </a:r>
            <a:r>
              <a:rPr lang="en-US" baseline="0" dirty="0"/>
              <a:t>, </a:t>
            </a:r>
            <a:r>
              <a:rPr lang="en-US" baseline="0" dirty="0" err="1"/>
              <a:t>dthu</a:t>
            </a:r>
            <a:r>
              <a:rPr lang="en-US" baseline="0" dirty="0"/>
              <a:t> </a:t>
            </a:r>
            <a:r>
              <a:rPr lang="en-US" baseline="0" dirty="0" err="1"/>
              <a:t>dự</a:t>
            </a:r>
            <a:r>
              <a:rPr lang="en-US" baseline="0" dirty="0"/>
              <a:t> </a:t>
            </a:r>
            <a:r>
              <a:rPr lang="en-US" baseline="0" dirty="0" err="1"/>
              <a:t>kiến</a:t>
            </a:r>
            <a:r>
              <a:rPr lang="en-US" baseline="0" dirty="0"/>
              <a:t> </a:t>
            </a:r>
            <a:r>
              <a:rPr lang="en-US" baseline="0" dirty="0" err="1"/>
              <a:t>đóng</a:t>
            </a:r>
            <a:r>
              <a:rPr lang="en-US" baseline="0" dirty="0"/>
              <a:t> </a:t>
            </a:r>
            <a:r>
              <a:rPr lang="en-US" baseline="0" dirty="0" err="1"/>
              <a:t>góp</a:t>
            </a:r>
            <a:endParaRPr lang="en-US" dirty="0"/>
          </a:p>
        </p:txBody>
      </p:sp>
      <p:sp>
        <p:nvSpPr>
          <p:cNvPr id="4" name="Slide Number Placeholder 3"/>
          <p:cNvSpPr>
            <a:spLocks noGrp="1"/>
          </p:cNvSpPr>
          <p:nvPr>
            <p:ph type="sldNum" sz="quarter" idx="10"/>
          </p:nvPr>
        </p:nvSpPr>
        <p:spPr/>
        <p:txBody>
          <a:bodyPr/>
          <a:lstStyle/>
          <a:p>
            <a:pPr defTabSz="679450">
              <a:defRPr/>
            </a:pPr>
            <a:fld id="{0ADAC1C3-850A-4B26-9F31-91BE5A9C6BD4}" type="slidenum">
              <a:rPr lang="en-US">
                <a:solidFill>
                  <a:prstClr val="black"/>
                </a:solidFill>
                <a:latin typeface="Calibri" panose="020F0502020204030204"/>
              </a:r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463244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Yêu</a:t>
            </a:r>
            <a:r>
              <a:rPr lang="en-US" baseline="0" dirty="0"/>
              <a:t> </a:t>
            </a:r>
            <a:r>
              <a:rPr lang="en-US" baseline="0" dirty="0" err="1"/>
              <a:t>cầu</a:t>
            </a:r>
            <a:r>
              <a:rPr lang="en-US" baseline="0" dirty="0"/>
              <a:t> </a:t>
            </a:r>
            <a:r>
              <a:rPr lang="en-US" baseline="0" dirty="0" err="1"/>
              <a:t>cho</a:t>
            </a:r>
            <a:r>
              <a:rPr lang="en-US" baseline="0" dirty="0"/>
              <a:t> </a:t>
            </a:r>
            <a:r>
              <a:rPr lang="en-US" baseline="0" dirty="0" err="1"/>
              <a:t>thông</a:t>
            </a:r>
            <a:r>
              <a:rPr lang="en-US" baseline="0" dirty="0"/>
              <a:t> tin </a:t>
            </a:r>
            <a:r>
              <a:rPr lang="en-US" baseline="0" dirty="0" err="1"/>
              <a:t>dự</a:t>
            </a:r>
            <a:r>
              <a:rPr lang="en-US" baseline="0" dirty="0"/>
              <a:t> </a:t>
            </a:r>
            <a:r>
              <a:rPr lang="en-US" baseline="0" dirty="0" err="1"/>
              <a:t>án</a:t>
            </a:r>
            <a:r>
              <a:rPr lang="en-US" baseline="0" dirty="0"/>
              <a:t>: </a:t>
            </a:r>
            <a:r>
              <a:rPr lang="en-US" baseline="0" dirty="0" err="1"/>
              <a:t>quy</a:t>
            </a:r>
            <a:r>
              <a:rPr lang="en-US" baseline="0" dirty="0"/>
              <a:t> </a:t>
            </a:r>
            <a:r>
              <a:rPr lang="en-US" baseline="0" dirty="0" err="1"/>
              <a:t>mô</a:t>
            </a:r>
            <a:r>
              <a:rPr lang="en-US" baseline="0" dirty="0"/>
              <a:t>, </a:t>
            </a:r>
            <a:r>
              <a:rPr lang="en-US" baseline="0" dirty="0" err="1"/>
              <a:t>bàn</a:t>
            </a:r>
            <a:r>
              <a:rPr lang="en-US" baseline="0" dirty="0"/>
              <a:t> </a:t>
            </a:r>
            <a:r>
              <a:rPr lang="en-US" baseline="0" dirty="0" err="1"/>
              <a:t>giao</a:t>
            </a:r>
            <a:r>
              <a:rPr lang="en-US" baseline="0" dirty="0"/>
              <a:t>, </a:t>
            </a:r>
            <a:r>
              <a:rPr lang="en-US" baseline="0" dirty="0" err="1"/>
              <a:t>dthu</a:t>
            </a:r>
            <a:r>
              <a:rPr lang="en-US" baseline="0" dirty="0"/>
              <a:t> </a:t>
            </a:r>
            <a:r>
              <a:rPr lang="en-US" baseline="0" dirty="0" err="1"/>
              <a:t>dự</a:t>
            </a:r>
            <a:r>
              <a:rPr lang="en-US" baseline="0" dirty="0"/>
              <a:t> </a:t>
            </a:r>
            <a:r>
              <a:rPr lang="en-US" baseline="0" dirty="0" err="1"/>
              <a:t>kiến</a:t>
            </a:r>
            <a:r>
              <a:rPr lang="en-US" baseline="0" dirty="0"/>
              <a:t> </a:t>
            </a:r>
            <a:r>
              <a:rPr lang="en-US" baseline="0" dirty="0" err="1"/>
              <a:t>đóng</a:t>
            </a:r>
            <a:r>
              <a:rPr lang="en-US" baseline="0" dirty="0"/>
              <a:t> </a:t>
            </a:r>
            <a:r>
              <a:rPr lang="en-US" baseline="0" dirty="0" err="1"/>
              <a:t>góp</a:t>
            </a:r>
            <a:endParaRPr lang="en-US" dirty="0"/>
          </a:p>
        </p:txBody>
      </p:sp>
      <p:sp>
        <p:nvSpPr>
          <p:cNvPr id="4" name="Slide Number Placeholder 3"/>
          <p:cNvSpPr>
            <a:spLocks noGrp="1"/>
          </p:cNvSpPr>
          <p:nvPr>
            <p:ph type="sldNum" sz="quarter" idx="10"/>
          </p:nvPr>
        </p:nvSpPr>
        <p:spPr/>
        <p:txBody>
          <a:bodyPr/>
          <a:lstStyle/>
          <a:p>
            <a:pPr marL="0" marR="0" lvl="0" indent="0" algn="r" defTabSz="679450" rtl="0" eaLnBrk="1" fontAlgn="auto" latinLnBrk="0" hangingPunct="1">
              <a:lnSpc>
                <a:spcPct val="100000"/>
              </a:lnSpc>
              <a:spcBef>
                <a:spcPts val="0"/>
              </a:spcBef>
              <a:spcAft>
                <a:spcPts val="0"/>
              </a:spcAft>
              <a:buClrTx/>
              <a:buSzTx/>
              <a:buFontTx/>
              <a:buNone/>
              <a:tabLst/>
              <a:defRPr/>
            </a:pPr>
            <a:fld id="{0ADAC1C3-850A-4B26-9F31-91BE5A9C6B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7945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242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Yêu</a:t>
            </a:r>
            <a:r>
              <a:rPr lang="en-US" baseline="0" dirty="0"/>
              <a:t> </a:t>
            </a:r>
            <a:r>
              <a:rPr lang="en-US" baseline="0" dirty="0" err="1"/>
              <a:t>cầu</a:t>
            </a:r>
            <a:r>
              <a:rPr lang="en-US" baseline="0" dirty="0"/>
              <a:t> </a:t>
            </a:r>
            <a:r>
              <a:rPr lang="en-US" baseline="0" dirty="0" err="1"/>
              <a:t>cho</a:t>
            </a:r>
            <a:r>
              <a:rPr lang="en-US" baseline="0" dirty="0"/>
              <a:t> </a:t>
            </a:r>
            <a:r>
              <a:rPr lang="en-US" baseline="0" dirty="0" err="1"/>
              <a:t>thông</a:t>
            </a:r>
            <a:r>
              <a:rPr lang="en-US" baseline="0" dirty="0"/>
              <a:t> tin </a:t>
            </a:r>
            <a:r>
              <a:rPr lang="en-US" baseline="0" dirty="0" err="1"/>
              <a:t>dự</a:t>
            </a:r>
            <a:r>
              <a:rPr lang="en-US" baseline="0" dirty="0"/>
              <a:t> </a:t>
            </a:r>
            <a:r>
              <a:rPr lang="en-US" baseline="0" dirty="0" err="1"/>
              <a:t>án</a:t>
            </a:r>
            <a:r>
              <a:rPr lang="en-US" baseline="0" dirty="0"/>
              <a:t>: </a:t>
            </a:r>
            <a:r>
              <a:rPr lang="en-US" baseline="0" dirty="0" err="1"/>
              <a:t>quy</a:t>
            </a:r>
            <a:r>
              <a:rPr lang="en-US" baseline="0" dirty="0"/>
              <a:t> </a:t>
            </a:r>
            <a:r>
              <a:rPr lang="en-US" baseline="0" dirty="0" err="1"/>
              <a:t>mô</a:t>
            </a:r>
            <a:r>
              <a:rPr lang="en-US" baseline="0" dirty="0"/>
              <a:t>, </a:t>
            </a:r>
            <a:r>
              <a:rPr lang="en-US" baseline="0" dirty="0" err="1"/>
              <a:t>bàn</a:t>
            </a:r>
            <a:r>
              <a:rPr lang="en-US" baseline="0" dirty="0"/>
              <a:t> </a:t>
            </a:r>
            <a:r>
              <a:rPr lang="en-US" baseline="0" dirty="0" err="1"/>
              <a:t>giao</a:t>
            </a:r>
            <a:r>
              <a:rPr lang="en-US" baseline="0" dirty="0"/>
              <a:t>, </a:t>
            </a:r>
            <a:r>
              <a:rPr lang="en-US" baseline="0" dirty="0" err="1"/>
              <a:t>dthu</a:t>
            </a:r>
            <a:r>
              <a:rPr lang="en-US" baseline="0" dirty="0"/>
              <a:t> </a:t>
            </a:r>
            <a:r>
              <a:rPr lang="en-US" baseline="0" dirty="0" err="1"/>
              <a:t>dự</a:t>
            </a:r>
            <a:r>
              <a:rPr lang="en-US" baseline="0" dirty="0"/>
              <a:t> </a:t>
            </a:r>
            <a:r>
              <a:rPr lang="en-US" baseline="0" dirty="0" err="1"/>
              <a:t>kiến</a:t>
            </a:r>
            <a:r>
              <a:rPr lang="en-US" baseline="0" dirty="0"/>
              <a:t> </a:t>
            </a:r>
            <a:r>
              <a:rPr lang="en-US" baseline="0" dirty="0" err="1"/>
              <a:t>đóng</a:t>
            </a:r>
            <a:r>
              <a:rPr lang="en-US" baseline="0" dirty="0"/>
              <a:t> </a:t>
            </a:r>
            <a:r>
              <a:rPr lang="en-US" baseline="0" dirty="0" err="1"/>
              <a:t>góp</a:t>
            </a:r>
            <a:endParaRPr lang="en-US" dirty="0"/>
          </a:p>
        </p:txBody>
      </p:sp>
      <p:sp>
        <p:nvSpPr>
          <p:cNvPr id="4" name="Slide Number Placeholder 3"/>
          <p:cNvSpPr>
            <a:spLocks noGrp="1"/>
          </p:cNvSpPr>
          <p:nvPr>
            <p:ph type="sldNum" sz="quarter" idx="10"/>
          </p:nvPr>
        </p:nvSpPr>
        <p:spPr/>
        <p:txBody>
          <a:bodyPr/>
          <a:lstStyle/>
          <a:p>
            <a:pPr defTabSz="679450">
              <a:defRPr/>
            </a:pPr>
            <a:fld id="{0ADAC1C3-850A-4B26-9F31-91BE5A9C6BD4}" type="slidenum">
              <a:rPr lang="en-US">
                <a:solidFill>
                  <a:prstClr val="black"/>
                </a:solidFill>
                <a:latin typeface="Calibri" panose="020F0502020204030204"/>
              </a:r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96691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79450" rtl="0" eaLnBrk="1" fontAlgn="auto" latinLnBrk="0" hangingPunct="1">
              <a:lnSpc>
                <a:spcPct val="100000"/>
              </a:lnSpc>
              <a:spcBef>
                <a:spcPts val="0"/>
              </a:spcBef>
              <a:spcAft>
                <a:spcPts val="0"/>
              </a:spcAft>
              <a:buClrTx/>
              <a:buSzTx/>
              <a:buFontTx/>
              <a:buNone/>
              <a:tabLst/>
              <a:defRPr/>
            </a:pPr>
            <a:fld id="{0ADAC1C3-850A-4B26-9F31-91BE5A9C6B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7945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5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79450" rtl="0" eaLnBrk="1" fontAlgn="auto" latinLnBrk="0" hangingPunct="1">
              <a:lnSpc>
                <a:spcPct val="100000"/>
              </a:lnSpc>
              <a:spcBef>
                <a:spcPts val="0"/>
              </a:spcBef>
              <a:spcAft>
                <a:spcPts val="0"/>
              </a:spcAft>
              <a:buClrTx/>
              <a:buSzTx/>
              <a:buFontTx/>
              <a:buNone/>
              <a:tabLst/>
              <a:defRPr/>
            </a:pPr>
            <a:fld id="{0ADAC1C3-850A-4B26-9F31-91BE5A9C6B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7945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a:t>://www.slideshare.net</a:t>
            </a:r>
            <a:r>
              <a:rPr lang="en-US" dirty="0"/>
              <a:t>/VietnamCottonandSpin/vcosa-bo-co-thng-k-cp-nht-ngnh-bng-si-thng-62021%C2%A0</a:t>
            </a:r>
          </a:p>
        </p:txBody>
      </p:sp>
      <p:sp>
        <p:nvSpPr>
          <p:cNvPr id="4" name="Slide Number Placeholder 3"/>
          <p:cNvSpPr>
            <a:spLocks noGrp="1"/>
          </p:cNvSpPr>
          <p:nvPr>
            <p:ph type="sldNum" sz="quarter" idx="10"/>
          </p:nvPr>
        </p:nvSpPr>
        <p:spPr/>
        <p:txBody>
          <a:bodyPr/>
          <a:lstStyle/>
          <a:p>
            <a:pPr marL="0" marR="0" lvl="0" indent="0" algn="r" defTabSz="679450" rtl="0" eaLnBrk="1" fontAlgn="auto" latinLnBrk="0" hangingPunct="1">
              <a:lnSpc>
                <a:spcPct val="100000"/>
              </a:lnSpc>
              <a:spcBef>
                <a:spcPts val="0"/>
              </a:spcBef>
              <a:spcAft>
                <a:spcPts val="0"/>
              </a:spcAft>
              <a:buClrTx/>
              <a:buSzTx/>
              <a:buFontTx/>
              <a:buNone/>
              <a:tabLst/>
              <a:defRPr/>
            </a:pPr>
            <a:fld id="{0ADAC1C3-850A-4B26-9F31-91BE5A9C6B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7945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38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79450" rtl="0" eaLnBrk="1" fontAlgn="auto" latinLnBrk="0" hangingPunct="1">
              <a:lnSpc>
                <a:spcPct val="100000"/>
              </a:lnSpc>
              <a:spcBef>
                <a:spcPts val="0"/>
              </a:spcBef>
              <a:spcAft>
                <a:spcPts val="0"/>
              </a:spcAft>
              <a:buClrTx/>
              <a:buSzTx/>
              <a:buFontTx/>
              <a:buNone/>
              <a:tabLst/>
              <a:defRPr/>
            </a:pPr>
            <a:fld id="{0ADAC1C3-850A-4B26-9F31-91BE5A9C6B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7945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21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679450">
              <a:defRPr/>
            </a:pPr>
            <a:fld id="{0ADAC1C3-850A-4B26-9F31-91BE5A9C6BD4}" type="slidenum">
              <a:rPr lang="en-US">
                <a:solidFill>
                  <a:prstClr val="black"/>
                </a:solidFill>
                <a:latin typeface="Calibri" panose="020F0502020204030204"/>
              </a:r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93981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Thêm</a:t>
            </a:r>
            <a:r>
              <a:rPr lang="en-US" baseline="0" dirty="0"/>
              <a:t> </a:t>
            </a:r>
            <a:r>
              <a:rPr lang="en-US" baseline="0" dirty="0" err="1"/>
              <a:t>các</a:t>
            </a:r>
            <a:r>
              <a:rPr lang="en-US" baseline="0" dirty="0"/>
              <a:t> </a:t>
            </a:r>
            <a:r>
              <a:rPr lang="en-US" baseline="0" dirty="0" err="1"/>
              <a:t>thông</a:t>
            </a:r>
            <a:r>
              <a:rPr lang="en-US" baseline="0" dirty="0"/>
              <a:t> tin </a:t>
            </a:r>
            <a:r>
              <a:rPr lang="en-US" baseline="0" dirty="0" err="1"/>
              <a:t>về</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nhà</a:t>
            </a:r>
            <a:r>
              <a:rPr lang="en-US" baseline="0" dirty="0"/>
              <a:t> máy…</a:t>
            </a:r>
            <a:endParaRPr lang="en-US" dirty="0"/>
          </a:p>
        </p:txBody>
      </p:sp>
      <p:sp>
        <p:nvSpPr>
          <p:cNvPr id="4" name="Slide Number Placeholder 3"/>
          <p:cNvSpPr>
            <a:spLocks noGrp="1"/>
          </p:cNvSpPr>
          <p:nvPr>
            <p:ph type="sldNum" sz="quarter" idx="10"/>
          </p:nvPr>
        </p:nvSpPr>
        <p:spPr/>
        <p:txBody>
          <a:bodyPr/>
          <a:lstStyle/>
          <a:p>
            <a:pPr defTabSz="679450">
              <a:defRPr/>
            </a:pPr>
            <a:fld id="{0ADAC1C3-850A-4B26-9F31-91BE5A9C6BD4}" type="slidenum">
              <a:rPr lang="en-US">
                <a:solidFill>
                  <a:prstClr val="black"/>
                </a:solidFill>
                <a:latin typeface="Calibri" panose="020F0502020204030204"/>
              </a:r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80968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Yêu</a:t>
            </a:r>
            <a:r>
              <a:rPr lang="en-US" baseline="0" dirty="0"/>
              <a:t> </a:t>
            </a:r>
            <a:r>
              <a:rPr lang="en-US" baseline="0" dirty="0" err="1"/>
              <a:t>cầu</a:t>
            </a:r>
            <a:r>
              <a:rPr lang="en-US" baseline="0" dirty="0"/>
              <a:t> </a:t>
            </a:r>
            <a:r>
              <a:rPr lang="en-US" baseline="0" dirty="0" err="1"/>
              <a:t>cho</a:t>
            </a:r>
            <a:r>
              <a:rPr lang="en-US" baseline="0" dirty="0"/>
              <a:t> </a:t>
            </a:r>
            <a:r>
              <a:rPr lang="en-US" baseline="0" dirty="0" err="1"/>
              <a:t>thông</a:t>
            </a:r>
            <a:r>
              <a:rPr lang="en-US" baseline="0" dirty="0"/>
              <a:t> tin </a:t>
            </a:r>
            <a:r>
              <a:rPr lang="en-US" baseline="0" dirty="0" err="1"/>
              <a:t>dự</a:t>
            </a:r>
            <a:r>
              <a:rPr lang="en-US" baseline="0" dirty="0"/>
              <a:t> </a:t>
            </a:r>
            <a:r>
              <a:rPr lang="en-US" baseline="0" dirty="0" err="1"/>
              <a:t>án</a:t>
            </a:r>
            <a:r>
              <a:rPr lang="en-US" baseline="0" dirty="0"/>
              <a:t>: </a:t>
            </a:r>
          </a:p>
          <a:p>
            <a:pPr marL="228600" indent="-228600">
              <a:buAutoNum type="arabicPeriod"/>
            </a:pPr>
            <a:r>
              <a:rPr lang="en-US" baseline="0" dirty="0" err="1"/>
              <a:t>Đã</a:t>
            </a:r>
            <a:r>
              <a:rPr lang="en-US" baseline="0" dirty="0"/>
              <a:t> </a:t>
            </a:r>
            <a:r>
              <a:rPr lang="en-US" baseline="0" dirty="0" err="1"/>
              <a:t>bàn</a:t>
            </a:r>
            <a:r>
              <a:rPr lang="en-US" baseline="0" dirty="0"/>
              <a:t> </a:t>
            </a:r>
            <a:r>
              <a:rPr lang="en-US" baseline="0" dirty="0" err="1"/>
              <a:t>giao</a:t>
            </a:r>
            <a:r>
              <a:rPr lang="en-US" baseline="0" dirty="0"/>
              <a:t> </a:t>
            </a:r>
            <a:r>
              <a:rPr lang="en-US" baseline="0" dirty="0" err="1"/>
              <a:t>quy</a:t>
            </a:r>
            <a:r>
              <a:rPr lang="en-US" baseline="0" dirty="0"/>
              <a:t> </a:t>
            </a:r>
            <a:r>
              <a:rPr lang="en-US" baseline="0" dirty="0" err="1"/>
              <a:t>mô</a:t>
            </a:r>
            <a:r>
              <a:rPr lang="en-US" baseline="0" dirty="0"/>
              <a:t>, </a:t>
            </a:r>
            <a:r>
              <a:rPr lang="en-US" baseline="0" dirty="0" err="1"/>
              <a:t>bàn</a:t>
            </a:r>
            <a:r>
              <a:rPr lang="en-US" baseline="0" dirty="0"/>
              <a:t> </a:t>
            </a:r>
            <a:r>
              <a:rPr lang="en-US" baseline="0" dirty="0" err="1"/>
              <a:t>giao</a:t>
            </a:r>
            <a:r>
              <a:rPr lang="en-US" baseline="0" dirty="0"/>
              <a:t>, </a:t>
            </a:r>
            <a:r>
              <a:rPr lang="en-US" baseline="0" dirty="0" err="1"/>
              <a:t>dthu</a:t>
            </a:r>
            <a:r>
              <a:rPr lang="en-US" baseline="0" dirty="0"/>
              <a:t> </a:t>
            </a:r>
            <a:r>
              <a:rPr lang="en-US" baseline="0" dirty="0" err="1"/>
              <a:t>đã</a:t>
            </a:r>
            <a:r>
              <a:rPr lang="en-US" baseline="0" dirty="0"/>
              <a:t> </a:t>
            </a:r>
            <a:r>
              <a:rPr lang="en-US" baseline="0" dirty="0" err="1"/>
              <a:t>đóng</a:t>
            </a:r>
            <a:r>
              <a:rPr lang="en-US" baseline="0" dirty="0"/>
              <a:t> </a:t>
            </a:r>
            <a:r>
              <a:rPr lang="en-US" baseline="0" dirty="0" err="1"/>
              <a:t>góp</a:t>
            </a:r>
            <a:r>
              <a:rPr lang="en-US" baseline="0" dirty="0"/>
              <a:t>, </a:t>
            </a:r>
            <a:r>
              <a:rPr lang="en-US" baseline="0" dirty="0" err="1"/>
              <a:t>tiến</a:t>
            </a:r>
            <a:r>
              <a:rPr lang="en-US" baseline="0" dirty="0"/>
              <a:t> </a:t>
            </a:r>
            <a:r>
              <a:rPr lang="en-US" baseline="0" dirty="0" err="1"/>
              <a:t>độ</a:t>
            </a:r>
            <a:r>
              <a:rPr lang="en-US" baseline="0" dirty="0"/>
              <a:t> </a:t>
            </a:r>
            <a:r>
              <a:rPr lang="en-US" baseline="0" err="1"/>
              <a:t>bán</a:t>
            </a:r>
            <a:r>
              <a:rPr lang="en-US" baseline="0"/>
              <a:t> hàng.</a:t>
            </a:r>
            <a:endParaRPr lang="en-US" baseline="0" dirty="0"/>
          </a:p>
          <a:p>
            <a:pPr marL="228600" indent="-228600">
              <a:buAutoNum type="arabicPeriod"/>
            </a:pPr>
            <a:r>
              <a:rPr lang="en-US" baseline="0" dirty="0" err="1"/>
              <a:t>Đang</a:t>
            </a:r>
            <a:r>
              <a:rPr lang="en-US" baseline="0" dirty="0"/>
              <a:t> </a:t>
            </a:r>
            <a:r>
              <a:rPr lang="en-US" baseline="0" dirty="0" err="1"/>
              <a:t>triển</a:t>
            </a:r>
            <a:r>
              <a:rPr lang="en-US" baseline="0" dirty="0"/>
              <a:t> </a:t>
            </a:r>
            <a:r>
              <a:rPr lang="en-US" baseline="0" dirty="0" err="1"/>
              <a:t>khai</a:t>
            </a:r>
            <a:r>
              <a:rPr lang="en-US" baseline="0" dirty="0"/>
              <a:t>: </a:t>
            </a:r>
            <a:r>
              <a:rPr lang="en-US" baseline="0" dirty="0" err="1"/>
              <a:t>quy</a:t>
            </a:r>
            <a:r>
              <a:rPr lang="en-US" baseline="0" dirty="0"/>
              <a:t> </a:t>
            </a:r>
            <a:r>
              <a:rPr lang="en-US" baseline="0" dirty="0" err="1"/>
              <a:t>mô</a:t>
            </a:r>
            <a:r>
              <a:rPr lang="en-US" baseline="0" dirty="0"/>
              <a:t>, </a:t>
            </a:r>
            <a:r>
              <a:rPr lang="en-US" baseline="0" dirty="0" err="1"/>
              <a:t>bàn</a:t>
            </a:r>
            <a:r>
              <a:rPr lang="en-US" baseline="0" dirty="0"/>
              <a:t> </a:t>
            </a:r>
            <a:r>
              <a:rPr lang="en-US" baseline="0" dirty="0" err="1"/>
              <a:t>giao</a:t>
            </a:r>
            <a:r>
              <a:rPr lang="en-US" baseline="0" dirty="0"/>
              <a:t>, </a:t>
            </a:r>
            <a:r>
              <a:rPr lang="en-US" baseline="0" dirty="0" err="1"/>
              <a:t>dthu</a:t>
            </a:r>
            <a:r>
              <a:rPr lang="en-US" baseline="0" dirty="0"/>
              <a:t> </a:t>
            </a:r>
            <a:r>
              <a:rPr lang="en-US" baseline="0" dirty="0" err="1"/>
              <a:t>dự</a:t>
            </a:r>
            <a:r>
              <a:rPr lang="en-US" baseline="0" dirty="0"/>
              <a:t> </a:t>
            </a:r>
            <a:r>
              <a:rPr lang="en-US" baseline="0" dirty="0" err="1"/>
              <a:t>kiến</a:t>
            </a:r>
            <a:r>
              <a:rPr lang="en-US" baseline="0" dirty="0"/>
              <a:t> </a:t>
            </a:r>
            <a:r>
              <a:rPr lang="en-US" baseline="0" dirty="0" err="1"/>
              <a:t>đóng</a:t>
            </a:r>
            <a:r>
              <a:rPr lang="en-US" baseline="0" dirty="0"/>
              <a:t> </a:t>
            </a:r>
            <a:r>
              <a:rPr lang="en-US" baseline="0" dirty="0" err="1"/>
              <a:t>góp</a:t>
            </a:r>
            <a:endParaRPr lang="en-US" dirty="0"/>
          </a:p>
        </p:txBody>
      </p:sp>
      <p:sp>
        <p:nvSpPr>
          <p:cNvPr id="4" name="Slide Number Placeholder 3"/>
          <p:cNvSpPr>
            <a:spLocks noGrp="1"/>
          </p:cNvSpPr>
          <p:nvPr>
            <p:ph type="sldNum" sz="quarter" idx="10"/>
          </p:nvPr>
        </p:nvSpPr>
        <p:spPr/>
        <p:txBody>
          <a:bodyPr/>
          <a:lstStyle/>
          <a:p>
            <a:pPr defTabSz="679450">
              <a:defRPr/>
            </a:pPr>
            <a:fld id="{0ADAC1C3-850A-4B26-9F31-91BE5A9C6BD4}" type="slidenum">
              <a:rPr lang="en-US">
                <a:solidFill>
                  <a:prstClr val="black"/>
                </a:solidFill>
                <a:latin typeface="Calibri" panose="020F0502020204030204"/>
              </a:r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390205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Yêu</a:t>
            </a:r>
            <a:r>
              <a:rPr lang="en-US" baseline="0" dirty="0"/>
              <a:t> </a:t>
            </a:r>
            <a:r>
              <a:rPr lang="en-US" baseline="0" dirty="0" err="1"/>
              <a:t>cầu</a:t>
            </a:r>
            <a:r>
              <a:rPr lang="en-US" baseline="0" dirty="0"/>
              <a:t> </a:t>
            </a:r>
            <a:r>
              <a:rPr lang="en-US" baseline="0" dirty="0" err="1"/>
              <a:t>cho</a:t>
            </a:r>
            <a:r>
              <a:rPr lang="en-US" baseline="0" dirty="0"/>
              <a:t> </a:t>
            </a:r>
            <a:r>
              <a:rPr lang="en-US" baseline="0" dirty="0" err="1"/>
              <a:t>thông</a:t>
            </a:r>
            <a:r>
              <a:rPr lang="en-US" baseline="0" dirty="0"/>
              <a:t> tin </a:t>
            </a:r>
            <a:r>
              <a:rPr lang="en-US" baseline="0" dirty="0" err="1"/>
              <a:t>dự</a:t>
            </a:r>
            <a:r>
              <a:rPr lang="en-US" baseline="0" dirty="0"/>
              <a:t> </a:t>
            </a:r>
            <a:r>
              <a:rPr lang="en-US" baseline="0" dirty="0" err="1"/>
              <a:t>án</a:t>
            </a:r>
            <a:r>
              <a:rPr lang="en-US" baseline="0" dirty="0"/>
              <a:t>: </a:t>
            </a:r>
            <a:r>
              <a:rPr lang="en-US" baseline="0" dirty="0" err="1"/>
              <a:t>quy</a:t>
            </a:r>
            <a:r>
              <a:rPr lang="en-US" baseline="0" dirty="0"/>
              <a:t> </a:t>
            </a:r>
            <a:r>
              <a:rPr lang="en-US" baseline="0" dirty="0" err="1"/>
              <a:t>mô</a:t>
            </a:r>
            <a:r>
              <a:rPr lang="en-US" baseline="0" dirty="0"/>
              <a:t>, </a:t>
            </a:r>
            <a:r>
              <a:rPr lang="en-US" baseline="0" dirty="0" err="1"/>
              <a:t>bàn</a:t>
            </a:r>
            <a:r>
              <a:rPr lang="en-US" baseline="0" dirty="0"/>
              <a:t> </a:t>
            </a:r>
            <a:r>
              <a:rPr lang="en-US" baseline="0" dirty="0" err="1"/>
              <a:t>giao</a:t>
            </a:r>
            <a:r>
              <a:rPr lang="en-US" baseline="0" dirty="0"/>
              <a:t>, </a:t>
            </a:r>
            <a:r>
              <a:rPr lang="en-US" baseline="0" dirty="0" err="1"/>
              <a:t>dthu</a:t>
            </a:r>
            <a:r>
              <a:rPr lang="en-US" baseline="0" dirty="0"/>
              <a:t> </a:t>
            </a:r>
            <a:r>
              <a:rPr lang="en-US" baseline="0" dirty="0" err="1"/>
              <a:t>dự</a:t>
            </a:r>
            <a:r>
              <a:rPr lang="en-US" baseline="0" dirty="0"/>
              <a:t> </a:t>
            </a:r>
            <a:r>
              <a:rPr lang="en-US" baseline="0" dirty="0" err="1"/>
              <a:t>kiến</a:t>
            </a:r>
            <a:r>
              <a:rPr lang="en-US" baseline="0" dirty="0"/>
              <a:t> </a:t>
            </a:r>
            <a:r>
              <a:rPr lang="en-US" baseline="0" dirty="0" err="1"/>
              <a:t>đóng</a:t>
            </a:r>
            <a:r>
              <a:rPr lang="en-US" baseline="0" dirty="0"/>
              <a:t> </a:t>
            </a:r>
            <a:r>
              <a:rPr lang="en-US" baseline="0" dirty="0" err="1"/>
              <a:t>góp</a:t>
            </a:r>
            <a:endParaRPr lang="en-US" dirty="0"/>
          </a:p>
        </p:txBody>
      </p:sp>
      <p:sp>
        <p:nvSpPr>
          <p:cNvPr id="4" name="Slide Number Placeholder 3"/>
          <p:cNvSpPr>
            <a:spLocks noGrp="1"/>
          </p:cNvSpPr>
          <p:nvPr>
            <p:ph type="sldNum" sz="quarter" idx="10"/>
          </p:nvPr>
        </p:nvSpPr>
        <p:spPr/>
        <p:txBody>
          <a:bodyPr/>
          <a:lstStyle/>
          <a:p>
            <a:pPr defTabSz="679450">
              <a:defRPr/>
            </a:pPr>
            <a:fld id="{0ADAC1C3-850A-4B26-9F31-91BE5A9C6BD4}" type="slidenum">
              <a:rPr lang="en-US">
                <a:solidFill>
                  <a:prstClr val="black"/>
                </a:solidFill>
                <a:latin typeface="Calibri" panose="020F0502020204030204"/>
              </a:r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648736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2428537" y="552130"/>
            <a:ext cx="6789738" cy="584200"/>
          </a:xfrm>
          <a:prstGeom prst="rect">
            <a:avLst/>
          </a:prstGeom>
        </p:spPr>
        <p:txBody>
          <a:bodyPr/>
          <a:lstStyle>
            <a:lvl1pPr>
              <a:defRPr sz="1800"/>
            </a:lvl1pPr>
          </a:lstStyle>
          <a:p>
            <a:pPr>
              <a:defRPr/>
            </a:pPr>
            <a:r>
              <a:rPr lang="en-US"/>
              <a:t>www.ttcsugar.com.vn</a:t>
            </a:r>
            <a:endParaRPr lang="en-US" dirty="0"/>
          </a:p>
        </p:txBody>
      </p:sp>
      <p:sp>
        <p:nvSpPr>
          <p:cNvPr id="3" name="Slide Number Placeholder 5"/>
          <p:cNvSpPr>
            <a:spLocks noGrp="1"/>
          </p:cNvSpPr>
          <p:nvPr>
            <p:ph type="sldNum" sz="quarter" idx="11"/>
          </p:nvPr>
        </p:nvSpPr>
        <p:spPr>
          <a:xfrm>
            <a:off x="19218275" y="544513"/>
            <a:ext cx="914400" cy="584200"/>
          </a:xfrm>
        </p:spPr>
        <p:txBody>
          <a:bodyPr/>
          <a:lstStyle>
            <a:lvl1pPr>
              <a:defRPr/>
            </a:lvl1pPr>
          </a:lstStyle>
          <a:p>
            <a:pPr>
              <a:defRPr/>
            </a:pPr>
            <a:fld id="{3E11657C-442E-8145-91AB-FF390348720D}" type="slidenum">
              <a:rPr lang="en-US"/>
              <a:pPr>
                <a:defRPr/>
              </a:pPr>
              <a:t>‹#›</a:t>
            </a:fld>
            <a:endParaRPr lang="en-US"/>
          </a:p>
        </p:txBody>
      </p:sp>
      <p:pic>
        <p:nvPicPr>
          <p:cNvPr id="4" name="Picture 3">
            <a:extLst>
              <a:ext uri="{FF2B5EF4-FFF2-40B4-BE49-F238E27FC236}">
                <a16:creationId xmlns:a16="http://schemas.microsoft.com/office/drawing/2014/main" id="{1C75374D-910F-463E-9099-559264A67138}"/>
              </a:ext>
            </a:extLst>
          </p:cNvPr>
          <p:cNvPicPr>
            <a:picLocks/>
          </p:cNvPicPr>
          <p:nvPr userDrawn="1"/>
        </p:nvPicPr>
        <p:blipFill>
          <a:blip r:embed="rId2"/>
          <a:stretch>
            <a:fillRect/>
          </a:stretch>
        </p:blipFill>
        <p:spPr>
          <a:xfrm>
            <a:off x="82062" y="847528"/>
            <a:ext cx="16857784" cy="45719"/>
          </a:xfrm>
          <a:prstGeom prst="rect">
            <a:avLst/>
          </a:prstGeom>
        </p:spPr>
      </p:pic>
    </p:spTree>
    <p:extLst>
      <p:ext uri="{BB962C8B-B14F-4D97-AF65-F5344CB8AC3E}">
        <p14:creationId xmlns:p14="http://schemas.microsoft.com/office/powerpoint/2010/main" val="29611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lace Holder #7">
    <p:spTree>
      <p:nvGrpSpPr>
        <p:cNvPr id="1" name=""/>
        <p:cNvGrpSpPr/>
        <p:nvPr/>
      </p:nvGrpSpPr>
      <p:grpSpPr>
        <a:xfrm>
          <a:off x="0" y="0"/>
          <a:ext cx="0" cy="0"/>
          <a:chOff x="0" y="0"/>
          <a:chExt cx="0" cy="0"/>
        </a:xfrm>
      </p:grpSpPr>
      <p:sp>
        <p:nvSpPr>
          <p:cNvPr id="13" name="Picture Placeholder 1"/>
          <p:cNvSpPr>
            <a:spLocks noGrp="1"/>
          </p:cNvSpPr>
          <p:nvPr>
            <p:ph type="pic" sz="quarter" idx="13"/>
          </p:nvPr>
        </p:nvSpPr>
        <p:spPr>
          <a:xfrm>
            <a:off x="0" y="0"/>
            <a:ext cx="10058400" cy="10972800"/>
          </a:xfrm>
          <a:prstGeom prst="rect">
            <a:avLst/>
          </a:prstGeom>
          <a:solidFill>
            <a:schemeClr val="tx2">
              <a:lumMod val="90000"/>
              <a:lumOff val="10000"/>
            </a:schemeClr>
          </a:solidFill>
        </p:spPr>
      </p:sp>
      <p:sp>
        <p:nvSpPr>
          <p:cNvPr id="3" name="Date Placeholder 4"/>
          <p:cNvSpPr>
            <a:spLocks noGrp="1"/>
          </p:cNvSpPr>
          <p:nvPr>
            <p:ph type="dt" sz="half" idx="14"/>
          </p:nvPr>
        </p:nvSpPr>
        <p:spPr>
          <a:xfrm>
            <a:off x="1382713" y="10169525"/>
            <a:ext cx="4525962" cy="584200"/>
          </a:xfrm>
          <a:prstGeom prst="rect">
            <a:avLst/>
          </a:prstGeom>
        </p:spPr>
        <p:txBody>
          <a:bodyPr/>
          <a:lstStyle>
            <a:lvl1pPr defTabSz="1492301" eaLnBrk="1" fontAlgn="auto" hangingPunct="1">
              <a:spcBef>
                <a:spcPts val="0"/>
              </a:spcBef>
              <a:spcAft>
                <a:spcPts val="0"/>
              </a:spcAft>
              <a:defRPr sz="2938">
                <a:latin typeface="+mn-lt"/>
              </a:defRPr>
            </a:lvl1pPr>
          </a:lstStyle>
          <a:p>
            <a:pPr>
              <a:defRPr/>
            </a:pPr>
            <a:endParaRPr lang="en-US"/>
          </a:p>
        </p:txBody>
      </p:sp>
      <p:sp>
        <p:nvSpPr>
          <p:cNvPr id="4" name="Footer Placeholder 5"/>
          <p:cNvSpPr>
            <a:spLocks noGrp="1"/>
          </p:cNvSpPr>
          <p:nvPr>
            <p:ph type="ftr" sz="quarter" idx="15"/>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5" name="Slide Number Placeholder 6"/>
          <p:cNvSpPr>
            <a:spLocks noGrp="1"/>
          </p:cNvSpPr>
          <p:nvPr>
            <p:ph type="sldNum" sz="quarter" idx="16"/>
          </p:nvPr>
        </p:nvSpPr>
        <p:spPr/>
        <p:txBody>
          <a:bodyPr/>
          <a:lstStyle>
            <a:lvl1pPr>
              <a:defRPr/>
            </a:lvl1pPr>
          </a:lstStyle>
          <a:p>
            <a:pPr>
              <a:defRPr/>
            </a:pPr>
            <a:fld id="{3E090794-4D97-D248-ABFB-3244E1EC587A}" type="slidenum">
              <a:rPr lang="en-US"/>
              <a:pPr>
                <a:defRPr/>
              </a:pPr>
              <a:t>‹#›</a:t>
            </a:fld>
            <a:endParaRPr lang="en-US"/>
          </a:p>
        </p:txBody>
      </p:sp>
    </p:spTree>
    <p:extLst>
      <p:ext uri="{BB962C8B-B14F-4D97-AF65-F5344CB8AC3E}">
        <p14:creationId xmlns:p14="http://schemas.microsoft.com/office/powerpoint/2010/main" val="139290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lace Holder #8">
    <p:spTree>
      <p:nvGrpSpPr>
        <p:cNvPr id="1" name=""/>
        <p:cNvGrpSpPr/>
        <p:nvPr/>
      </p:nvGrpSpPr>
      <p:grpSpPr>
        <a:xfrm>
          <a:off x="0" y="0"/>
          <a:ext cx="0" cy="0"/>
          <a:chOff x="0" y="0"/>
          <a:chExt cx="0" cy="0"/>
        </a:xfrm>
      </p:grpSpPr>
      <p:sp>
        <p:nvSpPr>
          <p:cNvPr id="8" name="Picture Placeholder 1"/>
          <p:cNvSpPr>
            <a:spLocks noGrp="1"/>
          </p:cNvSpPr>
          <p:nvPr>
            <p:ph type="pic" sz="quarter" idx="13"/>
          </p:nvPr>
        </p:nvSpPr>
        <p:spPr>
          <a:xfrm>
            <a:off x="10058400" y="0"/>
            <a:ext cx="10058400" cy="10972800"/>
          </a:xfrm>
          <a:prstGeom prst="rect">
            <a:avLst/>
          </a:prstGeom>
          <a:solidFill>
            <a:schemeClr val="tx2">
              <a:lumMod val="90000"/>
              <a:lumOff val="10000"/>
            </a:schemeClr>
          </a:solidFill>
        </p:spPr>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F278897C-5850-A24A-A7D7-98C1B8060010}" type="slidenum">
              <a:rPr lang="en-US"/>
              <a:pPr>
                <a:defRPr/>
              </a:pPr>
              <a:t>‹#›</a:t>
            </a:fld>
            <a:endParaRPr lang="en-US"/>
          </a:p>
        </p:txBody>
      </p:sp>
    </p:spTree>
    <p:extLst>
      <p:ext uri="{BB962C8B-B14F-4D97-AF65-F5344CB8AC3E}">
        <p14:creationId xmlns:p14="http://schemas.microsoft.com/office/powerpoint/2010/main" val="149185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lace Holder #9">
    <p:spTree>
      <p:nvGrpSpPr>
        <p:cNvPr id="1" name=""/>
        <p:cNvGrpSpPr/>
        <p:nvPr/>
      </p:nvGrpSpPr>
      <p:grpSpPr>
        <a:xfrm>
          <a:off x="0" y="0"/>
          <a:ext cx="0" cy="0"/>
          <a:chOff x="0" y="0"/>
          <a:chExt cx="0" cy="0"/>
        </a:xfrm>
      </p:grpSpPr>
      <p:sp>
        <p:nvSpPr>
          <p:cNvPr id="8" name="Picture Placeholder 1"/>
          <p:cNvSpPr>
            <a:spLocks noGrp="1"/>
          </p:cNvSpPr>
          <p:nvPr>
            <p:ph type="pic" sz="quarter" idx="13"/>
          </p:nvPr>
        </p:nvSpPr>
        <p:spPr>
          <a:xfrm>
            <a:off x="0" y="0"/>
            <a:ext cx="5486400" cy="10972800"/>
          </a:xfrm>
          <a:prstGeom prst="rect">
            <a:avLst/>
          </a:prstGeom>
          <a:solidFill>
            <a:schemeClr val="tx2">
              <a:lumMod val="90000"/>
              <a:lumOff val="10000"/>
            </a:schemeClr>
          </a:solidFill>
        </p:spPr>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FDC40F98-D2F1-6746-B876-E8D0371DE26F}" type="slidenum">
              <a:rPr lang="en-US"/>
              <a:pPr>
                <a:defRPr/>
              </a:pPr>
              <a:t>‹#›</a:t>
            </a:fld>
            <a:endParaRPr lang="en-US"/>
          </a:p>
        </p:txBody>
      </p:sp>
    </p:spTree>
    <p:extLst>
      <p:ext uri="{BB962C8B-B14F-4D97-AF65-F5344CB8AC3E}">
        <p14:creationId xmlns:p14="http://schemas.microsoft.com/office/powerpoint/2010/main" val="171908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lace Holder #10">
    <p:spTree>
      <p:nvGrpSpPr>
        <p:cNvPr id="1" name=""/>
        <p:cNvGrpSpPr/>
        <p:nvPr/>
      </p:nvGrpSpPr>
      <p:grpSpPr>
        <a:xfrm>
          <a:off x="0" y="0"/>
          <a:ext cx="0" cy="0"/>
          <a:chOff x="0" y="0"/>
          <a:chExt cx="0" cy="0"/>
        </a:xfrm>
      </p:grpSpPr>
      <p:sp>
        <p:nvSpPr>
          <p:cNvPr id="5" name="Picture Placeholder 18"/>
          <p:cNvSpPr>
            <a:spLocks noGrp="1"/>
          </p:cNvSpPr>
          <p:nvPr>
            <p:ph type="pic" sz="quarter" idx="13"/>
          </p:nvPr>
        </p:nvSpPr>
        <p:spPr>
          <a:xfrm>
            <a:off x="12801600" y="0"/>
            <a:ext cx="3657600" cy="3657600"/>
          </a:xfrm>
          <a:prstGeom prst="rect">
            <a:avLst/>
          </a:prstGeom>
          <a:solidFill>
            <a:schemeClr val="tx2">
              <a:lumMod val="90000"/>
              <a:lumOff val="10000"/>
            </a:schemeClr>
          </a:solidFill>
        </p:spPr>
      </p:sp>
      <p:sp>
        <p:nvSpPr>
          <p:cNvPr id="6" name="Picture Placeholder 19"/>
          <p:cNvSpPr>
            <a:spLocks noGrp="1"/>
          </p:cNvSpPr>
          <p:nvPr>
            <p:ph type="pic" sz="quarter" idx="14"/>
          </p:nvPr>
        </p:nvSpPr>
        <p:spPr>
          <a:xfrm>
            <a:off x="9144000" y="3657600"/>
            <a:ext cx="3657600" cy="3657600"/>
          </a:xfrm>
          <a:prstGeom prst="rect">
            <a:avLst/>
          </a:prstGeom>
          <a:solidFill>
            <a:schemeClr val="tx2">
              <a:lumMod val="90000"/>
              <a:lumOff val="10000"/>
            </a:schemeClr>
          </a:solidFill>
        </p:spPr>
      </p:sp>
      <p:sp>
        <p:nvSpPr>
          <p:cNvPr id="10" name="Picture Placeholder 20"/>
          <p:cNvSpPr>
            <a:spLocks noGrp="1"/>
          </p:cNvSpPr>
          <p:nvPr>
            <p:ph type="pic" sz="quarter" idx="15"/>
          </p:nvPr>
        </p:nvSpPr>
        <p:spPr>
          <a:xfrm>
            <a:off x="9144000" y="0"/>
            <a:ext cx="3657600" cy="3657600"/>
          </a:xfrm>
          <a:prstGeom prst="rect">
            <a:avLst/>
          </a:prstGeom>
          <a:solidFill>
            <a:schemeClr val="tx2">
              <a:lumMod val="90000"/>
              <a:lumOff val="10000"/>
            </a:schemeClr>
          </a:solidFill>
        </p:spPr>
      </p:sp>
      <p:sp>
        <p:nvSpPr>
          <p:cNvPr id="11" name="Picture Placeholder 21"/>
          <p:cNvSpPr>
            <a:spLocks noGrp="1"/>
          </p:cNvSpPr>
          <p:nvPr>
            <p:ph type="pic" sz="quarter" idx="16"/>
          </p:nvPr>
        </p:nvSpPr>
        <p:spPr>
          <a:xfrm>
            <a:off x="16459200" y="7315200"/>
            <a:ext cx="3657600" cy="3657600"/>
          </a:xfrm>
          <a:prstGeom prst="rect">
            <a:avLst/>
          </a:prstGeom>
          <a:solidFill>
            <a:schemeClr val="tx2">
              <a:lumMod val="90000"/>
              <a:lumOff val="10000"/>
            </a:schemeClr>
          </a:solidFill>
        </p:spPr>
      </p:sp>
      <p:sp>
        <p:nvSpPr>
          <p:cNvPr id="12" name="Picture Placeholder 22"/>
          <p:cNvSpPr>
            <a:spLocks noGrp="1"/>
          </p:cNvSpPr>
          <p:nvPr>
            <p:ph type="pic" sz="quarter" idx="17"/>
          </p:nvPr>
        </p:nvSpPr>
        <p:spPr>
          <a:xfrm>
            <a:off x="9144000" y="7315200"/>
            <a:ext cx="3657600" cy="3657600"/>
          </a:xfrm>
          <a:prstGeom prst="rect">
            <a:avLst/>
          </a:prstGeom>
          <a:solidFill>
            <a:schemeClr val="tx2">
              <a:lumMod val="90000"/>
              <a:lumOff val="10000"/>
            </a:schemeClr>
          </a:solidFill>
        </p:spPr>
      </p:sp>
      <p:sp>
        <p:nvSpPr>
          <p:cNvPr id="13" name="Picture Placeholder 26"/>
          <p:cNvSpPr>
            <a:spLocks noGrp="1"/>
          </p:cNvSpPr>
          <p:nvPr>
            <p:ph type="pic" sz="quarter" idx="21"/>
          </p:nvPr>
        </p:nvSpPr>
        <p:spPr>
          <a:xfrm>
            <a:off x="16459200" y="0"/>
            <a:ext cx="3657600" cy="3657600"/>
          </a:xfrm>
          <a:prstGeom prst="rect">
            <a:avLst/>
          </a:prstGeom>
          <a:solidFill>
            <a:schemeClr val="tx2">
              <a:lumMod val="90000"/>
              <a:lumOff val="10000"/>
            </a:schemeClr>
          </a:solidFill>
        </p:spPr>
      </p:sp>
      <p:sp>
        <p:nvSpPr>
          <p:cNvPr id="14" name="Picture Placeholder 27"/>
          <p:cNvSpPr>
            <a:spLocks noGrp="1"/>
          </p:cNvSpPr>
          <p:nvPr>
            <p:ph type="pic" sz="quarter" idx="22"/>
          </p:nvPr>
        </p:nvSpPr>
        <p:spPr>
          <a:xfrm>
            <a:off x="12801600" y="7315200"/>
            <a:ext cx="3657600" cy="3657600"/>
          </a:xfrm>
          <a:prstGeom prst="rect">
            <a:avLst/>
          </a:prstGeom>
          <a:solidFill>
            <a:schemeClr val="tx2">
              <a:lumMod val="90000"/>
              <a:lumOff val="10000"/>
            </a:schemeClr>
          </a:solidFill>
        </p:spPr>
      </p:sp>
      <p:sp>
        <p:nvSpPr>
          <p:cNvPr id="15" name="Picture Placeholder 29"/>
          <p:cNvSpPr>
            <a:spLocks noGrp="1"/>
          </p:cNvSpPr>
          <p:nvPr>
            <p:ph type="pic" sz="quarter" idx="24"/>
          </p:nvPr>
        </p:nvSpPr>
        <p:spPr>
          <a:xfrm>
            <a:off x="16459200" y="3657600"/>
            <a:ext cx="3657600" cy="3657600"/>
          </a:xfrm>
          <a:prstGeom prst="rect">
            <a:avLst/>
          </a:prstGeom>
          <a:solidFill>
            <a:schemeClr val="tx2">
              <a:lumMod val="90000"/>
              <a:lumOff val="10000"/>
            </a:schemeClr>
          </a:solidFill>
        </p:spPr>
      </p:sp>
      <p:sp>
        <p:nvSpPr>
          <p:cNvPr id="16" name="Picture Placeholder 30"/>
          <p:cNvSpPr>
            <a:spLocks noGrp="1"/>
          </p:cNvSpPr>
          <p:nvPr>
            <p:ph type="pic" sz="quarter" idx="25"/>
          </p:nvPr>
        </p:nvSpPr>
        <p:spPr>
          <a:xfrm>
            <a:off x="12801600" y="3657600"/>
            <a:ext cx="3657600" cy="3657600"/>
          </a:xfrm>
          <a:prstGeom prst="rect">
            <a:avLst/>
          </a:prstGeom>
          <a:solidFill>
            <a:schemeClr val="tx2">
              <a:lumMod val="90000"/>
              <a:lumOff val="10000"/>
            </a:schemeClr>
          </a:solidFill>
        </p:spPr>
      </p:sp>
      <p:sp>
        <p:nvSpPr>
          <p:cNvPr id="17" name="Footer Placeholder 4"/>
          <p:cNvSpPr>
            <a:spLocks noGrp="1"/>
          </p:cNvSpPr>
          <p:nvPr>
            <p:ph type="ftr" sz="quarter" idx="26"/>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8" name="Slide Number Placeholder 5"/>
          <p:cNvSpPr>
            <a:spLocks noGrp="1"/>
          </p:cNvSpPr>
          <p:nvPr>
            <p:ph type="sldNum" sz="quarter" idx="27"/>
          </p:nvPr>
        </p:nvSpPr>
        <p:spPr/>
        <p:txBody>
          <a:bodyPr/>
          <a:lstStyle>
            <a:lvl1pPr>
              <a:defRPr/>
            </a:lvl1pPr>
          </a:lstStyle>
          <a:p>
            <a:pPr>
              <a:defRPr/>
            </a:pPr>
            <a:fld id="{F9D13A5B-8865-A043-9C71-47127995B0FE}" type="slidenum">
              <a:rPr lang="en-US"/>
              <a:pPr>
                <a:defRPr/>
              </a:pPr>
              <a:t>‹#›</a:t>
            </a:fld>
            <a:endParaRPr lang="en-US"/>
          </a:p>
        </p:txBody>
      </p:sp>
    </p:spTree>
    <p:extLst>
      <p:ext uri="{BB962C8B-B14F-4D97-AF65-F5344CB8AC3E}">
        <p14:creationId xmlns:p14="http://schemas.microsoft.com/office/powerpoint/2010/main" val="44481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lace Holder #11">
    <p:spTree>
      <p:nvGrpSpPr>
        <p:cNvPr id="1" name=""/>
        <p:cNvGrpSpPr/>
        <p:nvPr/>
      </p:nvGrpSpPr>
      <p:grpSpPr>
        <a:xfrm>
          <a:off x="0" y="0"/>
          <a:ext cx="0" cy="0"/>
          <a:chOff x="0" y="0"/>
          <a:chExt cx="0" cy="0"/>
        </a:xfrm>
      </p:grpSpPr>
      <p:sp>
        <p:nvSpPr>
          <p:cNvPr id="8" name="Rectangle 7"/>
          <p:cNvSpPr/>
          <p:nvPr userDrawn="1"/>
        </p:nvSpPr>
        <p:spPr>
          <a:xfrm>
            <a:off x="9144000" y="0"/>
            <a:ext cx="7315200" cy="36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92301" eaLnBrk="1" fontAlgn="auto" hangingPunct="1">
              <a:spcBef>
                <a:spcPts val="0"/>
              </a:spcBef>
              <a:spcAft>
                <a:spcPts val="0"/>
              </a:spcAft>
              <a:defRPr/>
            </a:pPr>
            <a:endParaRPr lang="en-US" sz="2938"/>
          </a:p>
        </p:txBody>
      </p:sp>
      <p:sp>
        <p:nvSpPr>
          <p:cNvPr id="9" name="Rectangle 8"/>
          <p:cNvSpPr/>
          <p:nvPr userDrawn="1"/>
        </p:nvSpPr>
        <p:spPr>
          <a:xfrm>
            <a:off x="16459200" y="7315200"/>
            <a:ext cx="3657600" cy="3657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92301" eaLnBrk="1" fontAlgn="auto" hangingPunct="1">
              <a:spcBef>
                <a:spcPts val="0"/>
              </a:spcBef>
              <a:spcAft>
                <a:spcPts val="0"/>
              </a:spcAft>
              <a:defRPr/>
            </a:pPr>
            <a:endParaRPr lang="en-US" sz="2938"/>
          </a:p>
        </p:txBody>
      </p:sp>
      <p:sp>
        <p:nvSpPr>
          <p:cNvPr id="10" name="Picture Placeholder 19"/>
          <p:cNvSpPr>
            <a:spLocks noGrp="1"/>
          </p:cNvSpPr>
          <p:nvPr>
            <p:ph type="pic" sz="quarter" idx="14"/>
          </p:nvPr>
        </p:nvSpPr>
        <p:spPr>
          <a:xfrm>
            <a:off x="9144000" y="3657600"/>
            <a:ext cx="3657600" cy="3657600"/>
          </a:xfrm>
          <a:prstGeom prst="rect">
            <a:avLst/>
          </a:prstGeom>
          <a:solidFill>
            <a:schemeClr val="tx2">
              <a:lumMod val="90000"/>
              <a:lumOff val="10000"/>
            </a:schemeClr>
          </a:solidFill>
        </p:spPr>
      </p:sp>
      <p:sp>
        <p:nvSpPr>
          <p:cNvPr id="11" name="Picture Placeholder 22"/>
          <p:cNvSpPr>
            <a:spLocks noGrp="1"/>
          </p:cNvSpPr>
          <p:nvPr>
            <p:ph type="pic" sz="quarter" idx="17"/>
          </p:nvPr>
        </p:nvSpPr>
        <p:spPr>
          <a:xfrm>
            <a:off x="9144000" y="7315200"/>
            <a:ext cx="3657600" cy="3657600"/>
          </a:xfrm>
          <a:prstGeom prst="rect">
            <a:avLst/>
          </a:prstGeom>
          <a:solidFill>
            <a:schemeClr val="tx2">
              <a:lumMod val="90000"/>
              <a:lumOff val="10000"/>
            </a:schemeClr>
          </a:solidFill>
        </p:spPr>
      </p:sp>
      <p:sp>
        <p:nvSpPr>
          <p:cNvPr id="12" name="Picture Placeholder 26"/>
          <p:cNvSpPr>
            <a:spLocks noGrp="1"/>
          </p:cNvSpPr>
          <p:nvPr>
            <p:ph type="pic" sz="quarter" idx="21"/>
          </p:nvPr>
        </p:nvSpPr>
        <p:spPr>
          <a:xfrm>
            <a:off x="16459200" y="0"/>
            <a:ext cx="3657600" cy="3657600"/>
          </a:xfrm>
          <a:prstGeom prst="rect">
            <a:avLst/>
          </a:prstGeom>
          <a:solidFill>
            <a:schemeClr val="tx2">
              <a:lumMod val="90000"/>
              <a:lumOff val="10000"/>
            </a:schemeClr>
          </a:solidFill>
        </p:spPr>
      </p:sp>
      <p:sp>
        <p:nvSpPr>
          <p:cNvPr id="13" name="Picture Placeholder 27"/>
          <p:cNvSpPr>
            <a:spLocks noGrp="1"/>
          </p:cNvSpPr>
          <p:nvPr>
            <p:ph type="pic" sz="quarter" idx="22"/>
          </p:nvPr>
        </p:nvSpPr>
        <p:spPr>
          <a:xfrm>
            <a:off x="12801600" y="7315200"/>
            <a:ext cx="3657600" cy="3657600"/>
          </a:xfrm>
          <a:prstGeom prst="rect">
            <a:avLst/>
          </a:prstGeom>
          <a:solidFill>
            <a:schemeClr val="tx2">
              <a:lumMod val="90000"/>
              <a:lumOff val="10000"/>
            </a:schemeClr>
          </a:solidFill>
        </p:spPr>
      </p:sp>
      <p:sp>
        <p:nvSpPr>
          <p:cNvPr id="14" name="Picture Placeholder 29"/>
          <p:cNvSpPr>
            <a:spLocks noGrp="1"/>
          </p:cNvSpPr>
          <p:nvPr>
            <p:ph type="pic" sz="quarter" idx="24"/>
          </p:nvPr>
        </p:nvSpPr>
        <p:spPr>
          <a:xfrm>
            <a:off x="16459200" y="3657600"/>
            <a:ext cx="3657600" cy="3657600"/>
          </a:xfrm>
          <a:prstGeom prst="rect">
            <a:avLst/>
          </a:prstGeom>
          <a:solidFill>
            <a:schemeClr val="tx2">
              <a:lumMod val="90000"/>
              <a:lumOff val="10000"/>
            </a:schemeClr>
          </a:solidFill>
        </p:spPr>
      </p:sp>
      <p:sp>
        <p:nvSpPr>
          <p:cNvPr id="15" name="Picture Placeholder 30"/>
          <p:cNvSpPr>
            <a:spLocks noGrp="1"/>
          </p:cNvSpPr>
          <p:nvPr>
            <p:ph type="pic" sz="quarter" idx="25"/>
          </p:nvPr>
        </p:nvSpPr>
        <p:spPr>
          <a:xfrm>
            <a:off x="12801600" y="3657600"/>
            <a:ext cx="3657600" cy="3657600"/>
          </a:xfrm>
          <a:prstGeom prst="rect">
            <a:avLst/>
          </a:prstGeom>
          <a:solidFill>
            <a:schemeClr val="tx2">
              <a:lumMod val="90000"/>
              <a:lumOff val="10000"/>
            </a:schemeClr>
          </a:solidFill>
        </p:spPr>
      </p:sp>
      <p:sp>
        <p:nvSpPr>
          <p:cNvPr id="16" name="Footer Placeholder 5"/>
          <p:cNvSpPr>
            <a:spLocks noGrp="1"/>
          </p:cNvSpPr>
          <p:nvPr>
            <p:ph type="ftr" sz="quarter" idx="26"/>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7" name="Slide Number Placeholder 6"/>
          <p:cNvSpPr>
            <a:spLocks noGrp="1"/>
          </p:cNvSpPr>
          <p:nvPr>
            <p:ph type="sldNum" sz="quarter" idx="27"/>
          </p:nvPr>
        </p:nvSpPr>
        <p:spPr/>
        <p:txBody>
          <a:bodyPr/>
          <a:lstStyle>
            <a:lvl1pPr>
              <a:defRPr/>
            </a:lvl1pPr>
          </a:lstStyle>
          <a:p>
            <a:pPr>
              <a:defRPr/>
            </a:pPr>
            <a:fld id="{2A70C379-666E-0840-8271-A8450F678909}" type="slidenum">
              <a:rPr lang="en-US"/>
              <a:pPr>
                <a:defRPr/>
              </a:pPr>
              <a:t>‹#›</a:t>
            </a:fld>
            <a:endParaRPr lang="en-US"/>
          </a:p>
        </p:txBody>
      </p:sp>
    </p:spTree>
    <p:extLst>
      <p:ext uri="{BB962C8B-B14F-4D97-AF65-F5344CB8AC3E}">
        <p14:creationId xmlns:p14="http://schemas.microsoft.com/office/powerpoint/2010/main" val="860427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lace Holder #12">
    <p:spTree>
      <p:nvGrpSpPr>
        <p:cNvPr id="1" name=""/>
        <p:cNvGrpSpPr/>
        <p:nvPr/>
      </p:nvGrpSpPr>
      <p:grpSpPr>
        <a:xfrm>
          <a:off x="0" y="0"/>
          <a:ext cx="0" cy="0"/>
          <a:chOff x="0" y="0"/>
          <a:chExt cx="0" cy="0"/>
        </a:xfrm>
      </p:grpSpPr>
      <p:sp>
        <p:nvSpPr>
          <p:cNvPr id="8" name="Picture Placeholder 16"/>
          <p:cNvSpPr>
            <a:spLocks noGrp="1"/>
          </p:cNvSpPr>
          <p:nvPr>
            <p:ph type="pic" sz="quarter" idx="13"/>
          </p:nvPr>
        </p:nvSpPr>
        <p:spPr>
          <a:xfrm>
            <a:off x="10058400" y="1828800"/>
            <a:ext cx="4069080" cy="5440680"/>
          </a:xfrm>
          <a:prstGeom prst="rect">
            <a:avLst/>
          </a:prstGeom>
          <a:solidFill>
            <a:schemeClr val="tx2">
              <a:lumMod val="90000"/>
              <a:lumOff val="10000"/>
            </a:schemeClr>
          </a:solidFill>
        </p:spPr>
      </p:sp>
      <p:sp>
        <p:nvSpPr>
          <p:cNvPr id="9" name="Picture Placeholder 17"/>
          <p:cNvSpPr>
            <a:spLocks noGrp="1"/>
          </p:cNvSpPr>
          <p:nvPr>
            <p:ph type="pic" sz="quarter" idx="14"/>
          </p:nvPr>
        </p:nvSpPr>
        <p:spPr>
          <a:xfrm>
            <a:off x="14218920" y="3703320"/>
            <a:ext cx="4069080" cy="5440680"/>
          </a:xfrm>
          <a:prstGeom prst="rect">
            <a:avLst/>
          </a:prstGeom>
          <a:solidFill>
            <a:schemeClr val="tx2">
              <a:lumMod val="90000"/>
              <a:lumOff val="10000"/>
            </a:schemeClr>
          </a:solidFill>
        </p:spPr>
      </p:sp>
      <p:sp>
        <p:nvSpPr>
          <p:cNvPr id="10" name="Picture Placeholder 18"/>
          <p:cNvSpPr>
            <a:spLocks noGrp="1"/>
          </p:cNvSpPr>
          <p:nvPr>
            <p:ph type="pic" sz="quarter" idx="15"/>
          </p:nvPr>
        </p:nvSpPr>
        <p:spPr>
          <a:xfrm>
            <a:off x="10058399" y="7351774"/>
            <a:ext cx="4069080" cy="3621025"/>
          </a:xfrm>
          <a:prstGeom prst="rect">
            <a:avLst/>
          </a:prstGeom>
          <a:solidFill>
            <a:schemeClr val="tx2">
              <a:lumMod val="90000"/>
              <a:lumOff val="10000"/>
            </a:schemeClr>
          </a:solidFill>
        </p:spPr>
      </p:sp>
      <p:sp>
        <p:nvSpPr>
          <p:cNvPr id="11" name="Picture Placeholder 23"/>
          <p:cNvSpPr>
            <a:spLocks noGrp="1"/>
          </p:cNvSpPr>
          <p:nvPr>
            <p:ph type="pic" sz="quarter" idx="20"/>
          </p:nvPr>
        </p:nvSpPr>
        <p:spPr>
          <a:xfrm>
            <a:off x="14218919" y="0"/>
            <a:ext cx="4069080" cy="3621021"/>
          </a:xfrm>
          <a:prstGeom prst="rect">
            <a:avLst/>
          </a:prstGeom>
          <a:solidFill>
            <a:schemeClr val="tx2">
              <a:lumMod val="90000"/>
              <a:lumOff val="10000"/>
            </a:schemeClr>
          </a:solidFill>
        </p:spPr>
      </p:sp>
      <p:sp>
        <p:nvSpPr>
          <p:cNvPr id="6"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7" name="Slide Number Placeholder 5"/>
          <p:cNvSpPr>
            <a:spLocks noGrp="1"/>
          </p:cNvSpPr>
          <p:nvPr>
            <p:ph type="sldNum" sz="quarter" idx="22"/>
          </p:nvPr>
        </p:nvSpPr>
        <p:spPr/>
        <p:txBody>
          <a:bodyPr/>
          <a:lstStyle>
            <a:lvl1pPr>
              <a:defRPr/>
            </a:lvl1pPr>
          </a:lstStyle>
          <a:p>
            <a:pPr>
              <a:defRPr/>
            </a:pPr>
            <a:fld id="{16CABA09-5D53-7C48-B844-60A2D467B833}" type="slidenum">
              <a:rPr lang="en-US"/>
              <a:pPr>
                <a:defRPr/>
              </a:pPr>
              <a:t>‹#›</a:t>
            </a:fld>
            <a:endParaRPr lang="en-US"/>
          </a:p>
        </p:txBody>
      </p:sp>
    </p:spTree>
    <p:extLst>
      <p:ext uri="{BB962C8B-B14F-4D97-AF65-F5344CB8AC3E}">
        <p14:creationId xmlns:p14="http://schemas.microsoft.com/office/powerpoint/2010/main" val="537952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lace Holder #13">
    <p:spTree>
      <p:nvGrpSpPr>
        <p:cNvPr id="1" name=""/>
        <p:cNvGrpSpPr/>
        <p:nvPr/>
      </p:nvGrpSpPr>
      <p:grpSpPr>
        <a:xfrm>
          <a:off x="0" y="0"/>
          <a:ext cx="0" cy="0"/>
          <a:chOff x="0" y="0"/>
          <a:chExt cx="0" cy="0"/>
        </a:xfrm>
      </p:grpSpPr>
      <p:sp>
        <p:nvSpPr>
          <p:cNvPr id="5" name="Picture Placeholder 10"/>
          <p:cNvSpPr>
            <a:spLocks noGrp="1"/>
          </p:cNvSpPr>
          <p:nvPr>
            <p:ph type="pic" sz="quarter" idx="13"/>
          </p:nvPr>
        </p:nvSpPr>
        <p:spPr>
          <a:xfrm>
            <a:off x="-1" y="0"/>
            <a:ext cx="3931920" cy="5486400"/>
          </a:xfrm>
          <a:prstGeom prst="rect">
            <a:avLst/>
          </a:prstGeom>
          <a:solidFill>
            <a:schemeClr val="tx2">
              <a:lumMod val="90000"/>
              <a:lumOff val="10000"/>
            </a:schemeClr>
          </a:solidFill>
        </p:spPr>
      </p:sp>
      <p:sp>
        <p:nvSpPr>
          <p:cNvPr id="6" name="Picture Placeholder 11"/>
          <p:cNvSpPr>
            <a:spLocks noGrp="1"/>
          </p:cNvSpPr>
          <p:nvPr>
            <p:ph type="pic" sz="quarter" idx="14"/>
          </p:nvPr>
        </p:nvSpPr>
        <p:spPr>
          <a:xfrm>
            <a:off x="4046219" y="0"/>
            <a:ext cx="3931920" cy="5486400"/>
          </a:xfrm>
          <a:prstGeom prst="rect">
            <a:avLst/>
          </a:prstGeom>
          <a:solidFill>
            <a:schemeClr val="tx2">
              <a:lumMod val="90000"/>
              <a:lumOff val="10000"/>
            </a:schemeClr>
          </a:solidFill>
        </p:spPr>
      </p:sp>
      <p:sp>
        <p:nvSpPr>
          <p:cNvPr id="7" name="Picture Placeholder 12"/>
          <p:cNvSpPr>
            <a:spLocks noGrp="1"/>
          </p:cNvSpPr>
          <p:nvPr>
            <p:ph type="pic" sz="quarter" idx="15"/>
          </p:nvPr>
        </p:nvSpPr>
        <p:spPr>
          <a:xfrm>
            <a:off x="8092439" y="0"/>
            <a:ext cx="3931920" cy="5486400"/>
          </a:xfrm>
          <a:prstGeom prst="rect">
            <a:avLst/>
          </a:prstGeom>
          <a:solidFill>
            <a:schemeClr val="tx2">
              <a:lumMod val="90000"/>
              <a:lumOff val="10000"/>
            </a:schemeClr>
          </a:solidFill>
        </p:spPr>
      </p:sp>
      <p:sp>
        <p:nvSpPr>
          <p:cNvPr id="8" name="Picture Placeholder 13"/>
          <p:cNvSpPr>
            <a:spLocks noGrp="1"/>
          </p:cNvSpPr>
          <p:nvPr>
            <p:ph type="pic" sz="quarter" idx="16"/>
          </p:nvPr>
        </p:nvSpPr>
        <p:spPr>
          <a:xfrm>
            <a:off x="12138659" y="0"/>
            <a:ext cx="3931920" cy="5486400"/>
          </a:xfrm>
          <a:prstGeom prst="rect">
            <a:avLst/>
          </a:prstGeom>
          <a:solidFill>
            <a:schemeClr val="tx2">
              <a:lumMod val="90000"/>
              <a:lumOff val="10000"/>
            </a:schemeClr>
          </a:solidFill>
        </p:spPr>
      </p:sp>
      <p:sp>
        <p:nvSpPr>
          <p:cNvPr id="9" name="Picture Placeholder 14"/>
          <p:cNvSpPr>
            <a:spLocks noGrp="1"/>
          </p:cNvSpPr>
          <p:nvPr>
            <p:ph type="pic" sz="quarter" idx="17"/>
          </p:nvPr>
        </p:nvSpPr>
        <p:spPr>
          <a:xfrm>
            <a:off x="16184879" y="0"/>
            <a:ext cx="3931920" cy="5486400"/>
          </a:xfrm>
          <a:prstGeom prst="rect">
            <a:avLst/>
          </a:prstGeom>
          <a:solidFill>
            <a:schemeClr val="tx2">
              <a:lumMod val="90000"/>
              <a:lumOff val="10000"/>
            </a:schemeClr>
          </a:solidFill>
        </p:spPr>
      </p:sp>
      <p:sp>
        <p:nvSpPr>
          <p:cNvPr id="10" name="Footer Placeholder 4"/>
          <p:cNvSpPr>
            <a:spLocks noGrp="1"/>
          </p:cNvSpPr>
          <p:nvPr>
            <p:ph type="ftr" sz="quarter" idx="18"/>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1" name="Slide Number Placeholder 5"/>
          <p:cNvSpPr>
            <a:spLocks noGrp="1"/>
          </p:cNvSpPr>
          <p:nvPr>
            <p:ph type="sldNum" sz="quarter" idx="19"/>
          </p:nvPr>
        </p:nvSpPr>
        <p:spPr/>
        <p:txBody>
          <a:bodyPr/>
          <a:lstStyle>
            <a:lvl1pPr>
              <a:defRPr/>
            </a:lvl1pPr>
          </a:lstStyle>
          <a:p>
            <a:pPr>
              <a:defRPr/>
            </a:pPr>
            <a:fld id="{20BC63C0-8402-F74C-98A1-65FB8DC8E392}" type="slidenum">
              <a:rPr lang="en-US"/>
              <a:pPr>
                <a:defRPr/>
              </a:pPr>
              <a:t>‹#›</a:t>
            </a:fld>
            <a:endParaRPr lang="en-US"/>
          </a:p>
        </p:txBody>
      </p:sp>
    </p:spTree>
    <p:extLst>
      <p:ext uri="{BB962C8B-B14F-4D97-AF65-F5344CB8AC3E}">
        <p14:creationId xmlns:p14="http://schemas.microsoft.com/office/powerpoint/2010/main" val="453933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lace Holder #14">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1828799" y="1828799"/>
            <a:ext cx="4553712" cy="7315200"/>
          </a:xfrm>
          <a:prstGeom prst="rect">
            <a:avLst/>
          </a:prstGeom>
          <a:solidFill>
            <a:schemeClr val="tx2">
              <a:lumMod val="90000"/>
              <a:lumOff val="10000"/>
            </a:schemeClr>
          </a:solidFill>
        </p:spPr>
      </p:sp>
      <p:sp>
        <p:nvSpPr>
          <p:cNvPr id="6" name="Picture Placeholder 14"/>
          <p:cNvSpPr>
            <a:spLocks noGrp="1"/>
          </p:cNvSpPr>
          <p:nvPr>
            <p:ph type="pic" sz="quarter" idx="14"/>
          </p:nvPr>
        </p:nvSpPr>
        <p:spPr>
          <a:xfrm>
            <a:off x="6434053" y="1828800"/>
            <a:ext cx="4553712" cy="3639312"/>
          </a:xfrm>
          <a:prstGeom prst="rect">
            <a:avLst/>
          </a:prstGeom>
          <a:solidFill>
            <a:schemeClr val="tx2">
              <a:lumMod val="90000"/>
              <a:lumOff val="10000"/>
            </a:schemeClr>
          </a:solidFill>
        </p:spPr>
      </p:sp>
      <p:sp>
        <p:nvSpPr>
          <p:cNvPr id="10" name="Picture Placeholder 15"/>
          <p:cNvSpPr>
            <a:spLocks noGrp="1"/>
          </p:cNvSpPr>
          <p:nvPr>
            <p:ph type="pic" sz="quarter" idx="15"/>
          </p:nvPr>
        </p:nvSpPr>
        <p:spPr>
          <a:xfrm>
            <a:off x="6434053" y="5504688"/>
            <a:ext cx="4553712" cy="3639312"/>
          </a:xfrm>
          <a:prstGeom prst="rect">
            <a:avLst/>
          </a:prstGeom>
          <a:solidFill>
            <a:schemeClr val="tx2">
              <a:lumMod val="90000"/>
              <a:lumOff val="10000"/>
            </a:schemeClr>
          </a:solidFill>
        </p:spPr>
      </p:sp>
      <p:sp>
        <p:nvSpPr>
          <p:cNvPr id="7" name="Footer Placeholder 4"/>
          <p:cNvSpPr>
            <a:spLocks noGrp="1"/>
          </p:cNvSpPr>
          <p:nvPr>
            <p:ph type="ftr" sz="quarter" idx="16"/>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8" name="Slide Number Placeholder 5"/>
          <p:cNvSpPr>
            <a:spLocks noGrp="1"/>
          </p:cNvSpPr>
          <p:nvPr>
            <p:ph type="sldNum" sz="quarter" idx="17"/>
          </p:nvPr>
        </p:nvSpPr>
        <p:spPr/>
        <p:txBody>
          <a:bodyPr/>
          <a:lstStyle>
            <a:lvl1pPr>
              <a:defRPr/>
            </a:lvl1pPr>
          </a:lstStyle>
          <a:p>
            <a:pPr>
              <a:defRPr/>
            </a:pPr>
            <a:fld id="{B52BDC2D-45E8-0342-845E-7ED4A58D727F}" type="slidenum">
              <a:rPr lang="en-US"/>
              <a:pPr>
                <a:defRPr/>
              </a:pPr>
              <a:t>‹#›</a:t>
            </a:fld>
            <a:endParaRPr lang="en-US"/>
          </a:p>
        </p:txBody>
      </p:sp>
    </p:spTree>
    <p:extLst>
      <p:ext uri="{BB962C8B-B14F-4D97-AF65-F5344CB8AC3E}">
        <p14:creationId xmlns:p14="http://schemas.microsoft.com/office/powerpoint/2010/main" val="1401327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Place Holder #15">
    <p:spTree>
      <p:nvGrpSpPr>
        <p:cNvPr id="1" name=""/>
        <p:cNvGrpSpPr/>
        <p:nvPr/>
      </p:nvGrpSpPr>
      <p:grpSpPr>
        <a:xfrm>
          <a:off x="0" y="0"/>
          <a:ext cx="0" cy="0"/>
          <a:chOff x="0" y="0"/>
          <a:chExt cx="0" cy="0"/>
        </a:xfrm>
      </p:grpSpPr>
      <p:sp>
        <p:nvSpPr>
          <p:cNvPr id="5" name="Picture Placeholder 17"/>
          <p:cNvSpPr>
            <a:spLocks noGrp="1"/>
          </p:cNvSpPr>
          <p:nvPr>
            <p:ph type="pic" sz="quarter" idx="13"/>
          </p:nvPr>
        </p:nvSpPr>
        <p:spPr>
          <a:xfrm>
            <a:off x="1828800" y="1828800"/>
            <a:ext cx="2697480" cy="3657600"/>
          </a:xfrm>
          <a:prstGeom prst="rect">
            <a:avLst/>
          </a:prstGeom>
          <a:solidFill>
            <a:schemeClr val="tx2">
              <a:lumMod val="90000"/>
              <a:lumOff val="10000"/>
            </a:schemeClr>
          </a:solidFill>
        </p:spPr>
      </p:sp>
      <p:sp>
        <p:nvSpPr>
          <p:cNvPr id="6" name="Picture Placeholder 18"/>
          <p:cNvSpPr>
            <a:spLocks noGrp="1"/>
          </p:cNvSpPr>
          <p:nvPr>
            <p:ph type="pic" sz="quarter" idx="14"/>
          </p:nvPr>
        </p:nvSpPr>
        <p:spPr>
          <a:xfrm>
            <a:off x="7333488" y="1828800"/>
            <a:ext cx="2697480" cy="3657600"/>
          </a:xfrm>
          <a:prstGeom prst="rect">
            <a:avLst/>
          </a:prstGeom>
          <a:solidFill>
            <a:schemeClr val="tx2">
              <a:lumMod val="90000"/>
              <a:lumOff val="10000"/>
            </a:schemeClr>
          </a:solidFill>
        </p:spPr>
      </p:sp>
      <p:sp>
        <p:nvSpPr>
          <p:cNvPr id="10" name="Picture Placeholder 19"/>
          <p:cNvSpPr>
            <a:spLocks noGrp="1"/>
          </p:cNvSpPr>
          <p:nvPr>
            <p:ph type="pic" sz="quarter" idx="15"/>
          </p:nvPr>
        </p:nvSpPr>
        <p:spPr>
          <a:xfrm>
            <a:off x="10085832" y="1828800"/>
            <a:ext cx="2697480" cy="3657600"/>
          </a:xfrm>
          <a:prstGeom prst="rect">
            <a:avLst/>
          </a:prstGeom>
          <a:solidFill>
            <a:schemeClr val="tx2">
              <a:lumMod val="90000"/>
              <a:lumOff val="10000"/>
            </a:schemeClr>
          </a:solidFill>
        </p:spPr>
      </p:sp>
      <p:sp>
        <p:nvSpPr>
          <p:cNvPr id="11" name="Picture Placeholder 20"/>
          <p:cNvSpPr>
            <a:spLocks noGrp="1"/>
          </p:cNvSpPr>
          <p:nvPr>
            <p:ph type="pic" sz="quarter" idx="16"/>
          </p:nvPr>
        </p:nvSpPr>
        <p:spPr>
          <a:xfrm>
            <a:off x="4581144" y="1828800"/>
            <a:ext cx="2697480" cy="3657600"/>
          </a:xfrm>
          <a:prstGeom prst="rect">
            <a:avLst/>
          </a:prstGeom>
          <a:solidFill>
            <a:schemeClr val="tx2">
              <a:lumMod val="90000"/>
              <a:lumOff val="10000"/>
            </a:schemeClr>
          </a:solidFill>
        </p:spPr>
      </p:sp>
      <p:sp>
        <p:nvSpPr>
          <p:cNvPr id="12" name="Picture Placeholder 21"/>
          <p:cNvSpPr>
            <a:spLocks noGrp="1"/>
          </p:cNvSpPr>
          <p:nvPr>
            <p:ph type="pic" sz="quarter" idx="17"/>
          </p:nvPr>
        </p:nvSpPr>
        <p:spPr>
          <a:xfrm>
            <a:off x="15590520" y="1828800"/>
            <a:ext cx="2697480" cy="3657600"/>
          </a:xfrm>
          <a:prstGeom prst="rect">
            <a:avLst/>
          </a:prstGeom>
          <a:solidFill>
            <a:schemeClr val="tx2">
              <a:lumMod val="90000"/>
              <a:lumOff val="10000"/>
            </a:schemeClr>
          </a:solidFill>
        </p:spPr>
      </p:sp>
      <p:sp>
        <p:nvSpPr>
          <p:cNvPr id="13" name="Picture Placeholder 24"/>
          <p:cNvSpPr>
            <a:spLocks noGrp="1"/>
          </p:cNvSpPr>
          <p:nvPr>
            <p:ph type="pic" sz="quarter" idx="20"/>
          </p:nvPr>
        </p:nvSpPr>
        <p:spPr>
          <a:xfrm>
            <a:off x="12838176" y="1828800"/>
            <a:ext cx="2697480" cy="3657600"/>
          </a:xfrm>
          <a:prstGeom prst="rect">
            <a:avLst/>
          </a:prstGeom>
          <a:solidFill>
            <a:schemeClr val="tx2">
              <a:lumMod val="90000"/>
              <a:lumOff val="10000"/>
            </a:schemeClr>
          </a:solidFill>
        </p:spPr>
      </p:sp>
      <p:sp>
        <p:nvSpPr>
          <p:cNvPr id="8"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9" name="Slide Number Placeholder 5"/>
          <p:cNvSpPr>
            <a:spLocks noGrp="1"/>
          </p:cNvSpPr>
          <p:nvPr>
            <p:ph type="sldNum" sz="quarter" idx="22"/>
          </p:nvPr>
        </p:nvSpPr>
        <p:spPr/>
        <p:txBody>
          <a:bodyPr/>
          <a:lstStyle>
            <a:lvl1pPr>
              <a:defRPr/>
            </a:lvl1pPr>
          </a:lstStyle>
          <a:p>
            <a:pPr>
              <a:defRPr/>
            </a:pPr>
            <a:fld id="{E3F0ED73-C667-FD46-B0EA-6296BEF1AC9C}" type="slidenum">
              <a:rPr lang="en-US"/>
              <a:pPr>
                <a:defRPr/>
              </a:pPr>
              <a:t>‹#›</a:t>
            </a:fld>
            <a:endParaRPr lang="en-US"/>
          </a:p>
        </p:txBody>
      </p:sp>
    </p:spTree>
    <p:extLst>
      <p:ext uri="{BB962C8B-B14F-4D97-AF65-F5344CB8AC3E}">
        <p14:creationId xmlns:p14="http://schemas.microsoft.com/office/powerpoint/2010/main" val="66598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lace Holder #16">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1828800" y="1828800"/>
            <a:ext cx="4023360" cy="5436519"/>
          </a:xfrm>
          <a:prstGeom prst="rect">
            <a:avLst/>
          </a:prstGeom>
          <a:solidFill>
            <a:schemeClr val="tx2">
              <a:lumMod val="90000"/>
              <a:lumOff val="10000"/>
            </a:schemeClr>
          </a:solidFill>
        </p:spPr>
      </p:sp>
      <p:sp>
        <p:nvSpPr>
          <p:cNvPr id="6" name="Picture Placeholder 6"/>
          <p:cNvSpPr>
            <a:spLocks noGrp="1"/>
          </p:cNvSpPr>
          <p:nvPr>
            <p:ph type="pic" sz="quarter" idx="14"/>
          </p:nvPr>
        </p:nvSpPr>
        <p:spPr>
          <a:xfrm>
            <a:off x="5974080" y="1828800"/>
            <a:ext cx="4023360" cy="5436519"/>
          </a:xfrm>
          <a:prstGeom prst="rect">
            <a:avLst/>
          </a:prstGeom>
          <a:solidFill>
            <a:schemeClr val="tx2">
              <a:lumMod val="90000"/>
              <a:lumOff val="10000"/>
            </a:schemeClr>
          </a:solidFill>
        </p:spPr>
      </p:sp>
      <p:sp>
        <p:nvSpPr>
          <p:cNvPr id="10" name="Picture Placeholder 7"/>
          <p:cNvSpPr>
            <a:spLocks noGrp="1"/>
          </p:cNvSpPr>
          <p:nvPr>
            <p:ph type="pic" sz="quarter" idx="15"/>
          </p:nvPr>
        </p:nvSpPr>
        <p:spPr>
          <a:xfrm>
            <a:off x="10119360" y="1828800"/>
            <a:ext cx="4023360" cy="5436519"/>
          </a:xfrm>
          <a:prstGeom prst="rect">
            <a:avLst/>
          </a:prstGeom>
          <a:solidFill>
            <a:schemeClr val="tx2">
              <a:lumMod val="90000"/>
              <a:lumOff val="10000"/>
            </a:schemeClr>
          </a:solidFill>
        </p:spPr>
      </p:sp>
      <p:sp>
        <p:nvSpPr>
          <p:cNvPr id="11" name="Picture Placeholder 12"/>
          <p:cNvSpPr>
            <a:spLocks noGrp="1"/>
          </p:cNvSpPr>
          <p:nvPr>
            <p:ph type="pic" sz="quarter" idx="20"/>
          </p:nvPr>
        </p:nvSpPr>
        <p:spPr>
          <a:xfrm>
            <a:off x="14264640" y="1828800"/>
            <a:ext cx="4023360" cy="5436519"/>
          </a:xfrm>
          <a:prstGeom prst="rect">
            <a:avLst/>
          </a:prstGeom>
          <a:solidFill>
            <a:schemeClr val="tx2">
              <a:lumMod val="90000"/>
              <a:lumOff val="10000"/>
            </a:schemeClr>
          </a:solidFill>
        </p:spPr>
      </p:sp>
      <p:sp>
        <p:nvSpPr>
          <p:cNvPr id="7"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8" name="Slide Number Placeholder 5"/>
          <p:cNvSpPr>
            <a:spLocks noGrp="1"/>
          </p:cNvSpPr>
          <p:nvPr>
            <p:ph type="sldNum" sz="quarter" idx="22"/>
          </p:nvPr>
        </p:nvSpPr>
        <p:spPr/>
        <p:txBody>
          <a:bodyPr/>
          <a:lstStyle>
            <a:lvl1pPr>
              <a:defRPr/>
            </a:lvl1pPr>
          </a:lstStyle>
          <a:p>
            <a:pPr>
              <a:defRPr/>
            </a:pPr>
            <a:fld id="{0144EC0F-6759-8D41-A795-E6714DC4D85C}" type="slidenum">
              <a:rPr lang="en-US"/>
              <a:pPr>
                <a:defRPr/>
              </a:pPr>
              <a:t>‹#›</a:t>
            </a:fld>
            <a:endParaRPr lang="en-US"/>
          </a:p>
        </p:txBody>
      </p:sp>
    </p:spTree>
    <p:extLst>
      <p:ext uri="{BB962C8B-B14F-4D97-AF65-F5344CB8AC3E}">
        <p14:creationId xmlns:p14="http://schemas.microsoft.com/office/powerpoint/2010/main" val="52042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3" name="Slide Number Placeholder 5"/>
          <p:cNvSpPr>
            <a:spLocks noGrp="1"/>
          </p:cNvSpPr>
          <p:nvPr>
            <p:ph type="sldNum" sz="quarter" idx="11"/>
          </p:nvPr>
        </p:nvSpPr>
        <p:spPr>
          <a:xfrm>
            <a:off x="19218275" y="544513"/>
            <a:ext cx="914400" cy="584200"/>
          </a:xfrm>
        </p:spPr>
        <p:txBody>
          <a:bodyPr/>
          <a:lstStyle>
            <a:lvl1pPr>
              <a:defRPr/>
            </a:lvl1pPr>
          </a:lstStyle>
          <a:p>
            <a:pPr>
              <a:defRPr/>
            </a:pPr>
            <a:fld id="{F7EBDFD4-3F4A-E144-B25F-C504DF481E4B}" type="slidenum">
              <a:rPr lang="en-US"/>
              <a:pPr>
                <a:defRPr/>
              </a:pPr>
              <a:t>‹#›</a:t>
            </a:fld>
            <a:endParaRPr lang="en-US"/>
          </a:p>
        </p:txBody>
      </p:sp>
    </p:spTree>
    <p:extLst>
      <p:ext uri="{BB962C8B-B14F-4D97-AF65-F5344CB8AC3E}">
        <p14:creationId xmlns:p14="http://schemas.microsoft.com/office/powerpoint/2010/main" val="1022202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lace Holder #17">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1828800" y="1828800"/>
            <a:ext cx="4023360" cy="3657600"/>
          </a:xfrm>
          <a:prstGeom prst="rect">
            <a:avLst/>
          </a:prstGeom>
          <a:solidFill>
            <a:schemeClr val="tx2">
              <a:lumMod val="90000"/>
              <a:lumOff val="10000"/>
            </a:schemeClr>
          </a:solidFill>
        </p:spPr>
      </p:sp>
      <p:sp>
        <p:nvSpPr>
          <p:cNvPr id="6" name="Picture Placeholder 6"/>
          <p:cNvSpPr>
            <a:spLocks noGrp="1"/>
          </p:cNvSpPr>
          <p:nvPr>
            <p:ph type="pic" sz="quarter" idx="14"/>
          </p:nvPr>
        </p:nvSpPr>
        <p:spPr>
          <a:xfrm>
            <a:off x="5974080" y="1828800"/>
            <a:ext cx="4023360" cy="3657600"/>
          </a:xfrm>
          <a:prstGeom prst="rect">
            <a:avLst/>
          </a:prstGeom>
          <a:solidFill>
            <a:schemeClr val="tx2">
              <a:lumMod val="90000"/>
              <a:lumOff val="10000"/>
            </a:schemeClr>
          </a:solidFill>
        </p:spPr>
      </p:sp>
      <p:sp>
        <p:nvSpPr>
          <p:cNvPr id="10" name="Picture Placeholder 7"/>
          <p:cNvSpPr>
            <a:spLocks noGrp="1"/>
          </p:cNvSpPr>
          <p:nvPr>
            <p:ph type="pic" sz="quarter" idx="15"/>
          </p:nvPr>
        </p:nvSpPr>
        <p:spPr>
          <a:xfrm>
            <a:off x="10119360" y="1828800"/>
            <a:ext cx="4023360" cy="3657600"/>
          </a:xfrm>
          <a:prstGeom prst="rect">
            <a:avLst/>
          </a:prstGeom>
          <a:solidFill>
            <a:schemeClr val="tx2">
              <a:lumMod val="90000"/>
              <a:lumOff val="10000"/>
            </a:schemeClr>
          </a:solidFill>
        </p:spPr>
      </p:sp>
      <p:sp>
        <p:nvSpPr>
          <p:cNvPr id="11" name="Picture Placeholder 12"/>
          <p:cNvSpPr>
            <a:spLocks noGrp="1"/>
          </p:cNvSpPr>
          <p:nvPr>
            <p:ph type="pic" sz="quarter" idx="20"/>
          </p:nvPr>
        </p:nvSpPr>
        <p:spPr>
          <a:xfrm>
            <a:off x="14264640" y="1828800"/>
            <a:ext cx="4023360" cy="3657600"/>
          </a:xfrm>
          <a:prstGeom prst="rect">
            <a:avLst/>
          </a:prstGeom>
          <a:solidFill>
            <a:schemeClr val="tx2">
              <a:lumMod val="90000"/>
              <a:lumOff val="10000"/>
            </a:schemeClr>
          </a:solidFill>
        </p:spPr>
      </p:sp>
      <p:sp>
        <p:nvSpPr>
          <p:cNvPr id="7"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8" name="Slide Number Placeholder 5"/>
          <p:cNvSpPr>
            <a:spLocks noGrp="1"/>
          </p:cNvSpPr>
          <p:nvPr>
            <p:ph type="sldNum" sz="quarter" idx="22"/>
          </p:nvPr>
        </p:nvSpPr>
        <p:spPr/>
        <p:txBody>
          <a:bodyPr/>
          <a:lstStyle>
            <a:lvl1pPr>
              <a:defRPr/>
            </a:lvl1pPr>
          </a:lstStyle>
          <a:p>
            <a:pPr>
              <a:defRPr/>
            </a:pPr>
            <a:fld id="{02CA9661-91C7-1C46-A900-DC47BF2F90DD}" type="slidenum">
              <a:rPr lang="en-US"/>
              <a:pPr>
                <a:defRPr/>
              </a:pPr>
              <a:t>‹#›</a:t>
            </a:fld>
            <a:endParaRPr lang="en-US"/>
          </a:p>
        </p:txBody>
      </p:sp>
    </p:spTree>
    <p:extLst>
      <p:ext uri="{BB962C8B-B14F-4D97-AF65-F5344CB8AC3E}">
        <p14:creationId xmlns:p14="http://schemas.microsoft.com/office/powerpoint/2010/main" val="1276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Place Holder #18">
    <p:spTree>
      <p:nvGrpSpPr>
        <p:cNvPr id="1" name=""/>
        <p:cNvGrpSpPr/>
        <p:nvPr/>
      </p:nvGrpSpPr>
      <p:grpSpPr>
        <a:xfrm>
          <a:off x="0" y="0"/>
          <a:ext cx="0" cy="0"/>
          <a:chOff x="0" y="0"/>
          <a:chExt cx="0" cy="0"/>
        </a:xfrm>
      </p:grpSpPr>
      <p:sp>
        <p:nvSpPr>
          <p:cNvPr id="5" name="Picture Placeholder 10"/>
          <p:cNvSpPr>
            <a:spLocks noGrp="1"/>
          </p:cNvSpPr>
          <p:nvPr>
            <p:ph type="pic" sz="quarter" idx="13"/>
          </p:nvPr>
        </p:nvSpPr>
        <p:spPr>
          <a:xfrm>
            <a:off x="4034790" y="1828800"/>
            <a:ext cx="3977640" cy="3657600"/>
          </a:xfrm>
          <a:prstGeom prst="rect">
            <a:avLst/>
          </a:prstGeom>
          <a:solidFill>
            <a:schemeClr val="tx2">
              <a:lumMod val="90000"/>
              <a:lumOff val="10000"/>
            </a:schemeClr>
          </a:solidFill>
        </p:spPr>
      </p:sp>
      <p:sp>
        <p:nvSpPr>
          <p:cNvPr id="6" name="Picture Placeholder 11"/>
          <p:cNvSpPr>
            <a:spLocks noGrp="1"/>
          </p:cNvSpPr>
          <p:nvPr>
            <p:ph type="pic" sz="quarter" idx="14"/>
          </p:nvPr>
        </p:nvSpPr>
        <p:spPr>
          <a:xfrm>
            <a:off x="8069580" y="1828800"/>
            <a:ext cx="3977640" cy="3657600"/>
          </a:xfrm>
          <a:prstGeom prst="rect">
            <a:avLst/>
          </a:prstGeom>
          <a:solidFill>
            <a:schemeClr val="tx2">
              <a:lumMod val="90000"/>
              <a:lumOff val="10000"/>
            </a:schemeClr>
          </a:solidFill>
        </p:spPr>
      </p:sp>
      <p:sp>
        <p:nvSpPr>
          <p:cNvPr id="10" name="Picture Placeholder 12"/>
          <p:cNvSpPr>
            <a:spLocks noGrp="1"/>
          </p:cNvSpPr>
          <p:nvPr>
            <p:ph type="pic" sz="quarter" idx="15"/>
          </p:nvPr>
        </p:nvSpPr>
        <p:spPr>
          <a:xfrm>
            <a:off x="12104370" y="1828800"/>
            <a:ext cx="3977640" cy="3657600"/>
          </a:xfrm>
          <a:prstGeom prst="rect">
            <a:avLst/>
          </a:prstGeom>
          <a:solidFill>
            <a:schemeClr val="tx2">
              <a:lumMod val="90000"/>
              <a:lumOff val="10000"/>
            </a:schemeClr>
          </a:solidFill>
        </p:spPr>
      </p:sp>
      <p:sp>
        <p:nvSpPr>
          <p:cNvPr id="11" name="Picture Placeholder 13"/>
          <p:cNvSpPr>
            <a:spLocks noGrp="1"/>
          </p:cNvSpPr>
          <p:nvPr>
            <p:ph type="pic" sz="quarter" idx="16"/>
          </p:nvPr>
        </p:nvSpPr>
        <p:spPr>
          <a:xfrm>
            <a:off x="0" y="1828800"/>
            <a:ext cx="3977640" cy="3657600"/>
          </a:xfrm>
          <a:prstGeom prst="rect">
            <a:avLst/>
          </a:prstGeom>
          <a:solidFill>
            <a:schemeClr val="tx2">
              <a:lumMod val="90000"/>
              <a:lumOff val="10000"/>
            </a:schemeClr>
          </a:solidFill>
        </p:spPr>
      </p:sp>
      <p:sp>
        <p:nvSpPr>
          <p:cNvPr id="12" name="Picture Placeholder 17"/>
          <p:cNvSpPr>
            <a:spLocks noGrp="1"/>
          </p:cNvSpPr>
          <p:nvPr>
            <p:ph type="pic" sz="quarter" idx="20"/>
          </p:nvPr>
        </p:nvSpPr>
        <p:spPr>
          <a:xfrm>
            <a:off x="16139160" y="1828800"/>
            <a:ext cx="3977640" cy="3657600"/>
          </a:xfrm>
          <a:prstGeom prst="rect">
            <a:avLst/>
          </a:prstGeom>
          <a:solidFill>
            <a:schemeClr val="tx2">
              <a:lumMod val="90000"/>
              <a:lumOff val="10000"/>
            </a:schemeClr>
          </a:solidFill>
        </p:spPr>
      </p:sp>
      <p:sp>
        <p:nvSpPr>
          <p:cNvPr id="7"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8" name="Slide Number Placeholder 5"/>
          <p:cNvSpPr>
            <a:spLocks noGrp="1"/>
          </p:cNvSpPr>
          <p:nvPr>
            <p:ph type="sldNum" sz="quarter" idx="22"/>
          </p:nvPr>
        </p:nvSpPr>
        <p:spPr/>
        <p:txBody>
          <a:bodyPr/>
          <a:lstStyle>
            <a:lvl1pPr>
              <a:defRPr/>
            </a:lvl1pPr>
          </a:lstStyle>
          <a:p>
            <a:pPr>
              <a:defRPr/>
            </a:pPr>
            <a:fld id="{7DD43991-52EB-CC46-8064-30A02B100E11}" type="slidenum">
              <a:rPr lang="en-US"/>
              <a:pPr>
                <a:defRPr/>
              </a:pPr>
              <a:t>‹#›</a:t>
            </a:fld>
            <a:endParaRPr lang="en-US"/>
          </a:p>
        </p:txBody>
      </p:sp>
    </p:spTree>
    <p:extLst>
      <p:ext uri="{BB962C8B-B14F-4D97-AF65-F5344CB8AC3E}">
        <p14:creationId xmlns:p14="http://schemas.microsoft.com/office/powerpoint/2010/main" val="2002676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lace Holder #19">
    <p:spTree>
      <p:nvGrpSpPr>
        <p:cNvPr id="1" name=""/>
        <p:cNvGrpSpPr/>
        <p:nvPr/>
      </p:nvGrpSpPr>
      <p:grpSpPr>
        <a:xfrm>
          <a:off x="0" y="0"/>
          <a:ext cx="0" cy="0"/>
          <a:chOff x="0" y="0"/>
          <a:chExt cx="0" cy="0"/>
        </a:xfrm>
      </p:grpSpPr>
      <p:sp>
        <p:nvSpPr>
          <p:cNvPr id="5" name="Picture Placeholder 17"/>
          <p:cNvSpPr>
            <a:spLocks noGrp="1"/>
          </p:cNvSpPr>
          <p:nvPr>
            <p:ph type="pic" sz="quarter" idx="13"/>
          </p:nvPr>
        </p:nvSpPr>
        <p:spPr>
          <a:xfrm>
            <a:off x="1828800" y="5486400"/>
            <a:ext cx="2743200" cy="2743200"/>
          </a:xfrm>
          <a:prstGeom prst="rect">
            <a:avLst/>
          </a:prstGeom>
          <a:solidFill>
            <a:schemeClr val="tx2">
              <a:lumMod val="90000"/>
              <a:lumOff val="10000"/>
            </a:schemeClr>
          </a:solidFill>
        </p:spPr>
      </p:sp>
      <p:sp>
        <p:nvSpPr>
          <p:cNvPr id="6" name="Picture Placeholder 18"/>
          <p:cNvSpPr>
            <a:spLocks noGrp="1"/>
          </p:cNvSpPr>
          <p:nvPr>
            <p:ph type="pic" sz="quarter" idx="14"/>
          </p:nvPr>
        </p:nvSpPr>
        <p:spPr>
          <a:xfrm>
            <a:off x="4572000" y="5486400"/>
            <a:ext cx="2743200" cy="2743200"/>
          </a:xfrm>
          <a:prstGeom prst="rect">
            <a:avLst/>
          </a:prstGeom>
          <a:solidFill>
            <a:schemeClr val="tx2">
              <a:lumMod val="90000"/>
              <a:lumOff val="10000"/>
            </a:schemeClr>
          </a:solidFill>
        </p:spPr>
      </p:sp>
      <p:sp>
        <p:nvSpPr>
          <p:cNvPr id="7" name="Picture Placeholder 19"/>
          <p:cNvSpPr>
            <a:spLocks noGrp="1"/>
          </p:cNvSpPr>
          <p:nvPr>
            <p:ph type="pic" sz="quarter" idx="15"/>
          </p:nvPr>
        </p:nvSpPr>
        <p:spPr>
          <a:xfrm>
            <a:off x="7315200" y="5486400"/>
            <a:ext cx="2743200" cy="2743200"/>
          </a:xfrm>
          <a:prstGeom prst="rect">
            <a:avLst/>
          </a:prstGeom>
          <a:solidFill>
            <a:schemeClr val="tx2">
              <a:lumMod val="90000"/>
              <a:lumOff val="10000"/>
            </a:schemeClr>
          </a:solidFill>
        </p:spPr>
      </p:sp>
      <p:sp>
        <p:nvSpPr>
          <p:cNvPr id="8" name="Picture Placeholder 20"/>
          <p:cNvSpPr>
            <a:spLocks noGrp="1"/>
          </p:cNvSpPr>
          <p:nvPr>
            <p:ph type="pic" sz="quarter" idx="16"/>
          </p:nvPr>
        </p:nvSpPr>
        <p:spPr>
          <a:xfrm>
            <a:off x="10058400" y="5486400"/>
            <a:ext cx="2743200" cy="2743200"/>
          </a:xfrm>
          <a:prstGeom prst="rect">
            <a:avLst/>
          </a:prstGeom>
          <a:solidFill>
            <a:schemeClr val="tx2">
              <a:lumMod val="90000"/>
              <a:lumOff val="10000"/>
            </a:schemeClr>
          </a:solidFill>
        </p:spPr>
      </p:sp>
      <p:sp>
        <p:nvSpPr>
          <p:cNvPr id="9" name="Picture Placeholder 21"/>
          <p:cNvSpPr>
            <a:spLocks noGrp="1"/>
          </p:cNvSpPr>
          <p:nvPr>
            <p:ph type="pic" sz="quarter" idx="17"/>
          </p:nvPr>
        </p:nvSpPr>
        <p:spPr>
          <a:xfrm>
            <a:off x="12801600" y="5486400"/>
            <a:ext cx="2743200" cy="2743200"/>
          </a:xfrm>
          <a:prstGeom prst="rect">
            <a:avLst/>
          </a:prstGeom>
          <a:solidFill>
            <a:schemeClr val="tx2">
              <a:lumMod val="90000"/>
              <a:lumOff val="10000"/>
            </a:schemeClr>
          </a:solidFill>
        </p:spPr>
      </p:sp>
      <p:sp>
        <p:nvSpPr>
          <p:cNvPr id="10" name="Picture Placeholder 22"/>
          <p:cNvSpPr>
            <a:spLocks noGrp="1"/>
          </p:cNvSpPr>
          <p:nvPr>
            <p:ph type="pic" sz="quarter" idx="18"/>
          </p:nvPr>
        </p:nvSpPr>
        <p:spPr>
          <a:xfrm>
            <a:off x="1828800" y="8229600"/>
            <a:ext cx="2743200" cy="2743200"/>
          </a:xfrm>
          <a:prstGeom prst="rect">
            <a:avLst/>
          </a:prstGeom>
          <a:solidFill>
            <a:schemeClr val="tx2">
              <a:lumMod val="90000"/>
              <a:lumOff val="10000"/>
            </a:schemeClr>
          </a:solidFill>
        </p:spPr>
      </p:sp>
      <p:sp>
        <p:nvSpPr>
          <p:cNvPr id="11" name="Picture Placeholder 23"/>
          <p:cNvSpPr>
            <a:spLocks noGrp="1"/>
          </p:cNvSpPr>
          <p:nvPr>
            <p:ph type="pic" sz="quarter" idx="19"/>
          </p:nvPr>
        </p:nvSpPr>
        <p:spPr>
          <a:xfrm>
            <a:off x="4572000" y="8229600"/>
            <a:ext cx="2743200" cy="2743200"/>
          </a:xfrm>
          <a:prstGeom prst="rect">
            <a:avLst/>
          </a:prstGeom>
          <a:solidFill>
            <a:schemeClr val="tx2">
              <a:lumMod val="90000"/>
              <a:lumOff val="10000"/>
            </a:schemeClr>
          </a:solidFill>
        </p:spPr>
      </p:sp>
      <p:sp>
        <p:nvSpPr>
          <p:cNvPr id="12" name="Picture Placeholder 24"/>
          <p:cNvSpPr>
            <a:spLocks noGrp="1"/>
          </p:cNvSpPr>
          <p:nvPr>
            <p:ph type="pic" sz="quarter" idx="20"/>
          </p:nvPr>
        </p:nvSpPr>
        <p:spPr>
          <a:xfrm>
            <a:off x="7315200" y="8229600"/>
            <a:ext cx="2743200" cy="2743200"/>
          </a:xfrm>
          <a:prstGeom prst="rect">
            <a:avLst/>
          </a:prstGeom>
          <a:solidFill>
            <a:schemeClr val="tx2">
              <a:lumMod val="90000"/>
              <a:lumOff val="10000"/>
            </a:schemeClr>
          </a:solidFill>
        </p:spPr>
      </p:sp>
      <p:sp>
        <p:nvSpPr>
          <p:cNvPr id="13" name="Picture Placeholder 25"/>
          <p:cNvSpPr>
            <a:spLocks noGrp="1"/>
          </p:cNvSpPr>
          <p:nvPr>
            <p:ph type="pic" sz="quarter" idx="21"/>
          </p:nvPr>
        </p:nvSpPr>
        <p:spPr>
          <a:xfrm>
            <a:off x="10058400" y="8229600"/>
            <a:ext cx="2743200" cy="2743200"/>
          </a:xfrm>
          <a:prstGeom prst="rect">
            <a:avLst/>
          </a:prstGeom>
          <a:solidFill>
            <a:schemeClr val="tx2">
              <a:lumMod val="90000"/>
              <a:lumOff val="10000"/>
            </a:schemeClr>
          </a:solidFill>
        </p:spPr>
      </p:sp>
      <p:sp>
        <p:nvSpPr>
          <p:cNvPr id="14" name="Picture Placeholder 26"/>
          <p:cNvSpPr>
            <a:spLocks noGrp="1"/>
          </p:cNvSpPr>
          <p:nvPr>
            <p:ph type="pic" sz="quarter" idx="22"/>
          </p:nvPr>
        </p:nvSpPr>
        <p:spPr>
          <a:xfrm>
            <a:off x="12801600" y="8229600"/>
            <a:ext cx="2743200" cy="2743200"/>
          </a:xfrm>
          <a:prstGeom prst="rect">
            <a:avLst/>
          </a:prstGeom>
          <a:solidFill>
            <a:schemeClr val="tx2">
              <a:lumMod val="90000"/>
              <a:lumOff val="10000"/>
            </a:schemeClr>
          </a:solidFill>
        </p:spPr>
      </p:sp>
      <p:sp>
        <p:nvSpPr>
          <p:cNvPr id="15" name="Picture Placeholder 27"/>
          <p:cNvSpPr>
            <a:spLocks noGrp="1"/>
          </p:cNvSpPr>
          <p:nvPr>
            <p:ph type="pic" sz="quarter" idx="23"/>
          </p:nvPr>
        </p:nvSpPr>
        <p:spPr>
          <a:xfrm>
            <a:off x="15544800" y="5486400"/>
            <a:ext cx="2743200" cy="2743200"/>
          </a:xfrm>
          <a:prstGeom prst="rect">
            <a:avLst/>
          </a:prstGeom>
          <a:solidFill>
            <a:schemeClr val="tx2">
              <a:lumMod val="90000"/>
              <a:lumOff val="10000"/>
            </a:schemeClr>
          </a:solidFill>
        </p:spPr>
      </p:sp>
      <p:sp>
        <p:nvSpPr>
          <p:cNvPr id="16" name="Picture Placeholder 28"/>
          <p:cNvSpPr>
            <a:spLocks noGrp="1"/>
          </p:cNvSpPr>
          <p:nvPr>
            <p:ph type="pic" sz="quarter" idx="24"/>
          </p:nvPr>
        </p:nvSpPr>
        <p:spPr>
          <a:xfrm>
            <a:off x="15544800" y="8229600"/>
            <a:ext cx="2743200" cy="2743200"/>
          </a:xfrm>
          <a:prstGeom prst="rect">
            <a:avLst/>
          </a:prstGeom>
          <a:solidFill>
            <a:schemeClr val="tx2">
              <a:lumMod val="90000"/>
              <a:lumOff val="10000"/>
            </a:schemeClr>
          </a:solidFill>
        </p:spPr>
      </p:sp>
      <p:sp>
        <p:nvSpPr>
          <p:cNvPr id="17" name="Footer Placeholder 4"/>
          <p:cNvSpPr>
            <a:spLocks noGrp="1"/>
          </p:cNvSpPr>
          <p:nvPr>
            <p:ph type="ftr" sz="quarter" idx="25"/>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8" name="Slide Number Placeholder 5"/>
          <p:cNvSpPr>
            <a:spLocks noGrp="1"/>
          </p:cNvSpPr>
          <p:nvPr>
            <p:ph type="sldNum" sz="quarter" idx="26"/>
          </p:nvPr>
        </p:nvSpPr>
        <p:spPr/>
        <p:txBody>
          <a:bodyPr/>
          <a:lstStyle>
            <a:lvl1pPr>
              <a:defRPr/>
            </a:lvl1pPr>
          </a:lstStyle>
          <a:p>
            <a:pPr>
              <a:defRPr/>
            </a:pPr>
            <a:fld id="{AFD316CC-A6F8-3043-BDB9-8ADC513CFD6C}" type="slidenum">
              <a:rPr lang="en-US"/>
              <a:pPr>
                <a:defRPr/>
              </a:pPr>
              <a:t>‹#›</a:t>
            </a:fld>
            <a:endParaRPr lang="en-US"/>
          </a:p>
        </p:txBody>
      </p:sp>
    </p:spTree>
    <p:extLst>
      <p:ext uri="{BB962C8B-B14F-4D97-AF65-F5344CB8AC3E}">
        <p14:creationId xmlns:p14="http://schemas.microsoft.com/office/powerpoint/2010/main" val="1475324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lace Holder #20">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42758" y="2405965"/>
            <a:ext cx="10154893" cy="6160871"/>
          </a:xfrm>
          <a:custGeom>
            <a:avLst/>
            <a:gdLst>
              <a:gd name="connsiteX0" fmla="*/ 7231911 w 10154893"/>
              <a:gd name="connsiteY0" fmla="*/ 2458125 h 6160871"/>
              <a:gd name="connsiteX1" fmla="*/ 8175341 w 10154893"/>
              <a:gd name="connsiteY1" fmla="*/ 2838961 h 6160871"/>
              <a:gd name="connsiteX2" fmla="*/ 7032831 w 10154893"/>
              <a:gd name="connsiteY2" fmla="*/ 5669247 h 6160871"/>
              <a:gd name="connsiteX3" fmla="*/ 6089402 w 10154893"/>
              <a:gd name="connsiteY3" fmla="*/ 5288411 h 6160871"/>
              <a:gd name="connsiteX4" fmla="*/ 4796150 w 10154893"/>
              <a:gd name="connsiteY4" fmla="*/ 1474875 h 6160871"/>
              <a:gd name="connsiteX5" fmla="*/ 5739579 w 10154893"/>
              <a:gd name="connsiteY5" fmla="*/ 1855712 h 6160871"/>
              <a:gd name="connsiteX6" fmla="*/ 4977907 w 10154893"/>
              <a:gd name="connsiteY6" fmla="*/ 3742569 h 6160871"/>
              <a:gd name="connsiteX7" fmla="*/ 4034478 w 10154893"/>
              <a:gd name="connsiteY7" fmla="*/ 3361733 h 6160871"/>
              <a:gd name="connsiteX8" fmla="*/ 9211464 w 10154893"/>
              <a:gd name="connsiteY8" fmla="*/ 1062891 h 6160871"/>
              <a:gd name="connsiteX9" fmla="*/ 10154893 w 10154893"/>
              <a:gd name="connsiteY9" fmla="*/ 1443728 h 6160871"/>
              <a:gd name="connsiteX10" fmla="*/ 8250712 w 10154893"/>
              <a:gd name="connsiteY10" fmla="*/ 6160871 h 6160871"/>
              <a:gd name="connsiteX11" fmla="*/ 7307284 w 10154893"/>
              <a:gd name="connsiteY11" fmla="*/ 5780036 h 6160871"/>
              <a:gd name="connsiteX12" fmla="*/ 6401792 w 10154893"/>
              <a:gd name="connsiteY12" fmla="*/ 1005915 h 6160871"/>
              <a:gd name="connsiteX13" fmla="*/ 7345221 w 10154893"/>
              <a:gd name="connsiteY13" fmla="*/ 1386750 h 6160871"/>
              <a:gd name="connsiteX14" fmla="*/ 6202713 w 10154893"/>
              <a:gd name="connsiteY14" fmla="*/ 4217037 h 6160871"/>
              <a:gd name="connsiteX15" fmla="*/ 5259283 w 10154893"/>
              <a:gd name="connsiteY15" fmla="*/ 3836201 h 6160871"/>
              <a:gd name="connsiteX16" fmla="*/ 2360389 w 10154893"/>
              <a:gd name="connsiteY16" fmla="*/ 491626 h 6160871"/>
              <a:gd name="connsiteX17" fmla="*/ 3303818 w 10154893"/>
              <a:gd name="connsiteY17" fmla="*/ 872461 h 6160871"/>
              <a:gd name="connsiteX18" fmla="*/ 1399637 w 10154893"/>
              <a:gd name="connsiteY18" fmla="*/ 5589607 h 6160871"/>
              <a:gd name="connsiteX19" fmla="*/ 456209 w 10154893"/>
              <a:gd name="connsiteY19" fmla="*/ 5208769 h 6160871"/>
              <a:gd name="connsiteX20" fmla="*/ 3966031 w 10154893"/>
              <a:gd name="connsiteY20" fmla="*/ 22666 h 6160871"/>
              <a:gd name="connsiteX21" fmla="*/ 4909460 w 10154893"/>
              <a:gd name="connsiteY21" fmla="*/ 403502 h 6160871"/>
              <a:gd name="connsiteX22" fmla="*/ 3766952 w 10154893"/>
              <a:gd name="connsiteY22" fmla="*/ 3233788 h 6160871"/>
              <a:gd name="connsiteX23" fmla="*/ 2823523 w 10154893"/>
              <a:gd name="connsiteY23" fmla="*/ 2852952 h 6160871"/>
              <a:gd name="connsiteX24" fmla="*/ 1142509 w 10154893"/>
              <a:gd name="connsiteY24" fmla="*/ 0 h 6160871"/>
              <a:gd name="connsiteX25" fmla="*/ 2085939 w 10154893"/>
              <a:gd name="connsiteY25" fmla="*/ 380837 h 6160871"/>
              <a:gd name="connsiteX26" fmla="*/ 943430 w 10154893"/>
              <a:gd name="connsiteY26" fmla="*/ 3211123 h 6160871"/>
              <a:gd name="connsiteX27" fmla="*/ 0 w 10154893"/>
              <a:gd name="connsiteY27" fmla="*/ 2830287 h 616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154893" h="6160871">
                <a:moveTo>
                  <a:pt x="7231911" y="2458125"/>
                </a:moveTo>
                <a:lnTo>
                  <a:pt x="8175341" y="2838961"/>
                </a:lnTo>
                <a:lnTo>
                  <a:pt x="7032831" y="5669247"/>
                </a:lnTo>
                <a:lnTo>
                  <a:pt x="6089402" y="5288411"/>
                </a:lnTo>
                <a:close/>
                <a:moveTo>
                  <a:pt x="4796150" y="1474875"/>
                </a:moveTo>
                <a:lnTo>
                  <a:pt x="5739579" y="1855712"/>
                </a:lnTo>
                <a:lnTo>
                  <a:pt x="4977907" y="3742569"/>
                </a:lnTo>
                <a:lnTo>
                  <a:pt x="4034478" y="3361733"/>
                </a:lnTo>
                <a:close/>
                <a:moveTo>
                  <a:pt x="9211464" y="1062891"/>
                </a:moveTo>
                <a:lnTo>
                  <a:pt x="10154893" y="1443728"/>
                </a:lnTo>
                <a:lnTo>
                  <a:pt x="8250712" y="6160871"/>
                </a:lnTo>
                <a:lnTo>
                  <a:pt x="7307284" y="5780036"/>
                </a:lnTo>
                <a:close/>
                <a:moveTo>
                  <a:pt x="6401792" y="1005915"/>
                </a:moveTo>
                <a:lnTo>
                  <a:pt x="7345221" y="1386750"/>
                </a:lnTo>
                <a:lnTo>
                  <a:pt x="6202713" y="4217037"/>
                </a:lnTo>
                <a:lnTo>
                  <a:pt x="5259283" y="3836201"/>
                </a:lnTo>
                <a:close/>
                <a:moveTo>
                  <a:pt x="2360389" y="491626"/>
                </a:moveTo>
                <a:lnTo>
                  <a:pt x="3303818" y="872461"/>
                </a:lnTo>
                <a:lnTo>
                  <a:pt x="1399637" y="5589607"/>
                </a:lnTo>
                <a:lnTo>
                  <a:pt x="456209" y="5208769"/>
                </a:lnTo>
                <a:close/>
                <a:moveTo>
                  <a:pt x="3966031" y="22666"/>
                </a:moveTo>
                <a:lnTo>
                  <a:pt x="4909460" y="403502"/>
                </a:lnTo>
                <a:lnTo>
                  <a:pt x="3766952" y="3233788"/>
                </a:lnTo>
                <a:lnTo>
                  <a:pt x="2823523" y="2852952"/>
                </a:lnTo>
                <a:close/>
                <a:moveTo>
                  <a:pt x="1142509" y="0"/>
                </a:moveTo>
                <a:lnTo>
                  <a:pt x="2085939" y="380837"/>
                </a:lnTo>
                <a:lnTo>
                  <a:pt x="943430" y="3211123"/>
                </a:lnTo>
                <a:lnTo>
                  <a:pt x="0" y="2830287"/>
                </a:lnTo>
                <a:close/>
              </a:path>
            </a:pathLst>
          </a:custGeom>
          <a:solidFill>
            <a:schemeClr val="tx2">
              <a:lumMod val="90000"/>
              <a:lumOff val="10000"/>
            </a:schemeClr>
          </a:solidFill>
        </p:spPr>
        <p:txBody>
          <a:bodyPr wrap="square">
            <a:noAutofit/>
          </a:bodyPr>
          <a:lstStyle>
            <a:lvl1pPr marL="0" indent="0">
              <a:buNone/>
              <a:defRPr sz="800"/>
            </a:lvl1pPr>
          </a:lstStyle>
          <a:p>
            <a:pPr lvl="0"/>
            <a:endParaRPr lang="en-US" noProof="0"/>
          </a:p>
        </p:txBody>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0F9A7AC3-9FB3-3947-BD69-91409890A93A}" type="slidenum">
              <a:rPr lang="en-US"/>
              <a:pPr>
                <a:defRPr/>
              </a:pPr>
              <a:t>‹#›</a:t>
            </a:fld>
            <a:endParaRPr lang="en-US"/>
          </a:p>
        </p:txBody>
      </p:sp>
    </p:spTree>
    <p:extLst>
      <p:ext uri="{BB962C8B-B14F-4D97-AF65-F5344CB8AC3E}">
        <p14:creationId xmlns:p14="http://schemas.microsoft.com/office/powerpoint/2010/main" val="93011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lace Holder #21">
    <p:spTree>
      <p:nvGrpSpPr>
        <p:cNvPr id="1" name=""/>
        <p:cNvGrpSpPr/>
        <p:nvPr/>
      </p:nvGrpSpPr>
      <p:grpSpPr>
        <a:xfrm>
          <a:off x="0" y="0"/>
          <a:ext cx="0" cy="0"/>
          <a:chOff x="0" y="0"/>
          <a:chExt cx="0" cy="0"/>
        </a:xfrm>
      </p:grpSpPr>
      <p:sp>
        <p:nvSpPr>
          <p:cNvPr id="9" name="Picture Placeholder 1"/>
          <p:cNvSpPr>
            <a:spLocks noGrp="1"/>
          </p:cNvSpPr>
          <p:nvPr>
            <p:ph type="pic" sz="quarter" idx="13"/>
          </p:nvPr>
        </p:nvSpPr>
        <p:spPr>
          <a:xfrm>
            <a:off x="0" y="0"/>
            <a:ext cx="9144000" cy="7301762"/>
          </a:xfrm>
          <a:custGeom>
            <a:avLst/>
            <a:gdLst>
              <a:gd name="connsiteX0" fmla="*/ 1 w 9144000"/>
              <a:gd name="connsiteY0" fmla="*/ 6661682 h 7301762"/>
              <a:gd name="connsiteX1" fmla="*/ 914400 w 9144000"/>
              <a:gd name="connsiteY1" fmla="*/ 6661682 h 7301762"/>
              <a:gd name="connsiteX2" fmla="*/ 914400 w 9144000"/>
              <a:gd name="connsiteY2" fmla="*/ 7301762 h 7301762"/>
              <a:gd name="connsiteX3" fmla="*/ 1 w 9144000"/>
              <a:gd name="connsiteY3" fmla="*/ 7301762 h 7301762"/>
              <a:gd name="connsiteX4" fmla="*/ 0 w 9144000"/>
              <a:gd name="connsiteY4" fmla="*/ 5921496 h 7301762"/>
              <a:gd name="connsiteX5" fmla="*/ 1828800 w 9144000"/>
              <a:gd name="connsiteY5" fmla="*/ 5921496 h 7301762"/>
              <a:gd name="connsiteX6" fmla="*/ 1828800 w 9144000"/>
              <a:gd name="connsiteY6" fmla="*/ 6561576 h 7301762"/>
              <a:gd name="connsiteX7" fmla="*/ 0 w 9144000"/>
              <a:gd name="connsiteY7" fmla="*/ 6561576 h 7301762"/>
              <a:gd name="connsiteX8" fmla="*/ 0 w 9144000"/>
              <a:gd name="connsiteY8" fmla="*/ 5181309 h 7301762"/>
              <a:gd name="connsiteX9" fmla="*/ 2743200 w 9144000"/>
              <a:gd name="connsiteY9" fmla="*/ 5181309 h 7301762"/>
              <a:gd name="connsiteX10" fmla="*/ 2743200 w 9144000"/>
              <a:gd name="connsiteY10" fmla="*/ 5821389 h 7301762"/>
              <a:gd name="connsiteX11" fmla="*/ 0 w 9144000"/>
              <a:gd name="connsiteY11" fmla="*/ 5821389 h 7301762"/>
              <a:gd name="connsiteX12" fmla="*/ 0 w 9144000"/>
              <a:gd name="connsiteY12" fmla="*/ 4441122 h 7301762"/>
              <a:gd name="connsiteX13" fmla="*/ 3657600 w 9144000"/>
              <a:gd name="connsiteY13" fmla="*/ 4441122 h 7301762"/>
              <a:gd name="connsiteX14" fmla="*/ 3657600 w 9144000"/>
              <a:gd name="connsiteY14" fmla="*/ 5081202 h 7301762"/>
              <a:gd name="connsiteX15" fmla="*/ 0 w 9144000"/>
              <a:gd name="connsiteY15" fmla="*/ 5081202 h 7301762"/>
              <a:gd name="connsiteX16" fmla="*/ 1 w 9144000"/>
              <a:gd name="connsiteY16" fmla="*/ 3700935 h 7301762"/>
              <a:gd name="connsiteX17" fmla="*/ 4572000 w 9144000"/>
              <a:gd name="connsiteY17" fmla="*/ 3700935 h 7301762"/>
              <a:gd name="connsiteX18" fmla="*/ 4572000 w 9144000"/>
              <a:gd name="connsiteY18" fmla="*/ 4341015 h 7301762"/>
              <a:gd name="connsiteX19" fmla="*/ 1 w 9144000"/>
              <a:gd name="connsiteY19" fmla="*/ 4341015 h 7301762"/>
              <a:gd name="connsiteX20" fmla="*/ 1 w 9144000"/>
              <a:gd name="connsiteY20" fmla="*/ 2960748 h 7301762"/>
              <a:gd name="connsiteX21" fmla="*/ 5486400 w 9144000"/>
              <a:gd name="connsiteY21" fmla="*/ 2960748 h 7301762"/>
              <a:gd name="connsiteX22" fmla="*/ 5486400 w 9144000"/>
              <a:gd name="connsiteY22" fmla="*/ 3600828 h 7301762"/>
              <a:gd name="connsiteX23" fmla="*/ 1 w 9144000"/>
              <a:gd name="connsiteY23" fmla="*/ 3600828 h 7301762"/>
              <a:gd name="connsiteX24" fmla="*/ 1 w 9144000"/>
              <a:gd name="connsiteY24" fmla="*/ 2220561 h 7301762"/>
              <a:gd name="connsiteX25" fmla="*/ 6400800 w 9144000"/>
              <a:gd name="connsiteY25" fmla="*/ 2220561 h 7301762"/>
              <a:gd name="connsiteX26" fmla="*/ 6400800 w 9144000"/>
              <a:gd name="connsiteY26" fmla="*/ 2860641 h 7301762"/>
              <a:gd name="connsiteX27" fmla="*/ 1 w 9144000"/>
              <a:gd name="connsiteY27" fmla="*/ 2860641 h 7301762"/>
              <a:gd name="connsiteX28" fmla="*/ 1 w 9144000"/>
              <a:gd name="connsiteY28" fmla="*/ 1480374 h 7301762"/>
              <a:gd name="connsiteX29" fmla="*/ 7315200 w 9144000"/>
              <a:gd name="connsiteY29" fmla="*/ 1480374 h 7301762"/>
              <a:gd name="connsiteX30" fmla="*/ 7315200 w 9144000"/>
              <a:gd name="connsiteY30" fmla="*/ 2120454 h 7301762"/>
              <a:gd name="connsiteX31" fmla="*/ 1 w 9144000"/>
              <a:gd name="connsiteY31" fmla="*/ 2120454 h 7301762"/>
              <a:gd name="connsiteX32" fmla="*/ 1 w 9144000"/>
              <a:gd name="connsiteY32" fmla="*/ 740187 h 7301762"/>
              <a:gd name="connsiteX33" fmla="*/ 8229600 w 9144000"/>
              <a:gd name="connsiteY33" fmla="*/ 740187 h 7301762"/>
              <a:gd name="connsiteX34" fmla="*/ 8229600 w 9144000"/>
              <a:gd name="connsiteY34" fmla="*/ 1380267 h 7301762"/>
              <a:gd name="connsiteX35" fmla="*/ 1 w 9144000"/>
              <a:gd name="connsiteY35" fmla="*/ 1380267 h 7301762"/>
              <a:gd name="connsiteX36" fmla="*/ 1 w 9144000"/>
              <a:gd name="connsiteY36" fmla="*/ 0 h 7301762"/>
              <a:gd name="connsiteX37" fmla="*/ 9144000 w 9144000"/>
              <a:gd name="connsiteY37" fmla="*/ 0 h 7301762"/>
              <a:gd name="connsiteX38" fmla="*/ 9144000 w 9144000"/>
              <a:gd name="connsiteY38" fmla="*/ 640080 h 7301762"/>
              <a:gd name="connsiteX39" fmla="*/ 1 w 9144000"/>
              <a:gd name="connsiteY39" fmla="*/ 640080 h 730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44000" h="7301762">
                <a:moveTo>
                  <a:pt x="1" y="6661682"/>
                </a:moveTo>
                <a:lnTo>
                  <a:pt x="914400" y="6661682"/>
                </a:lnTo>
                <a:lnTo>
                  <a:pt x="914400" y="7301762"/>
                </a:lnTo>
                <a:lnTo>
                  <a:pt x="1" y="7301762"/>
                </a:lnTo>
                <a:close/>
                <a:moveTo>
                  <a:pt x="0" y="5921496"/>
                </a:moveTo>
                <a:lnTo>
                  <a:pt x="1828800" y="5921496"/>
                </a:lnTo>
                <a:lnTo>
                  <a:pt x="1828800" y="6561576"/>
                </a:lnTo>
                <a:lnTo>
                  <a:pt x="0" y="6561576"/>
                </a:lnTo>
                <a:close/>
                <a:moveTo>
                  <a:pt x="0" y="5181309"/>
                </a:moveTo>
                <a:lnTo>
                  <a:pt x="2743200" y="5181309"/>
                </a:lnTo>
                <a:lnTo>
                  <a:pt x="2743200" y="5821389"/>
                </a:lnTo>
                <a:lnTo>
                  <a:pt x="0" y="5821389"/>
                </a:lnTo>
                <a:close/>
                <a:moveTo>
                  <a:pt x="0" y="4441122"/>
                </a:moveTo>
                <a:lnTo>
                  <a:pt x="3657600" y="4441122"/>
                </a:lnTo>
                <a:lnTo>
                  <a:pt x="3657600" y="5081202"/>
                </a:lnTo>
                <a:lnTo>
                  <a:pt x="0" y="5081202"/>
                </a:lnTo>
                <a:close/>
                <a:moveTo>
                  <a:pt x="1" y="3700935"/>
                </a:moveTo>
                <a:lnTo>
                  <a:pt x="4572000" y="3700935"/>
                </a:lnTo>
                <a:lnTo>
                  <a:pt x="4572000" y="4341015"/>
                </a:lnTo>
                <a:lnTo>
                  <a:pt x="1" y="4341015"/>
                </a:lnTo>
                <a:close/>
                <a:moveTo>
                  <a:pt x="1" y="2960748"/>
                </a:moveTo>
                <a:lnTo>
                  <a:pt x="5486400" y="2960748"/>
                </a:lnTo>
                <a:lnTo>
                  <a:pt x="5486400" y="3600828"/>
                </a:lnTo>
                <a:lnTo>
                  <a:pt x="1" y="3600828"/>
                </a:lnTo>
                <a:close/>
                <a:moveTo>
                  <a:pt x="1" y="2220561"/>
                </a:moveTo>
                <a:lnTo>
                  <a:pt x="6400800" y="2220561"/>
                </a:lnTo>
                <a:lnTo>
                  <a:pt x="6400800" y="2860641"/>
                </a:lnTo>
                <a:lnTo>
                  <a:pt x="1" y="2860641"/>
                </a:lnTo>
                <a:close/>
                <a:moveTo>
                  <a:pt x="1" y="1480374"/>
                </a:moveTo>
                <a:lnTo>
                  <a:pt x="7315200" y="1480374"/>
                </a:lnTo>
                <a:lnTo>
                  <a:pt x="7315200" y="2120454"/>
                </a:lnTo>
                <a:lnTo>
                  <a:pt x="1" y="2120454"/>
                </a:lnTo>
                <a:close/>
                <a:moveTo>
                  <a:pt x="1" y="740187"/>
                </a:moveTo>
                <a:lnTo>
                  <a:pt x="8229600" y="740187"/>
                </a:lnTo>
                <a:lnTo>
                  <a:pt x="8229600" y="1380267"/>
                </a:lnTo>
                <a:lnTo>
                  <a:pt x="1" y="1380267"/>
                </a:lnTo>
                <a:close/>
                <a:moveTo>
                  <a:pt x="1" y="0"/>
                </a:moveTo>
                <a:lnTo>
                  <a:pt x="9144000" y="0"/>
                </a:lnTo>
                <a:lnTo>
                  <a:pt x="9144000" y="640080"/>
                </a:lnTo>
                <a:lnTo>
                  <a:pt x="1" y="640080"/>
                </a:lnTo>
                <a:close/>
              </a:path>
            </a:pathLst>
          </a:custGeom>
          <a:solidFill>
            <a:schemeClr val="tx2">
              <a:lumMod val="90000"/>
              <a:lumOff val="10000"/>
            </a:schemeClr>
          </a:solidFill>
          <a:effectLst/>
        </p:spPr>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9F07D883-4622-994B-8836-D11FAFA11D23}" type="slidenum">
              <a:rPr lang="en-US"/>
              <a:pPr>
                <a:defRPr/>
              </a:pPr>
              <a:t>‹#›</a:t>
            </a:fld>
            <a:endParaRPr lang="en-US"/>
          </a:p>
        </p:txBody>
      </p:sp>
    </p:spTree>
    <p:extLst>
      <p:ext uri="{BB962C8B-B14F-4D97-AF65-F5344CB8AC3E}">
        <p14:creationId xmlns:p14="http://schemas.microsoft.com/office/powerpoint/2010/main" val="855001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lace Holder #24">
    <p:spTree>
      <p:nvGrpSpPr>
        <p:cNvPr id="1" name=""/>
        <p:cNvGrpSpPr/>
        <p:nvPr/>
      </p:nvGrpSpPr>
      <p:grpSpPr>
        <a:xfrm>
          <a:off x="0" y="0"/>
          <a:ext cx="0" cy="0"/>
          <a:chOff x="0" y="0"/>
          <a:chExt cx="0" cy="0"/>
        </a:xfrm>
      </p:grpSpPr>
      <p:sp>
        <p:nvSpPr>
          <p:cNvPr id="5" name="Picture Placeholder 21"/>
          <p:cNvSpPr>
            <a:spLocks noGrp="1"/>
          </p:cNvSpPr>
          <p:nvPr>
            <p:ph type="pic" sz="quarter" idx="13"/>
          </p:nvPr>
        </p:nvSpPr>
        <p:spPr>
          <a:xfrm>
            <a:off x="10058400" y="1845425"/>
            <a:ext cx="2697480" cy="3611880"/>
          </a:xfrm>
          <a:prstGeom prst="rect">
            <a:avLst/>
          </a:prstGeom>
          <a:solidFill>
            <a:schemeClr val="tx2">
              <a:lumMod val="90000"/>
              <a:lumOff val="10000"/>
            </a:schemeClr>
          </a:solidFill>
        </p:spPr>
      </p:sp>
      <p:sp>
        <p:nvSpPr>
          <p:cNvPr id="6" name="Picture Placeholder 22"/>
          <p:cNvSpPr>
            <a:spLocks noGrp="1"/>
          </p:cNvSpPr>
          <p:nvPr>
            <p:ph type="pic" sz="quarter" idx="14"/>
          </p:nvPr>
        </p:nvSpPr>
        <p:spPr>
          <a:xfrm>
            <a:off x="12824460" y="1845425"/>
            <a:ext cx="2697480" cy="3611880"/>
          </a:xfrm>
          <a:prstGeom prst="rect">
            <a:avLst/>
          </a:prstGeom>
          <a:solidFill>
            <a:schemeClr val="tx2">
              <a:lumMod val="90000"/>
              <a:lumOff val="10000"/>
            </a:schemeClr>
          </a:solidFill>
        </p:spPr>
      </p:sp>
      <p:sp>
        <p:nvSpPr>
          <p:cNvPr id="7" name="Picture Placeholder 23"/>
          <p:cNvSpPr>
            <a:spLocks noGrp="1"/>
          </p:cNvSpPr>
          <p:nvPr>
            <p:ph type="pic" sz="quarter" idx="15"/>
          </p:nvPr>
        </p:nvSpPr>
        <p:spPr>
          <a:xfrm>
            <a:off x="15590520" y="1845425"/>
            <a:ext cx="2697480" cy="3611880"/>
          </a:xfrm>
          <a:prstGeom prst="rect">
            <a:avLst/>
          </a:prstGeom>
          <a:solidFill>
            <a:schemeClr val="tx2">
              <a:lumMod val="90000"/>
              <a:lumOff val="10000"/>
            </a:schemeClr>
          </a:solidFill>
        </p:spPr>
      </p:sp>
      <p:sp>
        <p:nvSpPr>
          <p:cNvPr id="8" name="Picture Placeholder 24"/>
          <p:cNvSpPr>
            <a:spLocks noGrp="1"/>
          </p:cNvSpPr>
          <p:nvPr>
            <p:ph type="pic" sz="quarter" idx="16"/>
          </p:nvPr>
        </p:nvSpPr>
        <p:spPr>
          <a:xfrm>
            <a:off x="10058400" y="5515495"/>
            <a:ext cx="2697480" cy="3611880"/>
          </a:xfrm>
          <a:prstGeom prst="rect">
            <a:avLst/>
          </a:prstGeom>
          <a:solidFill>
            <a:schemeClr val="tx2">
              <a:lumMod val="90000"/>
              <a:lumOff val="10000"/>
            </a:schemeClr>
          </a:solidFill>
        </p:spPr>
      </p:sp>
      <p:sp>
        <p:nvSpPr>
          <p:cNvPr id="9" name="Picture Placeholder 25"/>
          <p:cNvSpPr>
            <a:spLocks noGrp="1"/>
          </p:cNvSpPr>
          <p:nvPr>
            <p:ph type="pic" sz="quarter" idx="17"/>
          </p:nvPr>
        </p:nvSpPr>
        <p:spPr>
          <a:xfrm>
            <a:off x="12824460" y="5515495"/>
            <a:ext cx="2697480" cy="3611880"/>
          </a:xfrm>
          <a:prstGeom prst="rect">
            <a:avLst/>
          </a:prstGeom>
          <a:solidFill>
            <a:schemeClr val="tx2">
              <a:lumMod val="90000"/>
              <a:lumOff val="10000"/>
            </a:schemeClr>
          </a:solidFill>
        </p:spPr>
      </p:sp>
      <p:sp>
        <p:nvSpPr>
          <p:cNvPr id="10" name="Picture Placeholder 26"/>
          <p:cNvSpPr>
            <a:spLocks noGrp="1"/>
          </p:cNvSpPr>
          <p:nvPr>
            <p:ph type="pic" sz="quarter" idx="18"/>
          </p:nvPr>
        </p:nvSpPr>
        <p:spPr>
          <a:xfrm>
            <a:off x="15590520" y="5515495"/>
            <a:ext cx="2697480" cy="3611880"/>
          </a:xfrm>
          <a:prstGeom prst="rect">
            <a:avLst/>
          </a:prstGeom>
          <a:solidFill>
            <a:schemeClr val="tx2">
              <a:lumMod val="90000"/>
              <a:lumOff val="10000"/>
            </a:schemeClr>
          </a:solidFill>
        </p:spPr>
      </p:sp>
      <p:sp>
        <p:nvSpPr>
          <p:cNvPr id="11" name="Footer Placeholder 4"/>
          <p:cNvSpPr>
            <a:spLocks noGrp="1"/>
          </p:cNvSpPr>
          <p:nvPr>
            <p:ph type="ftr" sz="quarter" idx="19"/>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2" name="Slide Number Placeholder 5"/>
          <p:cNvSpPr>
            <a:spLocks noGrp="1"/>
          </p:cNvSpPr>
          <p:nvPr>
            <p:ph type="sldNum" sz="quarter" idx="20"/>
          </p:nvPr>
        </p:nvSpPr>
        <p:spPr/>
        <p:txBody>
          <a:bodyPr/>
          <a:lstStyle>
            <a:lvl1pPr>
              <a:defRPr/>
            </a:lvl1pPr>
          </a:lstStyle>
          <a:p>
            <a:pPr>
              <a:defRPr/>
            </a:pPr>
            <a:fld id="{3B44FDF4-EA54-664B-B6B5-F554F2370C04}" type="slidenum">
              <a:rPr lang="en-US"/>
              <a:pPr>
                <a:defRPr/>
              </a:pPr>
              <a:t>‹#›</a:t>
            </a:fld>
            <a:endParaRPr lang="en-US"/>
          </a:p>
        </p:txBody>
      </p:sp>
    </p:spTree>
    <p:extLst>
      <p:ext uri="{BB962C8B-B14F-4D97-AF65-F5344CB8AC3E}">
        <p14:creationId xmlns:p14="http://schemas.microsoft.com/office/powerpoint/2010/main" val="1196388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lace Holder #25">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1828800" y="1828800"/>
            <a:ext cx="4023360" cy="4023360"/>
          </a:xfrm>
          <a:prstGeom prst="rect">
            <a:avLst/>
          </a:prstGeom>
          <a:solidFill>
            <a:schemeClr val="tx2">
              <a:lumMod val="90000"/>
              <a:lumOff val="10000"/>
            </a:schemeClr>
          </a:solidFill>
        </p:spPr>
      </p:sp>
      <p:sp>
        <p:nvSpPr>
          <p:cNvPr id="6" name="Picture Placeholder 6"/>
          <p:cNvSpPr>
            <a:spLocks noGrp="1"/>
          </p:cNvSpPr>
          <p:nvPr>
            <p:ph type="pic" sz="quarter" idx="14"/>
          </p:nvPr>
        </p:nvSpPr>
        <p:spPr>
          <a:xfrm>
            <a:off x="5974080" y="1828800"/>
            <a:ext cx="4023360" cy="4023360"/>
          </a:xfrm>
          <a:prstGeom prst="rect">
            <a:avLst/>
          </a:prstGeom>
          <a:solidFill>
            <a:schemeClr val="tx2">
              <a:lumMod val="90000"/>
              <a:lumOff val="10000"/>
            </a:schemeClr>
          </a:solidFill>
        </p:spPr>
      </p:sp>
      <p:sp>
        <p:nvSpPr>
          <p:cNvPr id="7" name="Picture Placeholder 7"/>
          <p:cNvSpPr>
            <a:spLocks noGrp="1"/>
          </p:cNvSpPr>
          <p:nvPr>
            <p:ph type="pic" sz="quarter" idx="15"/>
          </p:nvPr>
        </p:nvSpPr>
        <p:spPr>
          <a:xfrm>
            <a:off x="10119360" y="1828800"/>
            <a:ext cx="4023360" cy="4023360"/>
          </a:xfrm>
          <a:prstGeom prst="rect">
            <a:avLst/>
          </a:prstGeom>
          <a:solidFill>
            <a:schemeClr val="tx2">
              <a:lumMod val="90000"/>
              <a:lumOff val="10000"/>
            </a:schemeClr>
          </a:solidFill>
        </p:spPr>
      </p:sp>
      <p:sp>
        <p:nvSpPr>
          <p:cNvPr id="8" name="Picture Placeholder 12"/>
          <p:cNvSpPr>
            <a:spLocks noGrp="1"/>
          </p:cNvSpPr>
          <p:nvPr>
            <p:ph type="pic" sz="quarter" idx="20"/>
          </p:nvPr>
        </p:nvSpPr>
        <p:spPr>
          <a:xfrm>
            <a:off x="14264640" y="1828800"/>
            <a:ext cx="4023360" cy="4023360"/>
          </a:xfrm>
          <a:prstGeom prst="rect">
            <a:avLst/>
          </a:prstGeom>
          <a:solidFill>
            <a:schemeClr val="tx2">
              <a:lumMod val="90000"/>
              <a:lumOff val="10000"/>
            </a:schemeClr>
          </a:solidFill>
        </p:spPr>
      </p:sp>
      <p:sp>
        <p:nvSpPr>
          <p:cNvPr id="9"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0" name="Slide Number Placeholder 5"/>
          <p:cNvSpPr>
            <a:spLocks noGrp="1"/>
          </p:cNvSpPr>
          <p:nvPr>
            <p:ph type="sldNum" sz="quarter" idx="22"/>
          </p:nvPr>
        </p:nvSpPr>
        <p:spPr/>
        <p:txBody>
          <a:bodyPr/>
          <a:lstStyle>
            <a:lvl1pPr>
              <a:defRPr/>
            </a:lvl1pPr>
          </a:lstStyle>
          <a:p>
            <a:pPr>
              <a:defRPr/>
            </a:pPr>
            <a:fld id="{C924AEB7-F16A-D141-8C6F-5AB9A3AFE378}" type="slidenum">
              <a:rPr lang="en-US"/>
              <a:pPr>
                <a:defRPr/>
              </a:pPr>
              <a:t>‹#›</a:t>
            </a:fld>
            <a:endParaRPr lang="en-US"/>
          </a:p>
        </p:txBody>
      </p:sp>
    </p:spTree>
    <p:extLst>
      <p:ext uri="{BB962C8B-B14F-4D97-AF65-F5344CB8AC3E}">
        <p14:creationId xmlns:p14="http://schemas.microsoft.com/office/powerpoint/2010/main" val="819107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lace Holder #26">
    <p:spTree>
      <p:nvGrpSpPr>
        <p:cNvPr id="1" name=""/>
        <p:cNvGrpSpPr/>
        <p:nvPr/>
      </p:nvGrpSpPr>
      <p:grpSpPr>
        <a:xfrm>
          <a:off x="0" y="0"/>
          <a:ext cx="0" cy="0"/>
          <a:chOff x="0" y="0"/>
          <a:chExt cx="0" cy="0"/>
        </a:xfrm>
      </p:grpSpPr>
      <p:cxnSp>
        <p:nvCxnSpPr>
          <p:cNvPr id="12" name="Straight Connector 11"/>
          <p:cNvCxnSpPr/>
          <p:nvPr userDrawn="1"/>
        </p:nvCxnSpPr>
        <p:spPr>
          <a:xfrm>
            <a:off x="9737725" y="3676650"/>
            <a:ext cx="6413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icture Placeholder 17"/>
          <p:cNvSpPr>
            <a:spLocks noGrp="1"/>
          </p:cNvSpPr>
          <p:nvPr>
            <p:ph type="pic" sz="quarter" idx="13"/>
          </p:nvPr>
        </p:nvSpPr>
        <p:spPr>
          <a:xfrm>
            <a:off x="1828800" y="4139735"/>
            <a:ext cx="2697480" cy="2697480"/>
          </a:xfrm>
          <a:prstGeom prst="rect">
            <a:avLst/>
          </a:prstGeom>
          <a:solidFill>
            <a:schemeClr val="tx2">
              <a:lumMod val="90000"/>
              <a:lumOff val="10000"/>
            </a:schemeClr>
          </a:solidFill>
        </p:spPr>
      </p:sp>
      <p:sp>
        <p:nvSpPr>
          <p:cNvPr id="7" name="Picture Placeholder 18"/>
          <p:cNvSpPr>
            <a:spLocks noGrp="1"/>
          </p:cNvSpPr>
          <p:nvPr>
            <p:ph type="pic" sz="quarter" idx="14"/>
          </p:nvPr>
        </p:nvSpPr>
        <p:spPr>
          <a:xfrm>
            <a:off x="7333488" y="4139735"/>
            <a:ext cx="2697480" cy="2697480"/>
          </a:xfrm>
          <a:prstGeom prst="rect">
            <a:avLst/>
          </a:prstGeom>
          <a:solidFill>
            <a:schemeClr val="tx2">
              <a:lumMod val="90000"/>
              <a:lumOff val="10000"/>
            </a:schemeClr>
          </a:solidFill>
        </p:spPr>
      </p:sp>
      <p:sp>
        <p:nvSpPr>
          <p:cNvPr id="8" name="Picture Placeholder 19"/>
          <p:cNvSpPr>
            <a:spLocks noGrp="1"/>
          </p:cNvSpPr>
          <p:nvPr>
            <p:ph type="pic" sz="quarter" idx="15"/>
          </p:nvPr>
        </p:nvSpPr>
        <p:spPr>
          <a:xfrm>
            <a:off x="12838176" y="4139735"/>
            <a:ext cx="2697480" cy="2697480"/>
          </a:xfrm>
          <a:prstGeom prst="rect">
            <a:avLst/>
          </a:prstGeom>
          <a:solidFill>
            <a:schemeClr val="tx2">
              <a:lumMod val="90000"/>
              <a:lumOff val="10000"/>
            </a:schemeClr>
          </a:solidFill>
        </p:spPr>
      </p:sp>
      <p:sp>
        <p:nvSpPr>
          <p:cNvPr id="9" name="Picture Placeholder 20"/>
          <p:cNvSpPr>
            <a:spLocks noGrp="1"/>
          </p:cNvSpPr>
          <p:nvPr>
            <p:ph type="pic" sz="quarter" idx="16"/>
          </p:nvPr>
        </p:nvSpPr>
        <p:spPr>
          <a:xfrm>
            <a:off x="4581144" y="4139735"/>
            <a:ext cx="2697480" cy="2697480"/>
          </a:xfrm>
          <a:prstGeom prst="rect">
            <a:avLst/>
          </a:prstGeom>
          <a:solidFill>
            <a:schemeClr val="tx2">
              <a:lumMod val="90000"/>
              <a:lumOff val="10000"/>
            </a:schemeClr>
          </a:solidFill>
        </p:spPr>
      </p:sp>
      <p:sp>
        <p:nvSpPr>
          <p:cNvPr id="10" name="Picture Placeholder 21"/>
          <p:cNvSpPr>
            <a:spLocks noGrp="1"/>
          </p:cNvSpPr>
          <p:nvPr>
            <p:ph type="pic" sz="quarter" idx="17"/>
          </p:nvPr>
        </p:nvSpPr>
        <p:spPr>
          <a:xfrm>
            <a:off x="10085832" y="4139735"/>
            <a:ext cx="2697480" cy="2697480"/>
          </a:xfrm>
          <a:prstGeom prst="rect">
            <a:avLst/>
          </a:prstGeom>
          <a:solidFill>
            <a:schemeClr val="tx2">
              <a:lumMod val="90000"/>
              <a:lumOff val="10000"/>
            </a:schemeClr>
          </a:solidFill>
        </p:spPr>
      </p:sp>
      <p:sp>
        <p:nvSpPr>
          <p:cNvPr id="11" name="Picture Placeholder 24"/>
          <p:cNvSpPr>
            <a:spLocks noGrp="1"/>
          </p:cNvSpPr>
          <p:nvPr>
            <p:ph type="pic" sz="quarter" idx="20"/>
          </p:nvPr>
        </p:nvSpPr>
        <p:spPr>
          <a:xfrm>
            <a:off x="15590520" y="4139735"/>
            <a:ext cx="2697480" cy="2697480"/>
          </a:xfrm>
          <a:prstGeom prst="rect">
            <a:avLst/>
          </a:prstGeom>
          <a:solidFill>
            <a:schemeClr val="tx2">
              <a:lumMod val="90000"/>
              <a:lumOff val="10000"/>
            </a:schemeClr>
          </a:solidFill>
        </p:spPr>
      </p:sp>
      <p:sp>
        <p:nvSpPr>
          <p:cNvPr id="13" name="Footer Placeholder 2"/>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4" name="Slide Number Placeholder 3"/>
          <p:cNvSpPr>
            <a:spLocks noGrp="1"/>
          </p:cNvSpPr>
          <p:nvPr>
            <p:ph type="sldNum" sz="quarter" idx="22"/>
          </p:nvPr>
        </p:nvSpPr>
        <p:spPr/>
        <p:txBody>
          <a:bodyPr/>
          <a:lstStyle>
            <a:lvl1pPr>
              <a:defRPr/>
            </a:lvl1pPr>
          </a:lstStyle>
          <a:p>
            <a:pPr>
              <a:defRPr/>
            </a:pPr>
            <a:fld id="{8DF858A8-E90D-CD45-B639-351E8B9FB1BF}" type="slidenum">
              <a:rPr lang="en-US"/>
              <a:pPr>
                <a:defRPr/>
              </a:pPr>
              <a:t>‹#›</a:t>
            </a:fld>
            <a:endParaRPr lang="en-US"/>
          </a:p>
        </p:txBody>
      </p:sp>
    </p:spTree>
    <p:extLst>
      <p:ext uri="{BB962C8B-B14F-4D97-AF65-F5344CB8AC3E}">
        <p14:creationId xmlns:p14="http://schemas.microsoft.com/office/powerpoint/2010/main" val="45105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Place Holder #27">
    <p:spTree>
      <p:nvGrpSpPr>
        <p:cNvPr id="1" name=""/>
        <p:cNvGrpSpPr/>
        <p:nvPr/>
      </p:nvGrpSpPr>
      <p:grpSpPr>
        <a:xfrm>
          <a:off x="0" y="0"/>
          <a:ext cx="0" cy="0"/>
          <a:chOff x="0" y="0"/>
          <a:chExt cx="0" cy="0"/>
        </a:xfrm>
      </p:grpSpPr>
      <p:sp>
        <p:nvSpPr>
          <p:cNvPr id="5" name="Picture Placeholder 15"/>
          <p:cNvSpPr>
            <a:spLocks noGrp="1"/>
          </p:cNvSpPr>
          <p:nvPr>
            <p:ph type="pic" sz="quarter" idx="16"/>
          </p:nvPr>
        </p:nvSpPr>
        <p:spPr>
          <a:xfrm>
            <a:off x="0" y="0"/>
            <a:ext cx="20116800" cy="5486400"/>
          </a:xfrm>
          <a:prstGeom prst="rect">
            <a:avLst/>
          </a:prstGeom>
          <a:solidFill>
            <a:schemeClr val="tx2"/>
          </a:solidFill>
        </p:spPr>
      </p:sp>
      <p:sp>
        <p:nvSpPr>
          <p:cNvPr id="6" name="Picture Placeholder 12"/>
          <p:cNvSpPr>
            <a:spLocks noGrp="1"/>
          </p:cNvSpPr>
          <p:nvPr>
            <p:ph type="pic" sz="quarter" idx="13"/>
          </p:nvPr>
        </p:nvSpPr>
        <p:spPr>
          <a:xfrm>
            <a:off x="1828800" y="3657600"/>
            <a:ext cx="3657600" cy="3657600"/>
          </a:xfrm>
          <a:prstGeom prst="rect">
            <a:avLst/>
          </a:prstGeom>
          <a:solidFill>
            <a:schemeClr val="tx2">
              <a:lumMod val="90000"/>
              <a:lumOff val="10000"/>
            </a:schemeClr>
          </a:solidFill>
        </p:spPr>
      </p:sp>
      <p:sp>
        <p:nvSpPr>
          <p:cNvPr id="7" name="Picture Placeholder 13"/>
          <p:cNvSpPr>
            <a:spLocks noGrp="1"/>
          </p:cNvSpPr>
          <p:nvPr>
            <p:ph type="pic" sz="quarter" idx="14"/>
          </p:nvPr>
        </p:nvSpPr>
        <p:spPr>
          <a:xfrm>
            <a:off x="6096000" y="3657600"/>
            <a:ext cx="3657600" cy="3657600"/>
          </a:xfrm>
          <a:prstGeom prst="rect">
            <a:avLst/>
          </a:prstGeom>
          <a:solidFill>
            <a:schemeClr val="tx2">
              <a:lumMod val="90000"/>
              <a:lumOff val="10000"/>
            </a:schemeClr>
          </a:solidFill>
        </p:spPr>
      </p:sp>
      <p:sp>
        <p:nvSpPr>
          <p:cNvPr id="8" name="Picture Placeholder 14"/>
          <p:cNvSpPr>
            <a:spLocks noGrp="1"/>
          </p:cNvSpPr>
          <p:nvPr>
            <p:ph type="pic" sz="quarter" idx="15"/>
          </p:nvPr>
        </p:nvSpPr>
        <p:spPr>
          <a:xfrm>
            <a:off x="10363200" y="3657600"/>
            <a:ext cx="3657600" cy="3657600"/>
          </a:xfrm>
          <a:prstGeom prst="rect">
            <a:avLst/>
          </a:prstGeom>
          <a:solidFill>
            <a:schemeClr val="tx2">
              <a:lumMod val="90000"/>
              <a:lumOff val="10000"/>
            </a:schemeClr>
          </a:solidFill>
        </p:spPr>
      </p:sp>
      <p:sp>
        <p:nvSpPr>
          <p:cNvPr id="9" name="Picture Placeholder 19"/>
          <p:cNvSpPr>
            <a:spLocks noGrp="1"/>
          </p:cNvSpPr>
          <p:nvPr>
            <p:ph type="pic" sz="quarter" idx="20"/>
          </p:nvPr>
        </p:nvSpPr>
        <p:spPr>
          <a:xfrm>
            <a:off x="14630400" y="3657600"/>
            <a:ext cx="3657600" cy="3657600"/>
          </a:xfrm>
          <a:prstGeom prst="rect">
            <a:avLst/>
          </a:prstGeom>
          <a:solidFill>
            <a:schemeClr val="tx2">
              <a:lumMod val="90000"/>
              <a:lumOff val="10000"/>
            </a:schemeClr>
          </a:solidFill>
        </p:spPr>
      </p:sp>
      <p:sp>
        <p:nvSpPr>
          <p:cNvPr id="10"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1" name="Slide Number Placeholder 5"/>
          <p:cNvSpPr>
            <a:spLocks noGrp="1"/>
          </p:cNvSpPr>
          <p:nvPr>
            <p:ph type="sldNum" sz="quarter" idx="22"/>
          </p:nvPr>
        </p:nvSpPr>
        <p:spPr/>
        <p:txBody>
          <a:bodyPr/>
          <a:lstStyle>
            <a:lvl1pPr>
              <a:defRPr/>
            </a:lvl1pPr>
          </a:lstStyle>
          <a:p>
            <a:pPr>
              <a:defRPr/>
            </a:pPr>
            <a:fld id="{ADBB4FD2-EFD1-3F44-AA9B-730BFA1281CB}" type="slidenum">
              <a:rPr lang="en-US"/>
              <a:pPr>
                <a:defRPr/>
              </a:pPr>
              <a:t>‹#›</a:t>
            </a:fld>
            <a:endParaRPr lang="en-US"/>
          </a:p>
        </p:txBody>
      </p:sp>
    </p:spTree>
    <p:extLst>
      <p:ext uri="{BB962C8B-B14F-4D97-AF65-F5344CB8AC3E}">
        <p14:creationId xmlns:p14="http://schemas.microsoft.com/office/powerpoint/2010/main" val="1370314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lace Holder #28">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6400800" y="5532120"/>
            <a:ext cx="3611880" cy="3611880"/>
          </a:xfrm>
          <a:prstGeom prst="roundRect">
            <a:avLst>
              <a:gd name="adj" fmla="val 1937"/>
            </a:avLst>
          </a:prstGeom>
          <a:solidFill>
            <a:schemeClr val="tx2">
              <a:lumMod val="90000"/>
              <a:lumOff val="10000"/>
            </a:schemeClr>
          </a:solidFill>
        </p:spPr>
      </p:sp>
      <p:sp>
        <p:nvSpPr>
          <p:cNvPr id="6" name="Picture Placeholder 6"/>
          <p:cNvSpPr>
            <a:spLocks noGrp="1"/>
          </p:cNvSpPr>
          <p:nvPr>
            <p:ph type="pic" sz="quarter" idx="14"/>
          </p:nvPr>
        </p:nvSpPr>
        <p:spPr>
          <a:xfrm>
            <a:off x="6400800" y="1828800"/>
            <a:ext cx="3611880" cy="3611880"/>
          </a:xfrm>
          <a:prstGeom prst="roundRect">
            <a:avLst>
              <a:gd name="adj" fmla="val 3318"/>
            </a:avLst>
          </a:prstGeom>
          <a:solidFill>
            <a:schemeClr val="tx2">
              <a:lumMod val="90000"/>
              <a:lumOff val="10000"/>
            </a:schemeClr>
          </a:solidFill>
        </p:spPr>
      </p:sp>
      <p:sp>
        <p:nvSpPr>
          <p:cNvPr id="7" name="Picture Placeholder 7"/>
          <p:cNvSpPr>
            <a:spLocks noGrp="1"/>
          </p:cNvSpPr>
          <p:nvPr>
            <p:ph type="pic" sz="quarter" idx="15"/>
          </p:nvPr>
        </p:nvSpPr>
        <p:spPr>
          <a:xfrm>
            <a:off x="10108278" y="1828800"/>
            <a:ext cx="3611880" cy="3611880"/>
          </a:xfrm>
          <a:prstGeom prst="roundRect">
            <a:avLst>
              <a:gd name="adj" fmla="val 4239"/>
            </a:avLst>
          </a:prstGeom>
          <a:solidFill>
            <a:schemeClr val="tx2">
              <a:lumMod val="90000"/>
              <a:lumOff val="10000"/>
            </a:schemeClr>
          </a:solidFill>
        </p:spPr>
      </p:sp>
      <p:sp>
        <p:nvSpPr>
          <p:cNvPr id="8" name="Picture Placeholder 12"/>
          <p:cNvSpPr>
            <a:spLocks noGrp="1"/>
          </p:cNvSpPr>
          <p:nvPr>
            <p:ph type="pic" sz="quarter" idx="20"/>
          </p:nvPr>
        </p:nvSpPr>
        <p:spPr>
          <a:xfrm>
            <a:off x="10108278" y="5532120"/>
            <a:ext cx="3611880" cy="3611880"/>
          </a:xfrm>
          <a:prstGeom prst="roundRect">
            <a:avLst>
              <a:gd name="adj" fmla="val 3318"/>
            </a:avLst>
          </a:prstGeom>
          <a:solidFill>
            <a:schemeClr val="tx2">
              <a:lumMod val="90000"/>
              <a:lumOff val="10000"/>
            </a:schemeClr>
          </a:solidFill>
        </p:spPr>
      </p:sp>
      <p:sp>
        <p:nvSpPr>
          <p:cNvPr id="9"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0" name="Slide Number Placeholder 5"/>
          <p:cNvSpPr>
            <a:spLocks noGrp="1"/>
          </p:cNvSpPr>
          <p:nvPr>
            <p:ph type="sldNum" sz="quarter" idx="22"/>
          </p:nvPr>
        </p:nvSpPr>
        <p:spPr/>
        <p:txBody>
          <a:bodyPr/>
          <a:lstStyle>
            <a:lvl1pPr>
              <a:defRPr/>
            </a:lvl1pPr>
          </a:lstStyle>
          <a:p>
            <a:pPr>
              <a:defRPr/>
            </a:pPr>
            <a:fld id="{ABD9B536-528B-A143-9A87-50242B7F1843}" type="slidenum">
              <a:rPr lang="en-US"/>
              <a:pPr>
                <a:defRPr/>
              </a:pPr>
              <a:t>‹#›</a:t>
            </a:fld>
            <a:endParaRPr lang="en-US"/>
          </a:p>
        </p:txBody>
      </p:sp>
    </p:spTree>
    <p:extLst>
      <p:ext uri="{BB962C8B-B14F-4D97-AF65-F5344CB8AC3E}">
        <p14:creationId xmlns:p14="http://schemas.microsoft.com/office/powerpoint/2010/main" val="126517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 Image Option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862773" y="1828829"/>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7" name="Picture Placeholder 7"/>
          <p:cNvSpPr>
            <a:spLocks noGrp="1"/>
          </p:cNvSpPr>
          <p:nvPr>
            <p:ph type="pic" sz="quarter" idx="14"/>
          </p:nvPr>
        </p:nvSpPr>
        <p:spPr>
          <a:xfrm>
            <a:off x="4256839" y="1828828"/>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9" name="Picture Placeholder 7"/>
          <p:cNvSpPr>
            <a:spLocks noGrp="1"/>
          </p:cNvSpPr>
          <p:nvPr>
            <p:ph type="pic" sz="quarter" idx="15"/>
          </p:nvPr>
        </p:nvSpPr>
        <p:spPr>
          <a:xfrm>
            <a:off x="6650905" y="1828828"/>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0" name="Picture Placeholder 7"/>
          <p:cNvSpPr>
            <a:spLocks noGrp="1"/>
          </p:cNvSpPr>
          <p:nvPr>
            <p:ph type="pic" sz="quarter" idx="16"/>
          </p:nvPr>
        </p:nvSpPr>
        <p:spPr>
          <a:xfrm>
            <a:off x="1862773" y="3422562"/>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1" name="Picture Placeholder 7"/>
          <p:cNvSpPr>
            <a:spLocks noGrp="1"/>
          </p:cNvSpPr>
          <p:nvPr>
            <p:ph type="pic" sz="quarter" idx="17"/>
          </p:nvPr>
        </p:nvSpPr>
        <p:spPr>
          <a:xfrm>
            <a:off x="4256839" y="3422561"/>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2" name="Picture Placeholder 7"/>
          <p:cNvSpPr>
            <a:spLocks noGrp="1"/>
          </p:cNvSpPr>
          <p:nvPr>
            <p:ph type="pic" sz="quarter" idx="18"/>
          </p:nvPr>
        </p:nvSpPr>
        <p:spPr>
          <a:xfrm>
            <a:off x="6650905" y="3422561"/>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3" name="Picture Placeholder 7"/>
          <p:cNvSpPr>
            <a:spLocks noGrp="1"/>
          </p:cNvSpPr>
          <p:nvPr>
            <p:ph type="pic" sz="quarter" idx="19"/>
          </p:nvPr>
        </p:nvSpPr>
        <p:spPr>
          <a:xfrm>
            <a:off x="9044971" y="3422561"/>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4" name="Picture Placeholder 7"/>
          <p:cNvSpPr>
            <a:spLocks noGrp="1"/>
          </p:cNvSpPr>
          <p:nvPr>
            <p:ph type="pic" sz="quarter" idx="20"/>
          </p:nvPr>
        </p:nvSpPr>
        <p:spPr>
          <a:xfrm>
            <a:off x="9044971" y="1828825"/>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5" name="Picture Placeholder 7"/>
          <p:cNvSpPr>
            <a:spLocks noGrp="1"/>
          </p:cNvSpPr>
          <p:nvPr>
            <p:ph type="pic" sz="quarter" idx="21"/>
          </p:nvPr>
        </p:nvSpPr>
        <p:spPr>
          <a:xfrm>
            <a:off x="1862773" y="5016298"/>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6" name="Picture Placeholder 7"/>
          <p:cNvSpPr>
            <a:spLocks noGrp="1"/>
          </p:cNvSpPr>
          <p:nvPr>
            <p:ph type="pic" sz="quarter" idx="22"/>
          </p:nvPr>
        </p:nvSpPr>
        <p:spPr>
          <a:xfrm>
            <a:off x="4256839" y="5016297"/>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7" name="Picture Placeholder 7"/>
          <p:cNvSpPr>
            <a:spLocks noGrp="1"/>
          </p:cNvSpPr>
          <p:nvPr>
            <p:ph type="pic" sz="quarter" idx="23"/>
          </p:nvPr>
        </p:nvSpPr>
        <p:spPr>
          <a:xfrm>
            <a:off x="6650905" y="5016297"/>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8" name="Picture Placeholder 7"/>
          <p:cNvSpPr>
            <a:spLocks noGrp="1"/>
          </p:cNvSpPr>
          <p:nvPr>
            <p:ph type="pic" sz="quarter" idx="24"/>
          </p:nvPr>
        </p:nvSpPr>
        <p:spPr>
          <a:xfrm>
            <a:off x="1862773" y="6610031"/>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19" name="Picture Placeholder 7"/>
          <p:cNvSpPr>
            <a:spLocks noGrp="1"/>
          </p:cNvSpPr>
          <p:nvPr>
            <p:ph type="pic" sz="quarter" idx="25"/>
          </p:nvPr>
        </p:nvSpPr>
        <p:spPr>
          <a:xfrm>
            <a:off x="4256839" y="6610030"/>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0" name="Picture Placeholder 7"/>
          <p:cNvSpPr>
            <a:spLocks noGrp="1"/>
          </p:cNvSpPr>
          <p:nvPr>
            <p:ph type="pic" sz="quarter" idx="26"/>
          </p:nvPr>
        </p:nvSpPr>
        <p:spPr>
          <a:xfrm>
            <a:off x="6650905" y="6610030"/>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1" name="Picture Placeholder 7"/>
          <p:cNvSpPr>
            <a:spLocks noGrp="1"/>
          </p:cNvSpPr>
          <p:nvPr>
            <p:ph type="pic" sz="quarter" idx="27"/>
          </p:nvPr>
        </p:nvSpPr>
        <p:spPr>
          <a:xfrm>
            <a:off x="9044971" y="6610030"/>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2" name="Picture Placeholder 7"/>
          <p:cNvSpPr>
            <a:spLocks noGrp="1"/>
          </p:cNvSpPr>
          <p:nvPr>
            <p:ph type="pic" sz="quarter" idx="28"/>
          </p:nvPr>
        </p:nvSpPr>
        <p:spPr>
          <a:xfrm>
            <a:off x="9044971" y="5016294"/>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3" name="Picture Placeholder 7"/>
          <p:cNvSpPr>
            <a:spLocks noGrp="1"/>
          </p:cNvSpPr>
          <p:nvPr>
            <p:ph type="pic" sz="quarter" idx="29"/>
          </p:nvPr>
        </p:nvSpPr>
        <p:spPr>
          <a:xfrm>
            <a:off x="11439037" y="1828828"/>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4" name="Picture Placeholder 7"/>
          <p:cNvSpPr>
            <a:spLocks noGrp="1"/>
          </p:cNvSpPr>
          <p:nvPr>
            <p:ph type="pic" sz="quarter" idx="30"/>
          </p:nvPr>
        </p:nvSpPr>
        <p:spPr>
          <a:xfrm>
            <a:off x="11439037" y="3422561"/>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5" name="Picture Placeholder 7"/>
          <p:cNvSpPr>
            <a:spLocks noGrp="1"/>
          </p:cNvSpPr>
          <p:nvPr>
            <p:ph type="pic" sz="quarter" idx="31"/>
          </p:nvPr>
        </p:nvSpPr>
        <p:spPr>
          <a:xfrm>
            <a:off x="13833103" y="3422561"/>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6" name="Picture Placeholder 7"/>
          <p:cNvSpPr>
            <a:spLocks noGrp="1"/>
          </p:cNvSpPr>
          <p:nvPr>
            <p:ph type="pic" sz="quarter" idx="32"/>
          </p:nvPr>
        </p:nvSpPr>
        <p:spPr>
          <a:xfrm>
            <a:off x="13833103" y="1828825"/>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7" name="Picture Placeholder 7"/>
          <p:cNvSpPr>
            <a:spLocks noGrp="1"/>
          </p:cNvSpPr>
          <p:nvPr>
            <p:ph type="pic" sz="quarter" idx="33"/>
          </p:nvPr>
        </p:nvSpPr>
        <p:spPr>
          <a:xfrm>
            <a:off x="11439037" y="5016297"/>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8" name="Picture Placeholder 7"/>
          <p:cNvSpPr>
            <a:spLocks noGrp="1"/>
          </p:cNvSpPr>
          <p:nvPr>
            <p:ph type="pic" sz="quarter" idx="34"/>
          </p:nvPr>
        </p:nvSpPr>
        <p:spPr>
          <a:xfrm>
            <a:off x="11439037" y="6610030"/>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29" name="Picture Placeholder 7"/>
          <p:cNvSpPr>
            <a:spLocks noGrp="1"/>
          </p:cNvSpPr>
          <p:nvPr>
            <p:ph type="pic" sz="quarter" idx="35"/>
          </p:nvPr>
        </p:nvSpPr>
        <p:spPr>
          <a:xfrm>
            <a:off x="13833103" y="6610030"/>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30" name="Picture Placeholder 7"/>
          <p:cNvSpPr>
            <a:spLocks noGrp="1"/>
          </p:cNvSpPr>
          <p:nvPr>
            <p:ph type="pic" sz="quarter" idx="36"/>
          </p:nvPr>
        </p:nvSpPr>
        <p:spPr>
          <a:xfrm>
            <a:off x="13833103" y="5016294"/>
            <a:ext cx="1232566" cy="1232566"/>
          </a:xfrm>
          <a:prstGeom prst="rect">
            <a:avLst/>
          </a:prstGeom>
          <a:solidFill>
            <a:schemeClr val="tx2">
              <a:lumMod val="90000"/>
              <a:lumOff val="10000"/>
            </a:schemeClr>
          </a:solidFill>
        </p:spPr>
        <p:txBody>
          <a:bodyPr>
            <a:normAutofit/>
          </a:bodyPr>
          <a:lstStyle>
            <a:lvl1pPr marL="0" indent="0">
              <a:buNone/>
              <a:defRPr sz="800"/>
            </a:lvl1pPr>
          </a:lstStyle>
          <a:p>
            <a:pPr lvl="0"/>
            <a:endParaRPr lang="en-US" noProof="0"/>
          </a:p>
        </p:txBody>
      </p:sp>
      <p:sp>
        <p:nvSpPr>
          <p:cNvPr id="31" name="Footer Placeholder 4"/>
          <p:cNvSpPr>
            <a:spLocks noGrp="1"/>
          </p:cNvSpPr>
          <p:nvPr>
            <p:ph type="ftr" sz="quarter" idx="37"/>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32" name="Slide Number Placeholder 5"/>
          <p:cNvSpPr>
            <a:spLocks noGrp="1"/>
          </p:cNvSpPr>
          <p:nvPr>
            <p:ph type="sldNum" sz="quarter" idx="38"/>
          </p:nvPr>
        </p:nvSpPr>
        <p:spPr/>
        <p:txBody>
          <a:bodyPr/>
          <a:lstStyle>
            <a:lvl1pPr>
              <a:defRPr/>
            </a:lvl1pPr>
          </a:lstStyle>
          <a:p>
            <a:pPr>
              <a:defRPr/>
            </a:pPr>
            <a:fld id="{132F0285-79C8-A145-9D8D-2EDAE5953955}" type="slidenum">
              <a:rPr lang="en-US"/>
              <a:pPr>
                <a:defRPr/>
              </a:pPr>
              <a:t>‹#›</a:t>
            </a:fld>
            <a:endParaRPr lang="en-US"/>
          </a:p>
        </p:txBody>
      </p:sp>
    </p:spTree>
    <p:extLst>
      <p:ext uri="{BB962C8B-B14F-4D97-AF65-F5344CB8AC3E}">
        <p14:creationId xmlns:p14="http://schemas.microsoft.com/office/powerpoint/2010/main" val="284291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Place Holder #29">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0" y="0"/>
            <a:ext cx="6400800" cy="10972800"/>
          </a:xfrm>
          <a:prstGeom prst="rect">
            <a:avLst/>
          </a:prstGeom>
          <a:solidFill>
            <a:schemeClr val="tx2">
              <a:lumMod val="90000"/>
              <a:lumOff val="10000"/>
            </a:schemeClr>
          </a:solidFill>
        </p:spPr>
      </p:sp>
      <p:sp>
        <p:nvSpPr>
          <p:cNvPr id="6" name="Picture Placeholder 6"/>
          <p:cNvSpPr>
            <a:spLocks noGrp="1"/>
          </p:cNvSpPr>
          <p:nvPr>
            <p:ph type="pic" sz="quarter" idx="14"/>
          </p:nvPr>
        </p:nvSpPr>
        <p:spPr>
          <a:xfrm>
            <a:off x="6400800" y="1828800"/>
            <a:ext cx="3657600" cy="3657600"/>
          </a:xfrm>
          <a:prstGeom prst="rect">
            <a:avLst/>
          </a:prstGeom>
          <a:solidFill>
            <a:schemeClr val="tx2">
              <a:lumMod val="90000"/>
              <a:lumOff val="10000"/>
            </a:schemeClr>
          </a:solidFill>
        </p:spPr>
      </p:sp>
      <p:sp>
        <p:nvSpPr>
          <p:cNvPr id="4" name="Date Placeholder 1"/>
          <p:cNvSpPr>
            <a:spLocks noGrp="1"/>
          </p:cNvSpPr>
          <p:nvPr>
            <p:ph type="dt" sz="half" idx="15"/>
          </p:nvPr>
        </p:nvSpPr>
        <p:spPr>
          <a:xfrm>
            <a:off x="1382713" y="10169525"/>
            <a:ext cx="4525962" cy="584200"/>
          </a:xfrm>
          <a:prstGeom prst="rect">
            <a:avLst/>
          </a:prstGeom>
        </p:spPr>
        <p:txBody>
          <a:bodyPr/>
          <a:lstStyle>
            <a:lvl1pPr defTabSz="1492301" eaLnBrk="1" fontAlgn="auto" hangingPunct="1">
              <a:spcBef>
                <a:spcPts val="0"/>
              </a:spcBef>
              <a:spcAft>
                <a:spcPts val="0"/>
              </a:spcAft>
              <a:defRPr sz="2938">
                <a:latin typeface="+mn-lt"/>
              </a:defRPr>
            </a:lvl1pPr>
          </a:lstStyle>
          <a:p>
            <a:pPr>
              <a:defRPr/>
            </a:pPr>
            <a:endParaRPr lang="en-US"/>
          </a:p>
        </p:txBody>
      </p:sp>
      <p:sp>
        <p:nvSpPr>
          <p:cNvPr id="7" name="Footer Placeholder 2"/>
          <p:cNvSpPr>
            <a:spLocks noGrp="1"/>
          </p:cNvSpPr>
          <p:nvPr>
            <p:ph type="ftr" sz="quarter" idx="16"/>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8" name="Slide Number Placeholder 3"/>
          <p:cNvSpPr>
            <a:spLocks noGrp="1"/>
          </p:cNvSpPr>
          <p:nvPr>
            <p:ph type="sldNum" sz="quarter" idx="17"/>
          </p:nvPr>
        </p:nvSpPr>
        <p:spPr/>
        <p:txBody>
          <a:bodyPr/>
          <a:lstStyle>
            <a:lvl1pPr>
              <a:defRPr/>
            </a:lvl1pPr>
          </a:lstStyle>
          <a:p>
            <a:pPr>
              <a:defRPr/>
            </a:pPr>
            <a:fld id="{908568C6-A05C-4B41-9D27-4B9B1D3F2BCF}" type="slidenum">
              <a:rPr lang="en-US"/>
              <a:pPr>
                <a:defRPr/>
              </a:pPr>
              <a:t>‹#›</a:t>
            </a:fld>
            <a:endParaRPr lang="en-US"/>
          </a:p>
        </p:txBody>
      </p:sp>
    </p:spTree>
    <p:extLst>
      <p:ext uri="{BB962C8B-B14F-4D97-AF65-F5344CB8AC3E}">
        <p14:creationId xmlns:p14="http://schemas.microsoft.com/office/powerpoint/2010/main" val="19957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Place Holder #30">
    <p:spTree>
      <p:nvGrpSpPr>
        <p:cNvPr id="1" name=""/>
        <p:cNvGrpSpPr/>
        <p:nvPr/>
      </p:nvGrpSpPr>
      <p:grpSpPr>
        <a:xfrm>
          <a:off x="0" y="0"/>
          <a:ext cx="0" cy="0"/>
          <a:chOff x="0" y="0"/>
          <a:chExt cx="0" cy="0"/>
        </a:xfrm>
      </p:grpSpPr>
      <p:sp>
        <p:nvSpPr>
          <p:cNvPr id="5" name="Picture Placeholder 1"/>
          <p:cNvSpPr>
            <a:spLocks noGrp="1"/>
          </p:cNvSpPr>
          <p:nvPr>
            <p:ph type="pic" sz="quarter" idx="13"/>
          </p:nvPr>
        </p:nvSpPr>
        <p:spPr>
          <a:xfrm>
            <a:off x="1828800" y="1812897"/>
            <a:ext cx="8229600" cy="7331103"/>
          </a:xfrm>
          <a:prstGeom prst="rect">
            <a:avLst/>
          </a:prstGeom>
          <a:solidFill>
            <a:schemeClr val="tx2">
              <a:lumMod val="90000"/>
              <a:lumOff val="10000"/>
            </a:schemeClr>
          </a:solidFill>
        </p:spPr>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3FCBEC71-9562-AC40-A3DD-7546A15068A3}" type="slidenum">
              <a:rPr lang="en-US"/>
              <a:pPr>
                <a:defRPr/>
              </a:pPr>
              <a:t>‹#›</a:t>
            </a:fld>
            <a:endParaRPr lang="en-US"/>
          </a:p>
        </p:txBody>
      </p:sp>
    </p:spTree>
    <p:extLst>
      <p:ext uri="{BB962C8B-B14F-4D97-AF65-F5344CB8AC3E}">
        <p14:creationId xmlns:p14="http://schemas.microsoft.com/office/powerpoint/2010/main" val="1495727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lace Holder #31">
    <p:spTree>
      <p:nvGrpSpPr>
        <p:cNvPr id="1" name=""/>
        <p:cNvGrpSpPr/>
        <p:nvPr/>
      </p:nvGrpSpPr>
      <p:grpSpPr>
        <a:xfrm>
          <a:off x="0" y="0"/>
          <a:ext cx="0" cy="0"/>
          <a:chOff x="0" y="0"/>
          <a:chExt cx="0" cy="0"/>
        </a:xfrm>
      </p:grpSpPr>
      <p:sp>
        <p:nvSpPr>
          <p:cNvPr id="5" name="Picture Placeholder 45"/>
          <p:cNvSpPr>
            <a:spLocks noGrp="1"/>
          </p:cNvSpPr>
          <p:nvPr>
            <p:ph type="pic" sz="quarter" idx="13"/>
          </p:nvPr>
        </p:nvSpPr>
        <p:spPr>
          <a:xfrm>
            <a:off x="2419002" y="3591129"/>
            <a:ext cx="2743200" cy="2743200"/>
          </a:xfrm>
          <a:prstGeom prst="ellipse">
            <a:avLst/>
          </a:prstGeom>
          <a:solidFill>
            <a:schemeClr val="tx2">
              <a:lumMod val="90000"/>
              <a:lumOff val="10000"/>
            </a:schemeClr>
          </a:solidFill>
          <a:ln w="76200">
            <a:solidFill>
              <a:schemeClr val="accent1"/>
            </a:solidFill>
          </a:ln>
        </p:spPr>
      </p:sp>
      <p:sp>
        <p:nvSpPr>
          <p:cNvPr id="6" name="Picture Placeholder 46"/>
          <p:cNvSpPr>
            <a:spLocks noGrp="1"/>
          </p:cNvSpPr>
          <p:nvPr>
            <p:ph type="pic" sz="quarter" idx="14"/>
          </p:nvPr>
        </p:nvSpPr>
        <p:spPr>
          <a:xfrm>
            <a:off x="6597533" y="3591129"/>
            <a:ext cx="2743200" cy="2743200"/>
          </a:xfrm>
          <a:prstGeom prst="ellipse">
            <a:avLst/>
          </a:prstGeom>
          <a:solidFill>
            <a:schemeClr val="tx2">
              <a:lumMod val="90000"/>
              <a:lumOff val="10000"/>
            </a:schemeClr>
          </a:solidFill>
          <a:ln w="76200">
            <a:solidFill>
              <a:schemeClr val="accent2"/>
            </a:solidFill>
          </a:ln>
        </p:spPr>
      </p:sp>
      <p:sp>
        <p:nvSpPr>
          <p:cNvPr id="7" name="Picture Placeholder 47"/>
          <p:cNvSpPr>
            <a:spLocks noGrp="1"/>
          </p:cNvSpPr>
          <p:nvPr>
            <p:ph type="pic" sz="quarter" idx="15"/>
          </p:nvPr>
        </p:nvSpPr>
        <p:spPr>
          <a:xfrm>
            <a:off x="10776064" y="3591129"/>
            <a:ext cx="2743200" cy="2743200"/>
          </a:xfrm>
          <a:prstGeom prst="ellipse">
            <a:avLst/>
          </a:prstGeom>
          <a:solidFill>
            <a:schemeClr val="tx2">
              <a:lumMod val="90000"/>
              <a:lumOff val="10000"/>
            </a:schemeClr>
          </a:solidFill>
          <a:ln w="76200">
            <a:solidFill>
              <a:schemeClr val="accent3"/>
            </a:solidFill>
          </a:ln>
        </p:spPr>
      </p:sp>
      <p:sp>
        <p:nvSpPr>
          <p:cNvPr id="8" name="Picture Placeholder 52"/>
          <p:cNvSpPr>
            <a:spLocks noGrp="1"/>
          </p:cNvSpPr>
          <p:nvPr>
            <p:ph type="pic" sz="quarter" idx="20"/>
          </p:nvPr>
        </p:nvSpPr>
        <p:spPr>
          <a:xfrm>
            <a:off x="14954595" y="3591129"/>
            <a:ext cx="2743200" cy="2743200"/>
          </a:xfrm>
          <a:prstGeom prst="ellipse">
            <a:avLst/>
          </a:prstGeom>
          <a:solidFill>
            <a:schemeClr val="tx2">
              <a:lumMod val="90000"/>
              <a:lumOff val="10000"/>
            </a:schemeClr>
          </a:solidFill>
          <a:ln w="76200">
            <a:solidFill>
              <a:schemeClr val="accent4"/>
            </a:solidFill>
          </a:ln>
        </p:spPr>
      </p:sp>
      <p:sp>
        <p:nvSpPr>
          <p:cNvPr id="9"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0" name="Slide Number Placeholder 5"/>
          <p:cNvSpPr>
            <a:spLocks noGrp="1"/>
          </p:cNvSpPr>
          <p:nvPr>
            <p:ph type="sldNum" sz="quarter" idx="22"/>
          </p:nvPr>
        </p:nvSpPr>
        <p:spPr/>
        <p:txBody>
          <a:bodyPr/>
          <a:lstStyle>
            <a:lvl1pPr>
              <a:defRPr/>
            </a:lvl1pPr>
          </a:lstStyle>
          <a:p>
            <a:pPr>
              <a:defRPr/>
            </a:pPr>
            <a:fld id="{144CE4C2-8CBE-7A47-89C7-41969CE8D344}" type="slidenum">
              <a:rPr lang="en-US"/>
              <a:pPr>
                <a:defRPr/>
              </a:pPr>
              <a:t>‹#›</a:t>
            </a:fld>
            <a:endParaRPr lang="en-US"/>
          </a:p>
        </p:txBody>
      </p:sp>
    </p:spTree>
    <p:extLst>
      <p:ext uri="{BB962C8B-B14F-4D97-AF65-F5344CB8AC3E}">
        <p14:creationId xmlns:p14="http://schemas.microsoft.com/office/powerpoint/2010/main" val="247159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Place Holder #32">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2610197" y="2227811"/>
            <a:ext cx="8478982" cy="6350924"/>
          </a:xfrm>
          <a:prstGeom prst="rect">
            <a:avLst/>
          </a:prstGeom>
          <a:solidFill>
            <a:schemeClr val="tx2">
              <a:lumMod val="90000"/>
              <a:lumOff val="10000"/>
            </a:schemeClr>
          </a:solidFill>
        </p:spPr>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21D38B87-118A-9444-AD24-E631F0F8A304}" type="slidenum">
              <a:rPr lang="en-US"/>
              <a:pPr>
                <a:defRPr/>
              </a:pPr>
              <a:t>‹#›</a:t>
            </a:fld>
            <a:endParaRPr lang="en-US"/>
          </a:p>
        </p:txBody>
      </p:sp>
    </p:spTree>
    <p:extLst>
      <p:ext uri="{BB962C8B-B14F-4D97-AF65-F5344CB8AC3E}">
        <p14:creationId xmlns:p14="http://schemas.microsoft.com/office/powerpoint/2010/main" val="773838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lace Holder #33">
    <p:spTree>
      <p:nvGrpSpPr>
        <p:cNvPr id="1" name=""/>
        <p:cNvGrpSpPr/>
        <p:nvPr/>
      </p:nvGrpSpPr>
      <p:grpSpPr>
        <a:xfrm>
          <a:off x="0" y="0"/>
          <a:ext cx="0" cy="0"/>
          <a:chOff x="0" y="0"/>
          <a:chExt cx="0" cy="0"/>
        </a:xfrm>
      </p:grpSpPr>
      <p:sp>
        <p:nvSpPr>
          <p:cNvPr id="8" name="Picture Placeholder 3"/>
          <p:cNvSpPr>
            <a:spLocks noGrp="1"/>
          </p:cNvSpPr>
          <p:nvPr>
            <p:ph type="pic" sz="quarter" idx="13"/>
          </p:nvPr>
        </p:nvSpPr>
        <p:spPr>
          <a:xfrm>
            <a:off x="2104204" y="2394091"/>
            <a:ext cx="4736211" cy="6292709"/>
          </a:xfrm>
          <a:prstGeom prst="rect">
            <a:avLst/>
          </a:prstGeom>
          <a:solidFill>
            <a:schemeClr val="tx2">
              <a:lumMod val="90000"/>
              <a:lumOff val="10000"/>
            </a:schemeClr>
          </a:solidFill>
        </p:spPr>
      </p:sp>
      <p:sp>
        <p:nvSpPr>
          <p:cNvPr id="9" name="Picture Placeholder 4"/>
          <p:cNvSpPr>
            <a:spLocks noGrp="1"/>
          </p:cNvSpPr>
          <p:nvPr>
            <p:ph type="pic" sz="quarter" idx="14"/>
          </p:nvPr>
        </p:nvSpPr>
        <p:spPr>
          <a:xfrm>
            <a:off x="5153892" y="2394091"/>
            <a:ext cx="4688377" cy="6217894"/>
          </a:xfrm>
          <a:prstGeom prst="rect">
            <a:avLst/>
          </a:prstGeom>
          <a:solidFill>
            <a:schemeClr val="tx2">
              <a:lumMod val="75000"/>
              <a:lumOff val="25000"/>
            </a:schemeClr>
          </a:solidFill>
        </p:spPr>
      </p:sp>
      <p:sp>
        <p:nvSpPr>
          <p:cNvPr id="4" name="Footer Placeholder 4"/>
          <p:cNvSpPr>
            <a:spLocks noGrp="1"/>
          </p:cNvSpPr>
          <p:nvPr>
            <p:ph type="ftr" sz="quarter" idx="15"/>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794DD7A1-DC33-5444-96D6-55F1E4FBD299}" type="slidenum">
              <a:rPr lang="en-US"/>
              <a:pPr>
                <a:defRPr/>
              </a:pPr>
              <a:t>‹#›</a:t>
            </a:fld>
            <a:endParaRPr lang="en-US"/>
          </a:p>
        </p:txBody>
      </p:sp>
    </p:spTree>
    <p:extLst>
      <p:ext uri="{BB962C8B-B14F-4D97-AF65-F5344CB8AC3E}">
        <p14:creationId xmlns:p14="http://schemas.microsoft.com/office/powerpoint/2010/main" val="750417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Place Holder #34">
    <p:spTree>
      <p:nvGrpSpPr>
        <p:cNvPr id="1" name=""/>
        <p:cNvGrpSpPr/>
        <p:nvPr/>
      </p:nvGrpSpPr>
      <p:grpSpPr>
        <a:xfrm>
          <a:off x="0" y="0"/>
          <a:ext cx="0" cy="0"/>
          <a:chOff x="0" y="0"/>
          <a:chExt cx="0" cy="0"/>
        </a:xfrm>
      </p:grpSpPr>
      <p:sp>
        <p:nvSpPr>
          <p:cNvPr id="8" name="Picture Placeholder 4"/>
          <p:cNvSpPr>
            <a:spLocks noGrp="1"/>
          </p:cNvSpPr>
          <p:nvPr>
            <p:ph type="pic" sz="quarter" idx="14"/>
          </p:nvPr>
        </p:nvSpPr>
        <p:spPr>
          <a:xfrm>
            <a:off x="13599620" y="3125585"/>
            <a:ext cx="4572000" cy="2692630"/>
          </a:xfrm>
          <a:prstGeom prst="rect">
            <a:avLst/>
          </a:prstGeom>
          <a:solidFill>
            <a:schemeClr val="tx2">
              <a:lumMod val="75000"/>
              <a:lumOff val="25000"/>
            </a:schemeClr>
          </a:solidFill>
        </p:spPr>
      </p:sp>
      <p:sp>
        <p:nvSpPr>
          <p:cNvPr id="9" name="Picture Placeholder 3"/>
          <p:cNvSpPr>
            <a:spLocks noGrp="1"/>
          </p:cNvSpPr>
          <p:nvPr>
            <p:ph type="pic" sz="quarter" idx="13"/>
          </p:nvPr>
        </p:nvSpPr>
        <p:spPr>
          <a:xfrm>
            <a:off x="8129845" y="2668398"/>
            <a:ext cx="6101542" cy="3782278"/>
          </a:xfrm>
          <a:prstGeom prst="rect">
            <a:avLst/>
          </a:prstGeom>
          <a:solidFill>
            <a:schemeClr val="tx2">
              <a:lumMod val="90000"/>
              <a:lumOff val="10000"/>
            </a:schemeClr>
          </a:solidFill>
        </p:spPr>
      </p:sp>
      <p:sp>
        <p:nvSpPr>
          <p:cNvPr id="4" name="Footer Placeholder 4"/>
          <p:cNvSpPr>
            <a:spLocks noGrp="1"/>
          </p:cNvSpPr>
          <p:nvPr>
            <p:ph type="ftr" sz="quarter" idx="15"/>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045E3B2A-5B57-2545-9CA3-73FDA60743FE}" type="slidenum">
              <a:rPr lang="en-US"/>
              <a:pPr>
                <a:defRPr/>
              </a:pPr>
              <a:t>‹#›</a:t>
            </a:fld>
            <a:endParaRPr lang="en-US"/>
          </a:p>
        </p:txBody>
      </p:sp>
    </p:spTree>
    <p:extLst>
      <p:ext uri="{BB962C8B-B14F-4D97-AF65-F5344CB8AC3E}">
        <p14:creationId xmlns:p14="http://schemas.microsoft.com/office/powerpoint/2010/main" val="98505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Place Holder #35">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1086928" y="2161965"/>
            <a:ext cx="9799607" cy="6205658"/>
          </a:xfrm>
          <a:prstGeom prst="rect">
            <a:avLst/>
          </a:prstGeom>
          <a:solidFill>
            <a:schemeClr val="tx2">
              <a:lumMod val="90000"/>
              <a:lumOff val="10000"/>
            </a:schemeClr>
          </a:solidFill>
        </p:spPr>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14FB3171-7F92-1943-90DD-05A93EE47F62}" type="slidenum">
              <a:rPr lang="en-US"/>
              <a:pPr>
                <a:defRPr/>
              </a:pPr>
              <a:t>‹#›</a:t>
            </a:fld>
            <a:endParaRPr lang="en-US"/>
          </a:p>
        </p:txBody>
      </p:sp>
    </p:spTree>
    <p:extLst>
      <p:ext uri="{BB962C8B-B14F-4D97-AF65-F5344CB8AC3E}">
        <p14:creationId xmlns:p14="http://schemas.microsoft.com/office/powerpoint/2010/main" val="2023496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Place Holder #36">
    <p:spTree>
      <p:nvGrpSpPr>
        <p:cNvPr id="1" name=""/>
        <p:cNvGrpSpPr/>
        <p:nvPr/>
      </p:nvGrpSpPr>
      <p:grpSpPr>
        <a:xfrm>
          <a:off x="0" y="0"/>
          <a:ext cx="0" cy="0"/>
          <a:chOff x="0" y="0"/>
          <a:chExt cx="0" cy="0"/>
        </a:xfrm>
      </p:grpSpPr>
      <p:sp>
        <p:nvSpPr>
          <p:cNvPr id="8" name="Picture Placeholder 3"/>
          <p:cNvSpPr>
            <a:spLocks noGrp="1"/>
          </p:cNvSpPr>
          <p:nvPr>
            <p:ph type="pic" sz="quarter" idx="13"/>
          </p:nvPr>
        </p:nvSpPr>
        <p:spPr>
          <a:xfrm>
            <a:off x="12107502" y="1980735"/>
            <a:ext cx="5318162" cy="3437324"/>
          </a:xfrm>
          <a:prstGeom prst="rect">
            <a:avLst/>
          </a:prstGeom>
          <a:solidFill>
            <a:schemeClr val="tx2">
              <a:lumMod val="90000"/>
              <a:lumOff val="10000"/>
            </a:schemeClr>
          </a:solidFill>
        </p:spPr>
      </p:sp>
      <p:sp>
        <p:nvSpPr>
          <p:cNvPr id="9" name="Picture Placeholder 5"/>
          <p:cNvSpPr>
            <a:spLocks noGrp="1"/>
          </p:cNvSpPr>
          <p:nvPr>
            <p:ph type="pic" sz="quarter" idx="15"/>
          </p:nvPr>
        </p:nvSpPr>
        <p:spPr>
          <a:xfrm>
            <a:off x="9176469" y="4033222"/>
            <a:ext cx="7085709" cy="4469562"/>
          </a:xfrm>
          <a:prstGeom prst="rect">
            <a:avLst/>
          </a:prstGeom>
          <a:solidFill>
            <a:schemeClr val="tx2">
              <a:lumMod val="75000"/>
              <a:lumOff val="25000"/>
            </a:schemeClr>
          </a:solidFill>
        </p:spPr>
      </p:sp>
      <p:sp>
        <p:nvSpPr>
          <p:cNvPr id="4" name="Footer Placeholder 4"/>
          <p:cNvSpPr>
            <a:spLocks noGrp="1"/>
          </p:cNvSpPr>
          <p:nvPr>
            <p:ph type="ftr" sz="quarter" idx="16"/>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5" name="Slide Number Placeholder 5"/>
          <p:cNvSpPr>
            <a:spLocks noGrp="1"/>
          </p:cNvSpPr>
          <p:nvPr>
            <p:ph type="sldNum" sz="quarter" idx="17"/>
          </p:nvPr>
        </p:nvSpPr>
        <p:spPr/>
        <p:txBody>
          <a:bodyPr/>
          <a:lstStyle>
            <a:lvl1pPr>
              <a:defRPr/>
            </a:lvl1pPr>
          </a:lstStyle>
          <a:p>
            <a:pPr>
              <a:defRPr/>
            </a:pPr>
            <a:fld id="{D12674CA-4087-7D45-A5ED-E4632577BE3F}" type="slidenum">
              <a:rPr lang="en-US"/>
              <a:pPr>
                <a:defRPr/>
              </a:pPr>
              <a:t>‹#›</a:t>
            </a:fld>
            <a:endParaRPr lang="en-US"/>
          </a:p>
        </p:txBody>
      </p:sp>
    </p:spTree>
    <p:extLst>
      <p:ext uri="{BB962C8B-B14F-4D97-AF65-F5344CB8AC3E}">
        <p14:creationId xmlns:p14="http://schemas.microsoft.com/office/powerpoint/2010/main" val="1359045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Place Holder #37">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11887199" y="1828801"/>
            <a:ext cx="6400801" cy="7315200"/>
          </a:xfrm>
          <a:prstGeom prst="rect">
            <a:avLst/>
          </a:prstGeom>
          <a:solidFill>
            <a:schemeClr val="tx2">
              <a:lumMod val="90000"/>
              <a:lumOff val="10000"/>
            </a:schemeClr>
          </a:solidFill>
        </p:spPr>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ECE4C8DC-5AC9-5143-A3BC-BB6D22923FCC}" type="slidenum">
              <a:rPr lang="en-US"/>
              <a:pPr>
                <a:defRPr/>
              </a:pPr>
              <a:t>‹#›</a:t>
            </a:fld>
            <a:endParaRPr lang="en-US"/>
          </a:p>
        </p:txBody>
      </p:sp>
    </p:spTree>
    <p:extLst>
      <p:ext uri="{BB962C8B-B14F-4D97-AF65-F5344CB8AC3E}">
        <p14:creationId xmlns:p14="http://schemas.microsoft.com/office/powerpoint/2010/main" val="833951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lace Holder #38">
    <p:spTree>
      <p:nvGrpSpPr>
        <p:cNvPr id="1" name=""/>
        <p:cNvGrpSpPr/>
        <p:nvPr/>
      </p:nvGrpSpPr>
      <p:grpSpPr>
        <a:xfrm>
          <a:off x="0" y="0"/>
          <a:ext cx="0" cy="0"/>
          <a:chOff x="0" y="0"/>
          <a:chExt cx="0" cy="0"/>
        </a:xfrm>
      </p:grpSpPr>
      <p:sp>
        <p:nvSpPr>
          <p:cNvPr id="8" name="Picture Placeholder 1"/>
          <p:cNvSpPr>
            <a:spLocks noGrp="1"/>
          </p:cNvSpPr>
          <p:nvPr>
            <p:ph type="pic" sz="quarter" idx="13"/>
          </p:nvPr>
        </p:nvSpPr>
        <p:spPr>
          <a:xfrm>
            <a:off x="0" y="0"/>
            <a:ext cx="20116800" cy="5486400"/>
          </a:xfrm>
          <a:prstGeom prst="rect">
            <a:avLst/>
          </a:prstGeom>
          <a:solidFill>
            <a:schemeClr val="tx2">
              <a:lumMod val="90000"/>
              <a:lumOff val="10000"/>
            </a:schemeClr>
          </a:solidFill>
        </p:spPr>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800D22B0-1F45-D848-9B74-8110AB7A3549}" type="slidenum">
              <a:rPr lang="en-US"/>
              <a:pPr>
                <a:defRPr/>
              </a:pPr>
              <a:t>‹#›</a:t>
            </a:fld>
            <a:endParaRPr lang="en-US"/>
          </a:p>
        </p:txBody>
      </p:sp>
    </p:spTree>
    <p:extLst>
      <p:ext uri="{BB962C8B-B14F-4D97-AF65-F5344CB8AC3E}">
        <p14:creationId xmlns:p14="http://schemas.microsoft.com/office/powerpoint/2010/main" val="174293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lace Holder #1">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1828798" y="1828800"/>
            <a:ext cx="8138160" cy="3566160"/>
          </a:xfrm>
          <a:prstGeom prst="rect">
            <a:avLst/>
          </a:prstGeom>
          <a:solidFill>
            <a:schemeClr val="tx2">
              <a:lumMod val="90000"/>
              <a:lumOff val="10000"/>
            </a:schemeClr>
          </a:solidFill>
        </p:spPr>
      </p:sp>
      <p:sp>
        <p:nvSpPr>
          <p:cNvPr id="9" name="Picture Placeholder 9"/>
          <p:cNvSpPr>
            <a:spLocks noGrp="1"/>
          </p:cNvSpPr>
          <p:nvPr>
            <p:ph type="pic" sz="quarter" idx="14"/>
          </p:nvPr>
        </p:nvSpPr>
        <p:spPr>
          <a:xfrm>
            <a:off x="10149840" y="1828800"/>
            <a:ext cx="8138160" cy="7315200"/>
          </a:xfrm>
          <a:prstGeom prst="rect">
            <a:avLst/>
          </a:prstGeom>
          <a:solidFill>
            <a:schemeClr val="tx2">
              <a:lumMod val="90000"/>
              <a:lumOff val="10000"/>
            </a:schemeClr>
          </a:solidFill>
        </p:spPr>
      </p:sp>
      <p:sp>
        <p:nvSpPr>
          <p:cNvPr id="10" name="Picture Placeholder 11"/>
          <p:cNvSpPr>
            <a:spLocks noGrp="1"/>
          </p:cNvSpPr>
          <p:nvPr>
            <p:ph type="pic" sz="quarter" idx="16"/>
          </p:nvPr>
        </p:nvSpPr>
        <p:spPr>
          <a:xfrm>
            <a:off x="1828798" y="5577840"/>
            <a:ext cx="3977640" cy="3566160"/>
          </a:xfrm>
          <a:prstGeom prst="rect">
            <a:avLst/>
          </a:prstGeom>
          <a:solidFill>
            <a:schemeClr val="tx2">
              <a:lumMod val="90000"/>
              <a:lumOff val="10000"/>
            </a:schemeClr>
          </a:solidFill>
        </p:spPr>
      </p:sp>
      <p:sp>
        <p:nvSpPr>
          <p:cNvPr id="11" name="Picture Placeholder 12"/>
          <p:cNvSpPr>
            <a:spLocks noGrp="1"/>
          </p:cNvSpPr>
          <p:nvPr>
            <p:ph type="pic" sz="quarter" idx="17"/>
          </p:nvPr>
        </p:nvSpPr>
        <p:spPr>
          <a:xfrm>
            <a:off x="5989318" y="5577840"/>
            <a:ext cx="3977640" cy="3566160"/>
          </a:xfrm>
          <a:prstGeom prst="rect">
            <a:avLst/>
          </a:prstGeom>
          <a:solidFill>
            <a:schemeClr val="tx2">
              <a:lumMod val="90000"/>
              <a:lumOff val="10000"/>
            </a:schemeClr>
          </a:solidFill>
        </p:spPr>
      </p:sp>
      <p:sp>
        <p:nvSpPr>
          <p:cNvPr id="6" name="Footer Placeholder 4"/>
          <p:cNvSpPr>
            <a:spLocks noGrp="1"/>
          </p:cNvSpPr>
          <p:nvPr>
            <p:ph type="ftr" sz="quarter" idx="18"/>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900F8E5-DF40-4D4E-8F2C-17E44BFF88E9}" type="slidenum">
              <a:rPr lang="en-US"/>
              <a:pPr>
                <a:defRPr/>
              </a:pPr>
              <a:t>‹#›</a:t>
            </a:fld>
            <a:endParaRPr lang="en-US"/>
          </a:p>
        </p:txBody>
      </p:sp>
    </p:spTree>
    <p:extLst>
      <p:ext uri="{BB962C8B-B14F-4D97-AF65-F5344CB8AC3E}">
        <p14:creationId xmlns:p14="http://schemas.microsoft.com/office/powerpoint/2010/main" val="2089576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Place Holder #39">
    <p:spTree>
      <p:nvGrpSpPr>
        <p:cNvPr id="1" name=""/>
        <p:cNvGrpSpPr/>
        <p:nvPr/>
      </p:nvGrpSpPr>
      <p:grpSpPr>
        <a:xfrm>
          <a:off x="0" y="0"/>
          <a:ext cx="0" cy="0"/>
          <a:chOff x="0" y="0"/>
          <a:chExt cx="0" cy="0"/>
        </a:xfrm>
      </p:grpSpPr>
      <p:sp>
        <p:nvSpPr>
          <p:cNvPr id="7" name="Picture Placeholder 9"/>
          <p:cNvSpPr>
            <a:spLocks noGrp="1"/>
          </p:cNvSpPr>
          <p:nvPr>
            <p:ph type="pic" sz="quarter" idx="13"/>
          </p:nvPr>
        </p:nvSpPr>
        <p:spPr>
          <a:xfrm>
            <a:off x="0" y="0"/>
            <a:ext cx="20116800" cy="5486400"/>
          </a:xfrm>
          <a:prstGeom prst="rect">
            <a:avLst/>
          </a:prstGeom>
          <a:solidFill>
            <a:schemeClr val="tx2">
              <a:lumMod val="90000"/>
              <a:lumOff val="10000"/>
            </a:schemeClr>
          </a:solidFill>
        </p:spPr>
      </p:sp>
      <p:sp>
        <p:nvSpPr>
          <p:cNvPr id="3" name="Footer Placeholder 4"/>
          <p:cNvSpPr>
            <a:spLocks noGrp="1"/>
          </p:cNvSpPr>
          <p:nvPr>
            <p:ph type="ftr" sz="quarter" idx="14"/>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B1940009-B385-DF4F-A30A-1F754CBAF9D1}" type="slidenum">
              <a:rPr lang="en-US"/>
              <a:pPr>
                <a:defRPr/>
              </a:pPr>
              <a:t>‹#›</a:t>
            </a:fld>
            <a:endParaRPr lang="en-US"/>
          </a:p>
        </p:txBody>
      </p:sp>
    </p:spTree>
    <p:extLst>
      <p:ext uri="{BB962C8B-B14F-4D97-AF65-F5344CB8AC3E}">
        <p14:creationId xmlns:p14="http://schemas.microsoft.com/office/powerpoint/2010/main" val="1799532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s">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a:xfrm>
            <a:off x="0" y="0"/>
            <a:ext cx="20116800" cy="10972800"/>
          </a:xfrm>
          <a:prstGeom prst="rect">
            <a:avLst/>
          </a:prstGeom>
          <a:solidFill>
            <a:schemeClr val="tx2">
              <a:lumMod val="90000"/>
              <a:lumOff val="10000"/>
            </a:schemeClr>
          </a:solidFill>
        </p:spPr>
      </p:sp>
      <p:sp>
        <p:nvSpPr>
          <p:cNvPr id="3" name="Date Placeholder 3"/>
          <p:cNvSpPr>
            <a:spLocks noGrp="1"/>
          </p:cNvSpPr>
          <p:nvPr>
            <p:ph type="dt" sz="half" idx="14"/>
          </p:nvPr>
        </p:nvSpPr>
        <p:spPr>
          <a:xfrm>
            <a:off x="1382713" y="10169525"/>
            <a:ext cx="4525962" cy="584200"/>
          </a:xfrm>
          <a:prstGeom prst="rect">
            <a:avLst/>
          </a:prstGeom>
        </p:spPr>
        <p:txBody>
          <a:bodyPr/>
          <a:lstStyle>
            <a:lvl1pPr defTabSz="1492301" eaLnBrk="1" fontAlgn="auto" hangingPunct="1">
              <a:spcBef>
                <a:spcPts val="0"/>
              </a:spcBef>
              <a:spcAft>
                <a:spcPts val="0"/>
              </a:spcAft>
              <a:defRPr sz="2938">
                <a:latin typeface="+mn-lt"/>
              </a:defRPr>
            </a:lvl1pPr>
          </a:lstStyle>
          <a:p>
            <a:pPr>
              <a:defRPr/>
            </a:pPr>
            <a:endParaRPr lang="en-US"/>
          </a:p>
        </p:txBody>
      </p:sp>
      <p:sp>
        <p:nvSpPr>
          <p:cNvPr id="4" name="Footer Placeholder 4"/>
          <p:cNvSpPr>
            <a:spLocks noGrp="1"/>
          </p:cNvSpPr>
          <p:nvPr>
            <p:ph type="ftr" sz="quarter" idx="15"/>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399A986E-C336-E640-B292-761B1535BA7C}" type="slidenum">
              <a:rPr lang="en-US"/>
              <a:pPr>
                <a:defRPr/>
              </a:pPr>
              <a:t>‹#›</a:t>
            </a:fld>
            <a:endParaRPr lang="en-US"/>
          </a:p>
        </p:txBody>
      </p:sp>
    </p:spTree>
    <p:extLst>
      <p:ext uri="{BB962C8B-B14F-4D97-AF65-F5344CB8AC3E}">
        <p14:creationId xmlns:p14="http://schemas.microsoft.com/office/powerpoint/2010/main" val="413564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978E2-20A2-487C-9D78-61ED7765B05B}" type="datetimeFigureOut">
              <a:rPr lang="en-US" smtClean="0"/>
              <a:t>09-Nov-22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3D3EA-5035-4E00-9772-09751D9D59F6}" type="slidenum">
              <a:rPr lang="en-US" smtClean="0"/>
              <a:t>‹#›</a:t>
            </a:fld>
            <a:endParaRPr lang="en-US"/>
          </a:p>
        </p:txBody>
      </p:sp>
    </p:spTree>
    <p:extLst>
      <p:ext uri="{BB962C8B-B14F-4D97-AF65-F5344CB8AC3E}">
        <p14:creationId xmlns:p14="http://schemas.microsoft.com/office/powerpoint/2010/main" val="3567730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F16B0-3D9F-4940-9828-55ACC18AFEB3}" type="datetime1">
              <a:rPr lang="en-US" smtClean="0"/>
              <a:t>09-Nov-22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CB22A-15D4-4298-A7C1-D811BDCE8C55}" type="slidenum">
              <a:rPr lang="en-US" smtClean="0"/>
              <a:t>‹#›</a:t>
            </a:fld>
            <a:endParaRPr lang="en-US"/>
          </a:p>
        </p:txBody>
      </p:sp>
    </p:spTree>
    <p:extLst>
      <p:ext uri="{BB962C8B-B14F-4D97-AF65-F5344CB8AC3E}">
        <p14:creationId xmlns:p14="http://schemas.microsoft.com/office/powerpoint/2010/main" val="251140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lace Holder #2">
    <p:spTree>
      <p:nvGrpSpPr>
        <p:cNvPr id="1" name=""/>
        <p:cNvGrpSpPr/>
        <p:nvPr/>
      </p:nvGrpSpPr>
      <p:grpSpPr>
        <a:xfrm>
          <a:off x="0" y="0"/>
          <a:ext cx="0" cy="0"/>
          <a:chOff x="0" y="0"/>
          <a:chExt cx="0" cy="0"/>
        </a:xfrm>
      </p:grpSpPr>
      <p:sp>
        <p:nvSpPr>
          <p:cNvPr id="8" name="Rectangle 7"/>
          <p:cNvSpPr/>
          <p:nvPr userDrawn="1"/>
        </p:nvSpPr>
        <p:spPr>
          <a:xfrm>
            <a:off x="10972800" y="1828800"/>
            <a:ext cx="9144000" cy="731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92301" eaLnBrk="1" fontAlgn="auto" hangingPunct="1">
              <a:spcBef>
                <a:spcPts val="0"/>
              </a:spcBef>
              <a:spcAft>
                <a:spcPts val="0"/>
              </a:spcAft>
              <a:defRPr/>
            </a:pPr>
            <a:endParaRPr lang="en-US" sz="2938"/>
          </a:p>
        </p:txBody>
      </p:sp>
      <p:sp>
        <p:nvSpPr>
          <p:cNvPr id="11" name="Picture Placeholder 8"/>
          <p:cNvSpPr>
            <a:spLocks noGrp="1"/>
          </p:cNvSpPr>
          <p:nvPr>
            <p:ph type="pic" sz="quarter" idx="13"/>
          </p:nvPr>
        </p:nvSpPr>
        <p:spPr>
          <a:xfrm>
            <a:off x="0" y="1828800"/>
            <a:ext cx="3657600" cy="3657600"/>
          </a:xfrm>
          <a:prstGeom prst="rect">
            <a:avLst/>
          </a:prstGeom>
          <a:solidFill>
            <a:schemeClr val="tx2">
              <a:lumMod val="90000"/>
              <a:lumOff val="10000"/>
            </a:schemeClr>
          </a:solidFill>
        </p:spPr>
      </p:sp>
      <p:sp>
        <p:nvSpPr>
          <p:cNvPr id="12" name="Picture Placeholder 9"/>
          <p:cNvSpPr>
            <a:spLocks noGrp="1"/>
          </p:cNvSpPr>
          <p:nvPr>
            <p:ph type="pic" sz="quarter" idx="14"/>
          </p:nvPr>
        </p:nvSpPr>
        <p:spPr>
          <a:xfrm>
            <a:off x="7315200" y="1828800"/>
            <a:ext cx="3657600" cy="3657600"/>
          </a:xfrm>
          <a:prstGeom prst="rect">
            <a:avLst/>
          </a:prstGeom>
          <a:solidFill>
            <a:schemeClr val="tx2">
              <a:lumMod val="90000"/>
              <a:lumOff val="10000"/>
            </a:schemeClr>
          </a:solidFill>
        </p:spPr>
      </p:sp>
      <p:sp>
        <p:nvSpPr>
          <p:cNvPr id="13" name="Picture Placeholder 10"/>
          <p:cNvSpPr>
            <a:spLocks noGrp="1"/>
          </p:cNvSpPr>
          <p:nvPr>
            <p:ph type="pic" sz="quarter" idx="15"/>
          </p:nvPr>
        </p:nvSpPr>
        <p:spPr>
          <a:xfrm>
            <a:off x="3657600" y="1828800"/>
            <a:ext cx="3657600" cy="3657600"/>
          </a:xfrm>
          <a:prstGeom prst="rect">
            <a:avLst/>
          </a:prstGeom>
          <a:solidFill>
            <a:schemeClr val="tx2">
              <a:lumMod val="90000"/>
              <a:lumOff val="10000"/>
            </a:schemeClr>
          </a:solidFill>
        </p:spPr>
      </p:sp>
      <p:sp>
        <p:nvSpPr>
          <p:cNvPr id="14" name="Picture Placeholder 11"/>
          <p:cNvSpPr>
            <a:spLocks noGrp="1"/>
          </p:cNvSpPr>
          <p:nvPr>
            <p:ph type="pic" sz="quarter" idx="16"/>
          </p:nvPr>
        </p:nvSpPr>
        <p:spPr>
          <a:xfrm>
            <a:off x="0" y="5486400"/>
            <a:ext cx="3657600" cy="3657600"/>
          </a:xfrm>
          <a:prstGeom prst="rect">
            <a:avLst/>
          </a:prstGeom>
          <a:solidFill>
            <a:schemeClr val="tx2">
              <a:lumMod val="90000"/>
              <a:lumOff val="10000"/>
            </a:schemeClr>
          </a:solidFill>
        </p:spPr>
      </p:sp>
      <p:sp>
        <p:nvSpPr>
          <p:cNvPr id="15" name="Picture Placeholder 12"/>
          <p:cNvSpPr>
            <a:spLocks noGrp="1"/>
          </p:cNvSpPr>
          <p:nvPr>
            <p:ph type="pic" sz="quarter" idx="17"/>
          </p:nvPr>
        </p:nvSpPr>
        <p:spPr>
          <a:xfrm>
            <a:off x="7315200" y="5486400"/>
            <a:ext cx="3657600" cy="3657600"/>
          </a:xfrm>
          <a:prstGeom prst="rect">
            <a:avLst/>
          </a:prstGeom>
          <a:solidFill>
            <a:schemeClr val="tx2">
              <a:lumMod val="90000"/>
              <a:lumOff val="10000"/>
            </a:schemeClr>
          </a:solidFill>
        </p:spPr>
      </p:sp>
      <p:sp>
        <p:nvSpPr>
          <p:cNvPr id="16" name="Picture Placeholder 13"/>
          <p:cNvSpPr>
            <a:spLocks noGrp="1"/>
          </p:cNvSpPr>
          <p:nvPr>
            <p:ph type="pic" sz="quarter" idx="18"/>
          </p:nvPr>
        </p:nvSpPr>
        <p:spPr>
          <a:xfrm>
            <a:off x="3657600" y="5486400"/>
            <a:ext cx="3657600" cy="3657600"/>
          </a:xfrm>
          <a:prstGeom prst="rect">
            <a:avLst/>
          </a:prstGeom>
          <a:solidFill>
            <a:schemeClr val="tx2">
              <a:lumMod val="90000"/>
              <a:lumOff val="10000"/>
            </a:schemeClr>
          </a:solidFill>
        </p:spPr>
      </p:sp>
      <p:sp>
        <p:nvSpPr>
          <p:cNvPr id="9" name="Footer Placeholder 7"/>
          <p:cNvSpPr>
            <a:spLocks noGrp="1"/>
          </p:cNvSpPr>
          <p:nvPr>
            <p:ph type="ftr" sz="quarter" idx="19"/>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0" name="Slide Number Placeholder 8"/>
          <p:cNvSpPr>
            <a:spLocks noGrp="1"/>
          </p:cNvSpPr>
          <p:nvPr>
            <p:ph type="sldNum" sz="quarter" idx="20"/>
          </p:nvPr>
        </p:nvSpPr>
        <p:spPr/>
        <p:txBody>
          <a:bodyPr/>
          <a:lstStyle>
            <a:lvl1pPr>
              <a:defRPr/>
            </a:lvl1pPr>
          </a:lstStyle>
          <a:p>
            <a:pPr>
              <a:defRPr/>
            </a:pPr>
            <a:fld id="{24739B08-55E3-7E44-A77A-290FC0595BA3}" type="slidenum">
              <a:rPr lang="en-US"/>
              <a:pPr>
                <a:defRPr/>
              </a:pPr>
              <a:t>‹#›</a:t>
            </a:fld>
            <a:endParaRPr lang="en-US"/>
          </a:p>
        </p:txBody>
      </p:sp>
    </p:spTree>
    <p:extLst>
      <p:ext uri="{BB962C8B-B14F-4D97-AF65-F5344CB8AC3E}">
        <p14:creationId xmlns:p14="http://schemas.microsoft.com/office/powerpoint/2010/main" val="172487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lace Holder #3">
    <p:spTree>
      <p:nvGrpSpPr>
        <p:cNvPr id="1" name=""/>
        <p:cNvGrpSpPr/>
        <p:nvPr/>
      </p:nvGrpSpPr>
      <p:grpSpPr>
        <a:xfrm>
          <a:off x="0" y="0"/>
          <a:ext cx="0" cy="0"/>
          <a:chOff x="0" y="0"/>
          <a:chExt cx="0" cy="0"/>
        </a:xfrm>
      </p:grpSpPr>
      <p:sp>
        <p:nvSpPr>
          <p:cNvPr id="8" name="Picture Placeholder 11"/>
          <p:cNvSpPr>
            <a:spLocks noGrp="1"/>
          </p:cNvSpPr>
          <p:nvPr>
            <p:ph type="pic" sz="quarter" idx="13"/>
          </p:nvPr>
        </p:nvSpPr>
        <p:spPr>
          <a:xfrm>
            <a:off x="0" y="5486400"/>
            <a:ext cx="4983480" cy="5486400"/>
          </a:xfrm>
          <a:prstGeom prst="rect">
            <a:avLst/>
          </a:prstGeom>
          <a:solidFill>
            <a:schemeClr val="tx2">
              <a:lumMod val="90000"/>
              <a:lumOff val="10000"/>
            </a:schemeClr>
          </a:solidFill>
        </p:spPr>
      </p:sp>
      <p:sp>
        <p:nvSpPr>
          <p:cNvPr id="9" name="Picture Placeholder 12"/>
          <p:cNvSpPr>
            <a:spLocks noGrp="1"/>
          </p:cNvSpPr>
          <p:nvPr>
            <p:ph type="pic" sz="quarter" idx="14"/>
          </p:nvPr>
        </p:nvSpPr>
        <p:spPr>
          <a:xfrm>
            <a:off x="5044440" y="5486400"/>
            <a:ext cx="4983480" cy="5486400"/>
          </a:xfrm>
          <a:prstGeom prst="rect">
            <a:avLst/>
          </a:prstGeom>
          <a:solidFill>
            <a:schemeClr val="tx2">
              <a:lumMod val="90000"/>
              <a:lumOff val="10000"/>
            </a:schemeClr>
          </a:solidFill>
        </p:spPr>
      </p:sp>
      <p:sp>
        <p:nvSpPr>
          <p:cNvPr id="10" name="Picture Placeholder 13"/>
          <p:cNvSpPr>
            <a:spLocks noGrp="1"/>
          </p:cNvSpPr>
          <p:nvPr>
            <p:ph type="pic" sz="quarter" idx="15"/>
          </p:nvPr>
        </p:nvSpPr>
        <p:spPr>
          <a:xfrm>
            <a:off x="10088880" y="5486400"/>
            <a:ext cx="4983480" cy="5486400"/>
          </a:xfrm>
          <a:prstGeom prst="rect">
            <a:avLst/>
          </a:prstGeom>
          <a:solidFill>
            <a:schemeClr val="tx2">
              <a:lumMod val="90000"/>
              <a:lumOff val="10000"/>
            </a:schemeClr>
          </a:solidFill>
        </p:spPr>
      </p:sp>
      <p:sp>
        <p:nvSpPr>
          <p:cNvPr id="11" name="Picture Placeholder 18"/>
          <p:cNvSpPr>
            <a:spLocks noGrp="1"/>
          </p:cNvSpPr>
          <p:nvPr>
            <p:ph type="pic" sz="quarter" idx="20"/>
          </p:nvPr>
        </p:nvSpPr>
        <p:spPr>
          <a:xfrm>
            <a:off x="15133320" y="5486400"/>
            <a:ext cx="4983480" cy="5486400"/>
          </a:xfrm>
          <a:prstGeom prst="rect">
            <a:avLst/>
          </a:prstGeom>
          <a:solidFill>
            <a:schemeClr val="tx2">
              <a:lumMod val="90000"/>
              <a:lumOff val="10000"/>
            </a:schemeClr>
          </a:solidFill>
        </p:spPr>
      </p:sp>
      <p:sp>
        <p:nvSpPr>
          <p:cNvPr id="6" name="Date Placeholder 4"/>
          <p:cNvSpPr>
            <a:spLocks noGrp="1"/>
          </p:cNvSpPr>
          <p:nvPr>
            <p:ph type="dt" sz="half" idx="21"/>
          </p:nvPr>
        </p:nvSpPr>
        <p:spPr>
          <a:xfrm>
            <a:off x="1382713" y="10169525"/>
            <a:ext cx="4525962" cy="584200"/>
          </a:xfrm>
          <a:prstGeom prst="rect">
            <a:avLst/>
          </a:prstGeom>
        </p:spPr>
        <p:txBody>
          <a:bodyPr/>
          <a:lstStyle>
            <a:lvl1pPr defTabSz="1492301" eaLnBrk="1" fontAlgn="auto" hangingPunct="1">
              <a:spcBef>
                <a:spcPts val="0"/>
              </a:spcBef>
              <a:spcAft>
                <a:spcPts val="0"/>
              </a:spcAft>
              <a:defRPr sz="2938">
                <a:latin typeface="+mn-lt"/>
              </a:defRPr>
            </a:lvl1pPr>
          </a:lstStyle>
          <a:p>
            <a:pPr>
              <a:defRPr/>
            </a:pPr>
            <a:endParaRPr lang="en-US"/>
          </a:p>
        </p:txBody>
      </p:sp>
      <p:sp>
        <p:nvSpPr>
          <p:cNvPr id="7" name="Footer Placeholder 5"/>
          <p:cNvSpPr>
            <a:spLocks noGrp="1"/>
          </p:cNvSpPr>
          <p:nvPr>
            <p:ph type="ftr" sz="quarter" idx="22"/>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2" name="Slide Number Placeholder 6"/>
          <p:cNvSpPr>
            <a:spLocks noGrp="1"/>
          </p:cNvSpPr>
          <p:nvPr>
            <p:ph type="sldNum" sz="quarter" idx="23"/>
          </p:nvPr>
        </p:nvSpPr>
        <p:spPr/>
        <p:txBody>
          <a:bodyPr/>
          <a:lstStyle>
            <a:lvl1pPr>
              <a:defRPr/>
            </a:lvl1pPr>
          </a:lstStyle>
          <a:p>
            <a:pPr>
              <a:defRPr/>
            </a:pPr>
            <a:fld id="{40F62A1A-14E4-CB49-AE88-9F49A6BAB845}" type="slidenum">
              <a:rPr lang="en-US"/>
              <a:pPr>
                <a:defRPr/>
              </a:pPr>
              <a:t>‹#›</a:t>
            </a:fld>
            <a:endParaRPr lang="en-US"/>
          </a:p>
        </p:txBody>
      </p:sp>
    </p:spTree>
    <p:extLst>
      <p:ext uri="{BB962C8B-B14F-4D97-AF65-F5344CB8AC3E}">
        <p14:creationId xmlns:p14="http://schemas.microsoft.com/office/powerpoint/2010/main" val="11704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lace Holder #4">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1828800" y="1828800"/>
            <a:ext cx="8183880" cy="3611880"/>
          </a:xfrm>
          <a:prstGeom prst="rect">
            <a:avLst/>
          </a:prstGeom>
          <a:solidFill>
            <a:schemeClr val="tx2">
              <a:lumMod val="90000"/>
              <a:lumOff val="10000"/>
            </a:schemeClr>
          </a:solidFill>
        </p:spPr>
      </p:sp>
      <p:sp>
        <p:nvSpPr>
          <p:cNvPr id="14" name="Picture Placeholder 9"/>
          <p:cNvSpPr>
            <a:spLocks noGrp="1"/>
          </p:cNvSpPr>
          <p:nvPr>
            <p:ph type="pic" sz="quarter" idx="15"/>
          </p:nvPr>
        </p:nvSpPr>
        <p:spPr>
          <a:xfrm>
            <a:off x="10099133" y="1828800"/>
            <a:ext cx="3538728" cy="3611880"/>
          </a:xfrm>
          <a:prstGeom prst="rect">
            <a:avLst/>
          </a:prstGeom>
          <a:solidFill>
            <a:schemeClr val="tx2">
              <a:lumMod val="90000"/>
              <a:lumOff val="10000"/>
            </a:schemeClr>
          </a:solidFill>
        </p:spPr>
      </p:sp>
      <p:sp>
        <p:nvSpPr>
          <p:cNvPr id="15" name="Picture Placeholder 10"/>
          <p:cNvSpPr>
            <a:spLocks noGrp="1"/>
          </p:cNvSpPr>
          <p:nvPr>
            <p:ph type="pic" sz="quarter" idx="16"/>
          </p:nvPr>
        </p:nvSpPr>
        <p:spPr>
          <a:xfrm>
            <a:off x="1828800" y="5532120"/>
            <a:ext cx="4553712" cy="3611880"/>
          </a:xfrm>
          <a:prstGeom prst="rect">
            <a:avLst/>
          </a:prstGeom>
          <a:solidFill>
            <a:schemeClr val="tx2">
              <a:lumMod val="90000"/>
              <a:lumOff val="10000"/>
            </a:schemeClr>
          </a:solidFill>
        </p:spPr>
      </p:sp>
      <p:sp>
        <p:nvSpPr>
          <p:cNvPr id="16" name="Picture Placeholder 12"/>
          <p:cNvSpPr>
            <a:spLocks noGrp="1"/>
          </p:cNvSpPr>
          <p:nvPr>
            <p:ph type="pic" sz="quarter" idx="18"/>
          </p:nvPr>
        </p:nvSpPr>
        <p:spPr>
          <a:xfrm>
            <a:off x="6485590" y="5532120"/>
            <a:ext cx="7150608" cy="3611880"/>
          </a:xfrm>
          <a:prstGeom prst="rect">
            <a:avLst/>
          </a:prstGeom>
          <a:solidFill>
            <a:schemeClr val="tx2">
              <a:lumMod val="90000"/>
              <a:lumOff val="10000"/>
            </a:schemeClr>
          </a:solidFill>
        </p:spPr>
      </p:sp>
      <p:sp>
        <p:nvSpPr>
          <p:cNvPr id="17" name="Picture Placeholder 14"/>
          <p:cNvSpPr>
            <a:spLocks noGrp="1"/>
          </p:cNvSpPr>
          <p:nvPr>
            <p:ph type="pic" sz="quarter" idx="20"/>
          </p:nvPr>
        </p:nvSpPr>
        <p:spPr>
          <a:xfrm>
            <a:off x="13735949" y="1828800"/>
            <a:ext cx="4553712" cy="7315200"/>
          </a:xfrm>
          <a:prstGeom prst="rect">
            <a:avLst/>
          </a:prstGeom>
          <a:solidFill>
            <a:schemeClr val="tx2">
              <a:lumMod val="90000"/>
              <a:lumOff val="10000"/>
            </a:schemeClr>
          </a:solidFill>
        </p:spPr>
      </p:sp>
      <p:sp>
        <p:nvSpPr>
          <p:cNvPr id="7" name="Footer Placeholder 4"/>
          <p:cNvSpPr>
            <a:spLocks noGrp="1"/>
          </p:cNvSpPr>
          <p:nvPr>
            <p:ph type="ftr" sz="quarter" idx="21"/>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8" name="Slide Number Placeholder 5"/>
          <p:cNvSpPr>
            <a:spLocks noGrp="1"/>
          </p:cNvSpPr>
          <p:nvPr>
            <p:ph type="sldNum" sz="quarter" idx="22"/>
          </p:nvPr>
        </p:nvSpPr>
        <p:spPr/>
        <p:txBody>
          <a:bodyPr/>
          <a:lstStyle>
            <a:lvl1pPr>
              <a:defRPr/>
            </a:lvl1pPr>
          </a:lstStyle>
          <a:p>
            <a:pPr>
              <a:defRPr/>
            </a:pPr>
            <a:fld id="{335265F0-FF22-D645-953E-49D8CD6E0931}" type="slidenum">
              <a:rPr lang="en-US"/>
              <a:pPr>
                <a:defRPr/>
              </a:pPr>
              <a:t>‹#›</a:t>
            </a:fld>
            <a:endParaRPr lang="en-US"/>
          </a:p>
        </p:txBody>
      </p:sp>
    </p:spTree>
    <p:extLst>
      <p:ext uri="{BB962C8B-B14F-4D97-AF65-F5344CB8AC3E}">
        <p14:creationId xmlns:p14="http://schemas.microsoft.com/office/powerpoint/2010/main" val="170471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lace Holder #5">
    <p:spTree>
      <p:nvGrpSpPr>
        <p:cNvPr id="1" name=""/>
        <p:cNvGrpSpPr/>
        <p:nvPr/>
      </p:nvGrpSpPr>
      <p:grpSpPr>
        <a:xfrm>
          <a:off x="0" y="0"/>
          <a:ext cx="0" cy="0"/>
          <a:chOff x="0" y="0"/>
          <a:chExt cx="0" cy="0"/>
        </a:xfrm>
      </p:grpSpPr>
      <p:sp>
        <p:nvSpPr>
          <p:cNvPr id="5" name="Rectangle 4"/>
          <p:cNvSpPr/>
          <p:nvPr userDrawn="1"/>
        </p:nvSpPr>
        <p:spPr>
          <a:xfrm>
            <a:off x="1828800" y="5532438"/>
            <a:ext cx="4552950" cy="36115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92301" eaLnBrk="1" fontAlgn="auto" hangingPunct="1">
              <a:spcBef>
                <a:spcPts val="0"/>
              </a:spcBef>
              <a:spcAft>
                <a:spcPts val="0"/>
              </a:spcAft>
              <a:defRPr/>
            </a:pPr>
            <a:endParaRPr lang="en-US" sz="2938"/>
          </a:p>
        </p:txBody>
      </p:sp>
      <p:sp>
        <p:nvSpPr>
          <p:cNvPr id="6" name="Rectangle 5"/>
          <p:cNvSpPr/>
          <p:nvPr userDrawn="1"/>
        </p:nvSpPr>
        <p:spPr>
          <a:xfrm>
            <a:off x="13736638" y="1828800"/>
            <a:ext cx="4552950" cy="731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92301" eaLnBrk="1" fontAlgn="auto" hangingPunct="1">
              <a:spcBef>
                <a:spcPts val="0"/>
              </a:spcBef>
              <a:spcAft>
                <a:spcPts val="0"/>
              </a:spcAft>
              <a:defRPr/>
            </a:pPr>
            <a:endParaRPr lang="en-US" sz="2938"/>
          </a:p>
        </p:txBody>
      </p:sp>
      <p:sp>
        <p:nvSpPr>
          <p:cNvPr id="13" name="Picture Placeholder 7"/>
          <p:cNvSpPr>
            <a:spLocks noGrp="1"/>
          </p:cNvSpPr>
          <p:nvPr>
            <p:ph type="pic" sz="quarter" idx="13"/>
          </p:nvPr>
        </p:nvSpPr>
        <p:spPr>
          <a:xfrm>
            <a:off x="1828800" y="1828800"/>
            <a:ext cx="8183880" cy="3611880"/>
          </a:xfrm>
          <a:prstGeom prst="rect">
            <a:avLst/>
          </a:prstGeom>
          <a:solidFill>
            <a:schemeClr val="tx2">
              <a:lumMod val="90000"/>
              <a:lumOff val="10000"/>
            </a:schemeClr>
          </a:solidFill>
        </p:spPr>
      </p:sp>
      <p:sp>
        <p:nvSpPr>
          <p:cNvPr id="14" name="Picture Placeholder 9"/>
          <p:cNvSpPr>
            <a:spLocks noGrp="1"/>
          </p:cNvSpPr>
          <p:nvPr>
            <p:ph type="pic" sz="quarter" idx="15"/>
          </p:nvPr>
        </p:nvSpPr>
        <p:spPr>
          <a:xfrm>
            <a:off x="10099133" y="1828800"/>
            <a:ext cx="3538728" cy="3611880"/>
          </a:xfrm>
          <a:prstGeom prst="rect">
            <a:avLst/>
          </a:prstGeom>
          <a:solidFill>
            <a:schemeClr val="tx2">
              <a:lumMod val="90000"/>
              <a:lumOff val="10000"/>
            </a:schemeClr>
          </a:solidFill>
        </p:spPr>
      </p:sp>
      <p:sp>
        <p:nvSpPr>
          <p:cNvPr id="15" name="Picture Placeholder 12"/>
          <p:cNvSpPr>
            <a:spLocks noGrp="1"/>
          </p:cNvSpPr>
          <p:nvPr>
            <p:ph type="pic" sz="quarter" idx="18"/>
          </p:nvPr>
        </p:nvSpPr>
        <p:spPr>
          <a:xfrm>
            <a:off x="6485590" y="5532120"/>
            <a:ext cx="7150608" cy="3611880"/>
          </a:xfrm>
          <a:prstGeom prst="rect">
            <a:avLst/>
          </a:prstGeom>
          <a:solidFill>
            <a:schemeClr val="tx2">
              <a:lumMod val="90000"/>
              <a:lumOff val="10000"/>
            </a:schemeClr>
          </a:solidFill>
        </p:spPr>
      </p:sp>
      <p:sp>
        <p:nvSpPr>
          <p:cNvPr id="7" name="Footer Placeholder 5"/>
          <p:cNvSpPr>
            <a:spLocks noGrp="1"/>
          </p:cNvSpPr>
          <p:nvPr>
            <p:ph type="ftr" sz="quarter" idx="19"/>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8" name="Slide Number Placeholder 6"/>
          <p:cNvSpPr>
            <a:spLocks noGrp="1"/>
          </p:cNvSpPr>
          <p:nvPr>
            <p:ph type="sldNum" sz="quarter" idx="20"/>
          </p:nvPr>
        </p:nvSpPr>
        <p:spPr/>
        <p:txBody>
          <a:bodyPr/>
          <a:lstStyle>
            <a:lvl1pPr>
              <a:defRPr/>
            </a:lvl1pPr>
          </a:lstStyle>
          <a:p>
            <a:pPr>
              <a:defRPr/>
            </a:pPr>
            <a:fld id="{E5FFF434-15BE-A043-B284-8CD81263BE3A}" type="slidenum">
              <a:rPr lang="en-US"/>
              <a:pPr>
                <a:defRPr/>
              </a:pPr>
              <a:t>‹#›</a:t>
            </a:fld>
            <a:endParaRPr lang="en-US"/>
          </a:p>
        </p:txBody>
      </p:sp>
    </p:spTree>
    <p:extLst>
      <p:ext uri="{BB962C8B-B14F-4D97-AF65-F5344CB8AC3E}">
        <p14:creationId xmlns:p14="http://schemas.microsoft.com/office/powerpoint/2010/main" val="124456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lace Holder #6">
    <p:spTree>
      <p:nvGrpSpPr>
        <p:cNvPr id="1" name=""/>
        <p:cNvGrpSpPr/>
        <p:nvPr/>
      </p:nvGrpSpPr>
      <p:grpSpPr>
        <a:xfrm>
          <a:off x="0" y="0"/>
          <a:ext cx="0" cy="0"/>
          <a:chOff x="0" y="0"/>
          <a:chExt cx="0" cy="0"/>
        </a:xfrm>
      </p:grpSpPr>
      <p:sp>
        <p:nvSpPr>
          <p:cNvPr id="12" name="Rectangle 11"/>
          <p:cNvSpPr/>
          <p:nvPr userDrawn="1"/>
        </p:nvSpPr>
        <p:spPr>
          <a:xfrm>
            <a:off x="1828800" y="5502275"/>
            <a:ext cx="4068763" cy="361315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92301" eaLnBrk="1" fontAlgn="auto" hangingPunct="1">
              <a:spcBef>
                <a:spcPts val="0"/>
              </a:spcBef>
              <a:spcAft>
                <a:spcPts val="0"/>
              </a:spcAft>
              <a:defRPr/>
            </a:pPr>
            <a:endParaRPr lang="en-US" sz="2938"/>
          </a:p>
        </p:txBody>
      </p:sp>
      <p:sp>
        <p:nvSpPr>
          <p:cNvPr id="7" name="Picture Placeholder 24"/>
          <p:cNvSpPr>
            <a:spLocks noGrp="1"/>
          </p:cNvSpPr>
          <p:nvPr>
            <p:ph type="pic" sz="quarter" idx="13"/>
          </p:nvPr>
        </p:nvSpPr>
        <p:spPr>
          <a:xfrm>
            <a:off x="1828799" y="1828799"/>
            <a:ext cx="4069080" cy="3611880"/>
          </a:xfrm>
          <a:prstGeom prst="rect">
            <a:avLst/>
          </a:prstGeom>
          <a:solidFill>
            <a:schemeClr val="tx2">
              <a:lumMod val="90000"/>
              <a:lumOff val="10000"/>
            </a:schemeClr>
          </a:solidFill>
        </p:spPr>
      </p:sp>
      <p:sp>
        <p:nvSpPr>
          <p:cNvPr id="8" name="Picture Placeholder 25"/>
          <p:cNvSpPr>
            <a:spLocks noGrp="1"/>
          </p:cNvSpPr>
          <p:nvPr>
            <p:ph type="pic" sz="quarter" idx="14"/>
          </p:nvPr>
        </p:nvSpPr>
        <p:spPr>
          <a:xfrm>
            <a:off x="5958839" y="1828798"/>
            <a:ext cx="4069080" cy="7287768"/>
          </a:xfrm>
          <a:prstGeom prst="rect">
            <a:avLst/>
          </a:prstGeom>
          <a:solidFill>
            <a:schemeClr val="tx2">
              <a:lumMod val="90000"/>
              <a:lumOff val="10000"/>
            </a:schemeClr>
          </a:solidFill>
        </p:spPr>
      </p:sp>
      <p:sp>
        <p:nvSpPr>
          <p:cNvPr id="9" name="Picture Placeholder 26"/>
          <p:cNvSpPr>
            <a:spLocks noGrp="1"/>
          </p:cNvSpPr>
          <p:nvPr>
            <p:ph type="pic" sz="quarter" idx="15"/>
          </p:nvPr>
        </p:nvSpPr>
        <p:spPr>
          <a:xfrm>
            <a:off x="10088879" y="1828799"/>
            <a:ext cx="8202168" cy="3611880"/>
          </a:xfrm>
          <a:prstGeom prst="rect">
            <a:avLst/>
          </a:prstGeom>
          <a:solidFill>
            <a:schemeClr val="tx2">
              <a:lumMod val="90000"/>
              <a:lumOff val="10000"/>
            </a:schemeClr>
          </a:solidFill>
        </p:spPr>
      </p:sp>
      <p:sp>
        <p:nvSpPr>
          <p:cNvPr id="10" name="Picture Placeholder 27"/>
          <p:cNvSpPr>
            <a:spLocks noGrp="1"/>
          </p:cNvSpPr>
          <p:nvPr>
            <p:ph type="pic" sz="quarter" idx="16"/>
          </p:nvPr>
        </p:nvSpPr>
        <p:spPr>
          <a:xfrm>
            <a:off x="14218919" y="5503024"/>
            <a:ext cx="4069080" cy="3611880"/>
          </a:xfrm>
          <a:prstGeom prst="rect">
            <a:avLst/>
          </a:prstGeom>
          <a:solidFill>
            <a:schemeClr val="tx2">
              <a:lumMod val="90000"/>
              <a:lumOff val="10000"/>
            </a:schemeClr>
          </a:solidFill>
        </p:spPr>
      </p:sp>
      <p:sp>
        <p:nvSpPr>
          <p:cNvPr id="11" name="Picture Placeholder 28"/>
          <p:cNvSpPr>
            <a:spLocks noGrp="1"/>
          </p:cNvSpPr>
          <p:nvPr>
            <p:ph type="pic" sz="quarter" idx="17"/>
          </p:nvPr>
        </p:nvSpPr>
        <p:spPr>
          <a:xfrm>
            <a:off x="10088879" y="5503024"/>
            <a:ext cx="4069080" cy="3611880"/>
          </a:xfrm>
          <a:prstGeom prst="rect">
            <a:avLst/>
          </a:prstGeom>
          <a:solidFill>
            <a:schemeClr val="tx2">
              <a:lumMod val="90000"/>
              <a:lumOff val="10000"/>
            </a:schemeClr>
          </a:solidFill>
        </p:spPr>
      </p:sp>
      <p:sp>
        <p:nvSpPr>
          <p:cNvPr id="13" name="Footer Placeholder 3"/>
          <p:cNvSpPr>
            <a:spLocks noGrp="1"/>
          </p:cNvSpPr>
          <p:nvPr>
            <p:ph type="ftr" sz="quarter" idx="18"/>
          </p:nvPr>
        </p:nvSpPr>
        <p:spPr>
          <a:xfrm>
            <a:off x="11598275" y="544513"/>
            <a:ext cx="6789738" cy="584200"/>
          </a:xfrm>
          <a:prstGeom prst="rect">
            <a:avLst/>
          </a:prstGeom>
        </p:spPr>
        <p:txBody>
          <a:bodyPr/>
          <a:lstStyle>
            <a:lvl1pPr>
              <a:defRPr/>
            </a:lvl1pPr>
          </a:lstStyle>
          <a:p>
            <a:pPr>
              <a:defRPr/>
            </a:pPr>
            <a:r>
              <a:rPr lang="en-US"/>
              <a:t>www.ttcsugar.com.vn</a:t>
            </a:r>
            <a:endParaRPr lang="en-US" dirty="0"/>
          </a:p>
        </p:txBody>
      </p:sp>
      <p:sp>
        <p:nvSpPr>
          <p:cNvPr id="14" name="Slide Number Placeholder 4"/>
          <p:cNvSpPr>
            <a:spLocks noGrp="1"/>
          </p:cNvSpPr>
          <p:nvPr>
            <p:ph type="sldNum" sz="quarter" idx="19"/>
          </p:nvPr>
        </p:nvSpPr>
        <p:spPr/>
        <p:txBody>
          <a:bodyPr/>
          <a:lstStyle>
            <a:lvl1pPr>
              <a:defRPr/>
            </a:lvl1pPr>
          </a:lstStyle>
          <a:p>
            <a:pPr>
              <a:defRPr/>
            </a:pPr>
            <a:fld id="{C1A754A9-6079-3546-BD23-40E515187F47}" type="slidenum">
              <a:rPr lang="en-US"/>
              <a:pPr>
                <a:defRPr/>
              </a:pPr>
              <a:t>‹#›</a:t>
            </a:fld>
            <a:endParaRPr lang="en-US"/>
          </a:p>
        </p:txBody>
      </p:sp>
    </p:spTree>
    <p:extLst>
      <p:ext uri="{BB962C8B-B14F-4D97-AF65-F5344CB8AC3E}">
        <p14:creationId xmlns:p14="http://schemas.microsoft.com/office/powerpoint/2010/main" val="899989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598275" y="544513"/>
            <a:ext cx="6789738" cy="584200"/>
          </a:xfrm>
          <a:prstGeom prst="rect">
            <a:avLst/>
          </a:prstGeom>
        </p:spPr>
        <p:txBody>
          <a:bodyPr vert="horz" lIns="91440" tIns="45720" rIns="91440" bIns="45720" rtlCol="0" anchor="ctr"/>
          <a:lstStyle>
            <a:lvl1pPr algn="r" defTabSz="1492301" eaLnBrk="1" fontAlgn="auto" hangingPunct="1">
              <a:spcBef>
                <a:spcPts val="0"/>
              </a:spcBef>
              <a:spcAft>
                <a:spcPts val="0"/>
              </a:spcAft>
              <a:defRPr sz="1600" smtClean="0">
                <a:solidFill>
                  <a:schemeClr val="tx2">
                    <a:lumMod val="75000"/>
                    <a:lumOff val="25000"/>
                  </a:schemeClr>
                </a:solidFill>
                <a:latin typeface="Roboto Condensed Light" panose="02000000000000000000" pitchFamily="2" charset="0"/>
                <a:ea typeface="Roboto Condensed Light" panose="02000000000000000000" pitchFamily="2" charset="0"/>
              </a:defRPr>
            </a:lvl1pPr>
          </a:lstStyle>
          <a:p>
            <a:pPr>
              <a:defRPr/>
            </a:pPr>
            <a:r>
              <a:rPr lang="en-US"/>
              <a:t>www.ttcsugar.com.vn</a:t>
            </a:r>
            <a:endParaRPr lang="en-US" dirty="0"/>
          </a:p>
        </p:txBody>
      </p:sp>
      <p:sp>
        <p:nvSpPr>
          <p:cNvPr id="7" name="Rectangle 6"/>
          <p:cNvSpPr/>
          <p:nvPr userDrawn="1"/>
        </p:nvSpPr>
        <p:spPr>
          <a:xfrm>
            <a:off x="19218275" y="666750"/>
            <a:ext cx="914400" cy="339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92301" eaLnBrk="1" fontAlgn="auto" hangingPunct="1">
              <a:spcBef>
                <a:spcPts val="0"/>
              </a:spcBef>
              <a:spcAft>
                <a:spcPts val="0"/>
              </a:spcAft>
              <a:defRPr/>
            </a:pPr>
            <a:endParaRPr lang="en-US" sz="2938"/>
          </a:p>
        </p:txBody>
      </p:sp>
      <p:sp>
        <p:nvSpPr>
          <p:cNvPr id="6" name="Slide Number Placeholder 5"/>
          <p:cNvSpPr>
            <a:spLocks noGrp="1"/>
          </p:cNvSpPr>
          <p:nvPr>
            <p:ph type="sldNum" sz="quarter" idx="4"/>
          </p:nvPr>
        </p:nvSpPr>
        <p:spPr>
          <a:xfrm>
            <a:off x="19218275" y="544513"/>
            <a:ext cx="914400" cy="584200"/>
          </a:xfrm>
          <a:prstGeom prst="rect">
            <a:avLst/>
          </a:prstGeom>
        </p:spPr>
        <p:txBody>
          <a:bodyPr vert="horz" lIns="91440" tIns="45720" rIns="91440" bIns="45720" rtlCol="0" anchor="ctr"/>
          <a:lstStyle>
            <a:lvl1pPr algn="l" defTabSz="1492301" eaLnBrk="1" fontAlgn="auto" hangingPunct="1">
              <a:spcBef>
                <a:spcPts val="0"/>
              </a:spcBef>
              <a:spcAft>
                <a:spcPts val="0"/>
              </a:spcAft>
              <a:defRPr sz="1600" b="1" smtClean="0">
                <a:solidFill>
                  <a:schemeClr val="bg2"/>
                </a:solidFill>
                <a:latin typeface="Roboto" panose="02000000000000000000" pitchFamily="2" charset="0"/>
                <a:ea typeface="Roboto" panose="02000000000000000000" pitchFamily="2" charset="0"/>
              </a:defRPr>
            </a:lvl1pPr>
          </a:lstStyle>
          <a:p>
            <a:pPr>
              <a:defRPr/>
            </a:pPr>
            <a:fld id="{0F2C183B-C2E1-D24C-B3D4-E9176CD038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49" r:id="rId5"/>
    <p:sldLayoutId id="2147483750" r:id="rId6"/>
    <p:sldLayoutId id="2147483721" r:id="rId7"/>
    <p:sldLayoutId id="2147483751" r:id="rId8"/>
    <p:sldLayoutId id="2147483752" r:id="rId9"/>
    <p:sldLayoutId id="2147483753" r:id="rId10"/>
    <p:sldLayoutId id="2147483722" r:id="rId11"/>
    <p:sldLayoutId id="2147483723" r:id="rId12"/>
    <p:sldLayoutId id="2147483724" r:id="rId13"/>
    <p:sldLayoutId id="214748375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55" r:id="rId27"/>
    <p:sldLayoutId id="2147483737" r:id="rId28"/>
    <p:sldLayoutId id="2147483738" r:id="rId29"/>
    <p:sldLayoutId id="2147483756"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57" r:id="rId41"/>
    <p:sldLayoutId id="2147483801" r:id="rId42"/>
    <p:sldLayoutId id="2147483802" r:id="rId43"/>
  </p:sldLayoutIdLst>
  <p:hf hdr="0" dt="0"/>
  <p:txStyles>
    <p:titleStyle>
      <a:lvl1pPr algn="l" defTabSz="1462088" rtl="0" fontAlgn="base">
        <a:lnSpc>
          <a:spcPct val="90000"/>
        </a:lnSpc>
        <a:spcBef>
          <a:spcPct val="0"/>
        </a:spcBef>
        <a:spcAft>
          <a:spcPct val="0"/>
        </a:spcAft>
        <a:defRPr sz="7000" kern="1200">
          <a:solidFill>
            <a:schemeClr val="tx1"/>
          </a:solidFill>
          <a:latin typeface="+mj-lt"/>
          <a:ea typeface="+mj-ea"/>
          <a:cs typeface="+mj-cs"/>
        </a:defRPr>
      </a:lvl1pPr>
      <a:lvl2pPr algn="l" defTabSz="1462088" rtl="0" fontAlgn="base">
        <a:lnSpc>
          <a:spcPct val="90000"/>
        </a:lnSpc>
        <a:spcBef>
          <a:spcPct val="0"/>
        </a:spcBef>
        <a:spcAft>
          <a:spcPct val="0"/>
        </a:spcAft>
        <a:defRPr sz="7000">
          <a:solidFill>
            <a:schemeClr val="tx1"/>
          </a:solidFill>
          <a:latin typeface="Calibri Light" charset="0"/>
        </a:defRPr>
      </a:lvl2pPr>
      <a:lvl3pPr algn="l" defTabSz="1462088" rtl="0" fontAlgn="base">
        <a:lnSpc>
          <a:spcPct val="90000"/>
        </a:lnSpc>
        <a:spcBef>
          <a:spcPct val="0"/>
        </a:spcBef>
        <a:spcAft>
          <a:spcPct val="0"/>
        </a:spcAft>
        <a:defRPr sz="7000">
          <a:solidFill>
            <a:schemeClr val="tx1"/>
          </a:solidFill>
          <a:latin typeface="Calibri Light" charset="0"/>
        </a:defRPr>
      </a:lvl3pPr>
      <a:lvl4pPr algn="l" defTabSz="1462088" rtl="0" fontAlgn="base">
        <a:lnSpc>
          <a:spcPct val="90000"/>
        </a:lnSpc>
        <a:spcBef>
          <a:spcPct val="0"/>
        </a:spcBef>
        <a:spcAft>
          <a:spcPct val="0"/>
        </a:spcAft>
        <a:defRPr sz="7000">
          <a:solidFill>
            <a:schemeClr val="tx1"/>
          </a:solidFill>
          <a:latin typeface="Calibri Light" charset="0"/>
        </a:defRPr>
      </a:lvl4pPr>
      <a:lvl5pPr algn="l" defTabSz="1462088" rtl="0" fontAlgn="base">
        <a:lnSpc>
          <a:spcPct val="90000"/>
        </a:lnSpc>
        <a:spcBef>
          <a:spcPct val="0"/>
        </a:spcBef>
        <a:spcAft>
          <a:spcPct val="0"/>
        </a:spcAft>
        <a:defRPr sz="7000">
          <a:solidFill>
            <a:schemeClr val="tx1"/>
          </a:solidFill>
          <a:latin typeface="Calibri Light" charset="0"/>
        </a:defRPr>
      </a:lvl5pPr>
      <a:lvl6pPr marL="457200" algn="l" defTabSz="1462088" rtl="0" fontAlgn="base">
        <a:lnSpc>
          <a:spcPct val="90000"/>
        </a:lnSpc>
        <a:spcBef>
          <a:spcPct val="0"/>
        </a:spcBef>
        <a:spcAft>
          <a:spcPct val="0"/>
        </a:spcAft>
        <a:defRPr sz="7000">
          <a:solidFill>
            <a:schemeClr val="tx1"/>
          </a:solidFill>
          <a:latin typeface="Calibri Light" charset="0"/>
        </a:defRPr>
      </a:lvl6pPr>
      <a:lvl7pPr marL="914400" algn="l" defTabSz="1462088" rtl="0" fontAlgn="base">
        <a:lnSpc>
          <a:spcPct val="90000"/>
        </a:lnSpc>
        <a:spcBef>
          <a:spcPct val="0"/>
        </a:spcBef>
        <a:spcAft>
          <a:spcPct val="0"/>
        </a:spcAft>
        <a:defRPr sz="7000">
          <a:solidFill>
            <a:schemeClr val="tx1"/>
          </a:solidFill>
          <a:latin typeface="Calibri Light" charset="0"/>
        </a:defRPr>
      </a:lvl7pPr>
      <a:lvl8pPr marL="1371600" algn="l" defTabSz="1462088" rtl="0" fontAlgn="base">
        <a:lnSpc>
          <a:spcPct val="90000"/>
        </a:lnSpc>
        <a:spcBef>
          <a:spcPct val="0"/>
        </a:spcBef>
        <a:spcAft>
          <a:spcPct val="0"/>
        </a:spcAft>
        <a:defRPr sz="7000">
          <a:solidFill>
            <a:schemeClr val="tx1"/>
          </a:solidFill>
          <a:latin typeface="Calibri Light" charset="0"/>
        </a:defRPr>
      </a:lvl8pPr>
      <a:lvl9pPr marL="1828800" algn="l" defTabSz="1462088" rtl="0" fontAlgn="base">
        <a:lnSpc>
          <a:spcPct val="90000"/>
        </a:lnSpc>
        <a:spcBef>
          <a:spcPct val="0"/>
        </a:spcBef>
        <a:spcAft>
          <a:spcPct val="0"/>
        </a:spcAft>
        <a:defRPr sz="7000">
          <a:solidFill>
            <a:schemeClr val="tx1"/>
          </a:solidFill>
          <a:latin typeface="Calibri Light" charset="0"/>
        </a:defRPr>
      </a:lvl9pPr>
    </p:titleStyle>
    <p:body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p:bodyStyle>
    <p:other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18.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471" y="-4"/>
            <a:ext cx="15297203" cy="10972803"/>
          </a:xfrm>
          <a:prstGeom prst="rect">
            <a:avLst/>
          </a:prstGeom>
        </p:spPr>
      </p:pic>
      <p:sp>
        <p:nvSpPr>
          <p:cNvPr id="15" name="Freeform 14"/>
          <p:cNvSpPr/>
          <p:nvPr/>
        </p:nvSpPr>
        <p:spPr>
          <a:xfrm rot="5400000">
            <a:off x="197693" y="-187366"/>
            <a:ext cx="10972800" cy="11347536"/>
          </a:xfrm>
          <a:custGeom>
            <a:avLst/>
            <a:gdLst>
              <a:gd name="connsiteX0" fmla="*/ 0 w 6850146"/>
              <a:gd name="connsiteY0" fmla="*/ 7693783 h 7693783"/>
              <a:gd name="connsiteX1" fmla="*/ 0 w 6850146"/>
              <a:gd name="connsiteY1" fmla="*/ 35684 h 7693783"/>
              <a:gd name="connsiteX2" fmla="*/ 6785601 w 6850146"/>
              <a:gd name="connsiteY2" fmla="*/ 4156828 h 7693783"/>
              <a:gd name="connsiteX3" fmla="*/ 6850146 w 6850146"/>
              <a:gd name="connsiteY3" fmla="*/ 4339351 h 7693783"/>
              <a:gd name="connsiteX4" fmla="*/ 6850146 w 6850146"/>
              <a:gd name="connsiteY4" fmla="*/ 7693783 h 769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146" h="7693783">
                <a:moveTo>
                  <a:pt x="0" y="7693783"/>
                </a:moveTo>
                <a:lnTo>
                  <a:pt x="0" y="35684"/>
                </a:lnTo>
                <a:cubicBezTo>
                  <a:pt x="4144655" y="-315111"/>
                  <a:pt x="5966269" y="1983672"/>
                  <a:pt x="6785601" y="4156828"/>
                </a:cubicBezTo>
                <a:lnTo>
                  <a:pt x="6850146" y="4339351"/>
                </a:lnTo>
                <a:lnTo>
                  <a:pt x="6850146" y="7693783"/>
                </a:lnTo>
                <a:close/>
              </a:path>
            </a:pathLst>
          </a:custGeom>
          <a:solidFill>
            <a:srgbClr val="0ED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0"/>
          </a:p>
        </p:txBody>
      </p:sp>
      <p:sp>
        <p:nvSpPr>
          <p:cNvPr id="2" name="Slide Number Placeholder 1"/>
          <p:cNvSpPr>
            <a:spLocks noGrp="1"/>
          </p:cNvSpPr>
          <p:nvPr>
            <p:ph type="sldNum" sz="quarter" idx="12"/>
          </p:nvPr>
        </p:nvSpPr>
        <p:spPr/>
        <p:txBody>
          <a:bodyPr/>
          <a:lstStyle/>
          <a:p>
            <a:fld id="{F71CB22A-15D4-4298-A7C1-D811BDCE8C55}" type="slidenum">
              <a:rPr lang="en-US" smtClean="0"/>
              <a:t>1</a:t>
            </a:fld>
            <a:endParaRPr lang="en-US"/>
          </a:p>
        </p:txBody>
      </p:sp>
      <p:sp>
        <p:nvSpPr>
          <p:cNvPr id="11" name="Right Triangle 10"/>
          <p:cNvSpPr/>
          <p:nvPr/>
        </p:nvSpPr>
        <p:spPr>
          <a:xfrm flipH="1" flipV="1">
            <a:off x="17334416" y="0"/>
            <a:ext cx="2804160" cy="10972800"/>
          </a:xfrm>
          <a:custGeom>
            <a:avLst/>
            <a:gdLst>
              <a:gd name="connsiteX0" fmla="*/ 0 w 1752600"/>
              <a:gd name="connsiteY0" fmla="*/ 6858000 h 6858000"/>
              <a:gd name="connsiteX1" fmla="*/ 0 w 1752600"/>
              <a:gd name="connsiteY1" fmla="*/ 0 h 6858000"/>
              <a:gd name="connsiteX2" fmla="*/ 1752600 w 1752600"/>
              <a:gd name="connsiteY2" fmla="*/ 6858000 h 6858000"/>
              <a:gd name="connsiteX3" fmla="*/ 0 w 1752600"/>
              <a:gd name="connsiteY3" fmla="*/ 6858000 h 6858000"/>
              <a:gd name="connsiteX0" fmla="*/ 0 w 1752600"/>
              <a:gd name="connsiteY0" fmla="*/ 6858000 h 6858000"/>
              <a:gd name="connsiteX1" fmla="*/ 0 w 1752600"/>
              <a:gd name="connsiteY1" fmla="*/ 0 h 6858000"/>
              <a:gd name="connsiteX2" fmla="*/ 1752600 w 1752600"/>
              <a:gd name="connsiteY2" fmla="*/ 6858000 h 6858000"/>
              <a:gd name="connsiteX3" fmla="*/ 0 w 1752600"/>
              <a:gd name="connsiteY3" fmla="*/ 6858000 h 6858000"/>
              <a:gd name="connsiteX0" fmla="*/ 0 w 1752600"/>
              <a:gd name="connsiteY0" fmla="*/ 6858000 h 6858000"/>
              <a:gd name="connsiteX1" fmla="*/ 0 w 1752600"/>
              <a:gd name="connsiteY1" fmla="*/ 0 h 6858000"/>
              <a:gd name="connsiteX2" fmla="*/ 1752600 w 1752600"/>
              <a:gd name="connsiteY2" fmla="*/ 6858000 h 6858000"/>
              <a:gd name="connsiteX3" fmla="*/ 0 w 1752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52600" h="6858000">
                <a:moveTo>
                  <a:pt x="0" y="6858000"/>
                </a:moveTo>
                <a:lnTo>
                  <a:pt x="0" y="0"/>
                </a:lnTo>
                <a:cubicBezTo>
                  <a:pt x="199189" y="2550695"/>
                  <a:pt x="278063" y="5221706"/>
                  <a:pt x="1752600" y="6858000"/>
                </a:cubicBezTo>
                <a:lnTo>
                  <a:pt x="0" y="6858000"/>
                </a:lnTo>
                <a:close/>
              </a:path>
            </a:pathLst>
          </a:custGeom>
          <a:solidFill>
            <a:srgbClr val="7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0"/>
          </a:p>
        </p:txBody>
      </p:sp>
      <p:sp>
        <p:nvSpPr>
          <p:cNvPr id="4" name="Right Triangle 3"/>
          <p:cNvSpPr/>
          <p:nvPr/>
        </p:nvSpPr>
        <p:spPr>
          <a:xfrm rot="5400000">
            <a:off x="176560" y="-166231"/>
            <a:ext cx="10972800" cy="11305261"/>
          </a:xfrm>
          <a:custGeom>
            <a:avLst/>
            <a:gdLst>
              <a:gd name="connsiteX0" fmla="*/ 0 w 6858000"/>
              <a:gd name="connsiteY0" fmla="*/ 7658100 h 7658100"/>
              <a:gd name="connsiteX1" fmla="*/ 0 w 6858000"/>
              <a:gd name="connsiteY1" fmla="*/ 0 h 7658100"/>
              <a:gd name="connsiteX2" fmla="*/ 6858000 w 6858000"/>
              <a:gd name="connsiteY2" fmla="*/ 7658100 h 7658100"/>
              <a:gd name="connsiteX3" fmla="*/ 0 w 6858000"/>
              <a:gd name="connsiteY3" fmla="*/ 7658100 h 7658100"/>
              <a:gd name="connsiteX0" fmla="*/ 0 w 6858000"/>
              <a:gd name="connsiteY0" fmla="*/ 7705210 h 7705210"/>
              <a:gd name="connsiteX1" fmla="*/ 0 w 6858000"/>
              <a:gd name="connsiteY1" fmla="*/ 47110 h 7705210"/>
              <a:gd name="connsiteX2" fmla="*/ 6858000 w 6858000"/>
              <a:gd name="connsiteY2" fmla="*/ 7705210 h 7705210"/>
              <a:gd name="connsiteX3" fmla="*/ 0 w 6858000"/>
              <a:gd name="connsiteY3" fmla="*/ 7705210 h 7705210"/>
              <a:gd name="connsiteX0" fmla="*/ 0 w 6858000"/>
              <a:gd name="connsiteY0" fmla="*/ 7700683 h 7700683"/>
              <a:gd name="connsiteX1" fmla="*/ 0 w 6858000"/>
              <a:gd name="connsiteY1" fmla="*/ 42583 h 7700683"/>
              <a:gd name="connsiteX2" fmla="*/ 6858000 w 6858000"/>
              <a:gd name="connsiteY2" fmla="*/ 7700683 h 7700683"/>
              <a:gd name="connsiteX3" fmla="*/ 0 w 6858000"/>
              <a:gd name="connsiteY3" fmla="*/ 7700683 h 7700683"/>
              <a:gd name="connsiteX0" fmla="*/ 0 w 6858000"/>
              <a:gd name="connsiteY0" fmla="*/ 7693784 h 7693784"/>
              <a:gd name="connsiteX1" fmla="*/ 0 w 6858000"/>
              <a:gd name="connsiteY1" fmla="*/ 35684 h 7693784"/>
              <a:gd name="connsiteX2" fmla="*/ 6858000 w 6858000"/>
              <a:gd name="connsiteY2" fmla="*/ 7693784 h 7693784"/>
              <a:gd name="connsiteX3" fmla="*/ 0 w 6858000"/>
              <a:gd name="connsiteY3" fmla="*/ 7693784 h 7693784"/>
            </a:gdLst>
            <a:ahLst/>
            <a:cxnLst>
              <a:cxn ang="0">
                <a:pos x="connsiteX0" y="connsiteY0"/>
              </a:cxn>
              <a:cxn ang="0">
                <a:pos x="connsiteX1" y="connsiteY1"/>
              </a:cxn>
              <a:cxn ang="0">
                <a:pos x="connsiteX2" y="connsiteY2"/>
              </a:cxn>
              <a:cxn ang="0">
                <a:pos x="connsiteX3" y="connsiteY3"/>
              </a:cxn>
            </a:cxnLst>
            <a:rect l="l" t="t" r="r" b="b"/>
            <a:pathLst>
              <a:path w="6858000" h="7693784">
                <a:moveTo>
                  <a:pt x="0" y="7693784"/>
                </a:moveTo>
                <a:lnTo>
                  <a:pt x="0" y="35684"/>
                </a:lnTo>
                <a:cubicBezTo>
                  <a:pt x="6737685" y="-587952"/>
                  <a:pt x="6761750" y="7162389"/>
                  <a:pt x="6858000" y="7693784"/>
                </a:cubicBezTo>
                <a:lnTo>
                  <a:pt x="0" y="76937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0"/>
          </a:p>
        </p:txBody>
      </p:sp>
      <p:sp>
        <p:nvSpPr>
          <p:cNvPr id="12" name="Right Triangle 10"/>
          <p:cNvSpPr/>
          <p:nvPr/>
        </p:nvSpPr>
        <p:spPr>
          <a:xfrm flipH="1" flipV="1">
            <a:off x="18457363" y="12566"/>
            <a:ext cx="1681211" cy="10960234"/>
          </a:xfrm>
          <a:custGeom>
            <a:avLst/>
            <a:gdLst>
              <a:gd name="connsiteX0" fmla="*/ 0 w 1752600"/>
              <a:gd name="connsiteY0" fmla="*/ 6858000 h 6858000"/>
              <a:gd name="connsiteX1" fmla="*/ 0 w 1752600"/>
              <a:gd name="connsiteY1" fmla="*/ 0 h 6858000"/>
              <a:gd name="connsiteX2" fmla="*/ 1752600 w 1752600"/>
              <a:gd name="connsiteY2" fmla="*/ 6858000 h 6858000"/>
              <a:gd name="connsiteX3" fmla="*/ 0 w 1752600"/>
              <a:gd name="connsiteY3" fmla="*/ 6858000 h 6858000"/>
              <a:gd name="connsiteX0" fmla="*/ 0 w 1752600"/>
              <a:gd name="connsiteY0" fmla="*/ 6858000 h 6858000"/>
              <a:gd name="connsiteX1" fmla="*/ 0 w 1752600"/>
              <a:gd name="connsiteY1" fmla="*/ 0 h 6858000"/>
              <a:gd name="connsiteX2" fmla="*/ 1752600 w 1752600"/>
              <a:gd name="connsiteY2" fmla="*/ 6858000 h 6858000"/>
              <a:gd name="connsiteX3" fmla="*/ 0 w 1752600"/>
              <a:gd name="connsiteY3" fmla="*/ 6858000 h 6858000"/>
              <a:gd name="connsiteX0" fmla="*/ 0 w 1752600"/>
              <a:gd name="connsiteY0" fmla="*/ 6858000 h 6858000"/>
              <a:gd name="connsiteX1" fmla="*/ 0 w 1752600"/>
              <a:gd name="connsiteY1" fmla="*/ 0 h 6858000"/>
              <a:gd name="connsiteX2" fmla="*/ 1752600 w 1752600"/>
              <a:gd name="connsiteY2" fmla="*/ 6858000 h 6858000"/>
              <a:gd name="connsiteX3" fmla="*/ 0 w 1752600"/>
              <a:gd name="connsiteY3" fmla="*/ 6858000 h 6858000"/>
              <a:gd name="connsiteX0" fmla="*/ 0 w 1752600"/>
              <a:gd name="connsiteY0" fmla="*/ 6858000 h 6858000"/>
              <a:gd name="connsiteX1" fmla="*/ 0 w 1752600"/>
              <a:gd name="connsiteY1" fmla="*/ 0 h 6858000"/>
              <a:gd name="connsiteX2" fmla="*/ 1752600 w 1752600"/>
              <a:gd name="connsiteY2" fmla="*/ 6858000 h 6858000"/>
              <a:gd name="connsiteX3" fmla="*/ 0 w 1752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52600" h="6858000">
                <a:moveTo>
                  <a:pt x="0" y="6858000"/>
                </a:moveTo>
                <a:lnTo>
                  <a:pt x="0" y="0"/>
                </a:lnTo>
                <a:cubicBezTo>
                  <a:pt x="199189" y="2550695"/>
                  <a:pt x="149433" y="5390342"/>
                  <a:pt x="1752600" y="6858000"/>
                </a:cubicBezTo>
                <a:lnTo>
                  <a:pt x="0" y="6858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0"/>
          </a:p>
        </p:txBody>
      </p:sp>
      <p:sp>
        <p:nvSpPr>
          <p:cNvPr id="16" name="TextBox 15"/>
          <p:cNvSpPr txBox="1"/>
          <p:nvPr/>
        </p:nvSpPr>
        <p:spPr>
          <a:xfrm>
            <a:off x="252293" y="3015937"/>
            <a:ext cx="10300470" cy="1200329"/>
          </a:xfrm>
          <a:prstGeom prst="rect">
            <a:avLst/>
          </a:prstGeom>
          <a:noFill/>
        </p:spPr>
        <p:txBody>
          <a:bodyPr wrap="square" rtlCol="0">
            <a:spAutoFit/>
          </a:bodyPr>
          <a:lstStyle/>
          <a:p>
            <a:pPr algn="ctr"/>
            <a:r>
              <a:rPr lang="en-US" sz="7200" b="1" dirty="0">
                <a:solidFill>
                  <a:schemeClr val="bg1"/>
                </a:solidFill>
                <a:latin typeface="Arial (Body)"/>
                <a:cs typeface="Times New Roman" panose="02020603050405020304" pitchFamily="18" charset="0"/>
              </a:rPr>
              <a:t>DAMSAN JSC.</a:t>
            </a:r>
          </a:p>
        </p:txBody>
      </p:sp>
      <p:sp>
        <p:nvSpPr>
          <p:cNvPr id="17" name="TextBox 16">
            <a:extLst>
              <a:ext uri="{FF2B5EF4-FFF2-40B4-BE49-F238E27FC236}">
                <a16:creationId xmlns:a16="http://schemas.microsoft.com/office/drawing/2014/main" id="{27C8A2D7-6605-4111-AE7A-FACE045BFAE7}"/>
              </a:ext>
            </a:extLst>
          </p:cNvPr>
          <p:cNvSpPr txBox="1"/>
          <p:nvPr/>
        </p:nvSpPr>
        <p:spPr>
          <a:xfrm>
            <a:off x="252293" y="5818200"/>
            <a:ext cx="8837142" cy="2631490"/>
          </a:xfrm>
          <a:prstGeom prst="rect">
            <a:avLst/>
          </a:prstGeom>
          <a:noFill/>
        </p:spPr>
        <p:txBody>
          <a:bodyPr wrap="square" rtlCol="0">
            <a:spAutoFit/>
          </a:bodyPr>
          <a:lstStyle/>
          <a:p>
            <a:pPr algn="ctr"/>
            <a:r>
              <a:rPr lang="en-US" sz="3000" b="1" dirty="0">
                <a:solidFill>
                  <a:schemeClr val="bg1"/>
                </a:solidFill>
                <a:latin typeface="Arial (Body)"/>
                <a:cs typeface="Arial" panose="020B0604020202020204" pitchFamily="34" charset="0"/>
              </a:rPr>
              <a:t>HOSE: ADS</a:t>
            </a:r>
            <a:endParaRPr lang="en-US" sz="3000" dirty="0">
              <a:solidFill>
                <a:schemeClr val="bg1"/>
              </a:solidFill>
              <a:latin typeface="Arial (Body)"/>
              <a:cs typeface="Arial" panose="020B0604020202020204" pitchFamily="34" charset="0"/>
            </a:endParaRPr>
          </a:p>
          <a:p>
            <a:pPr>
              <a:lnSpc>
                <a:spcPct val="150000"/>
              </a:lnSpc>
            </a:pPr>
            <a:r>
              <a:rPr lang="en-US" sz="3000" b="1" dirty="0">
                <a:solidFill>
                  <a:schemeClr val="bg1"/>
                </a:solidFill>
                <a:latin typeface="Arial (Body)"/>
                <a:cs typeface="Arial" panose="020B0604020202020204" pitchFamily="34" charset="0"/>
              </a:rPr>
              <a:t>Address: Lot A4 - Bui </a:t>
            </a:r>
            <a:r>
              <a:rPr lang="en-US" sz="3000" b="1" dirty="0" err="1">
                <a:solidFill>
                  <a:schemeClr val="bg1"/>
                </a:solidFill>
                <a:latin typeface="Arial (Body)"/>
                <a:cs typeface="Arial" panose="020B0604020202020204" pitchFamily="34" charset="0"/>
              </a:rPr>
              <a:t>Vien</a:t>
            </a:r>
            <a:r>
              <a:rPr lang="en-US" sz="3000" b="1" dirty="0">
                <a:solidFill>
                  <a:schemeClr val="bg1"/>
                </a:solidFill>
                <a:latin typeface="Arial (Body)"/>
                <a:cs typeface="Arial" panose="020B0604020202020204" pitchFamily="34" charset="0"/>
              </a:rPr>
              <a:t> Street - Nguyen </a:t>
            </a:r>
            <a:r>
              <a:rPr lang="en-US" sz="3000" b="1" dirty="0" err="1">
                <a:solidFill>
                  <a:schemeClr val="bg1"/>
                </a:solidFill>
                <a:latin typeface="Arial (Body)"/>
                <a:cs typeface="Arial" panose="020B0604020202020204" pitchFamily="34" charset="0"/>
              </a:rPr>
              <a:t>Duc</a:t>
            </a:r>
            <a:r>
              <a:rPr lang="en-US" sz="3000" b="1" dirty="0">
                <a:solidFill>
                  <a:schemeClr val="bg1"/>
                </a:solidFill>
                <a:latin typeface="Arial (Body)"/>
                <a:cs typeface="Arial" panose="020B0604020202020204" pitchFamily="34" charset="0"/>
              </a:rPr>
              <a:t> </a:t>
            </a:r>
            <a:r>
              <a:rPr lang="en-US" sz="3000" b="1" dirty="0" err="1">
                <a:solidFill>
                  <a:schemeClr val="bg1"/>
                </a:solidFill>
                <a:latin typeface="Arial (Body)"/>
                <a:cs typeface="Arial" panose="020B0604020202020204" pitchFamily="34" charset="0"/>
              </a:rPr>
              <a:t>Canh</a:t>
            </a:r>
            <a:r>
              <a:rPr lang="en-US" sz="3000" b="1" dirty="0">
                <a:solidFill>
                  <a:schemeClr val="bg1"/>
                </a:solidFill>
                <a:latin typeface="Arial (Body)"/>
                <a:cs typeface="Arial" panose="020B0604020202020204" pitchFamily="34" charset="0"/>
              </a:rPr>
              <a:t> Industrial Park - Thai </a:t>
            </a:r>
            <a:r>
              <a:rPr lang="en-US" sz="3000" b="1" dirty="0" err="1">
                <a:solidFill>
                  <a:schemeClr val="bg1"/>
                </a:solidFill>
                <a:latin typeface="Arial (Body)"/>
                <a:cs typeface="Arial" panose="020B0604020202020204" pitchFamily="34" charset="0"/>
              </a:rPr>
              <a:t>Binh</a:t>
            </a:r>
            <a:r>
              <a:rPr lang="en-US" sz="3000" b="1" dirty="0">
                <a:solidFill>
                  <a:schemeClr val="bg1"/>
                </a:solidFill>
                <a:latin typeface="Arial (Body)"/>
                <a:cs typeface="Arial" panose="020B0604020202020204" pitchFamily="34" charset="0"/>
              </a:rPr>
              <a:t> City</a:t>
            </a:r>
          </a:p>
          <a:p>
            <a:pPr>
              <a:lnSpc>
                <a:spcPct val="150000"/>
              </a:lnSpc>
            </a:pPr>
            <a:r>
              <a:rPr lang="en-US" sz="3000" b="1" dirty="0">
                <a:solidFill>
                  <a:schemeClr val="bg1"/>
                </a:solidFill>
                <a:latin typeface="Arial (Body)"/>
                <a:cs typeface="Arial" panose="020B0604020202020204" pitchFamily="34" charset="0"/>
              </a:rPr>
              <a:t>Website: http</a:t>
            </a:r>
            <a:r>
              <a:rPr lang="en-US" sz="3000" b="1">
                <a:solidFill>
                  <a:schemeClr val="bg1"/>
                </a:solidFill>
                <a:latin typeface="Arial (Body)"/>
                <a:cs typeface="Arial" panose="020B0604020202020204" pitchFamily="34" charset="0"/>
              </a:rPr>
              <a:t>://damsanjsc.vn</a:t>
            </a:r>
            <a:r>
              <a:rPr lang="en-US" sz="3000" b="1" dirty="0">
                <a:solidFill>
                  <a:schemeClr val="bg1"/>
                </a:solidFill>
                <a:latin typeface="Arial (Body)"/>
                <a:cs typeface="Arial" panose="020B0604020202020204" pitchFamily="34" charset="0"/>
              </a:rPr>
              <a:t>/</a:t>
            </a:r>
          </a:p>
        </p:txBody>
      </p:sp>
    </p:spTree>
    <p:extLst>
      <p:ext uri="{BB962C8B-B14F-4D97-AF65-F5344CB8AC3E}">
        <p14:creationId xmlns:p14="http://schemas.microsoft.com/office/powerpoint/2010/main" val="39037031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26000" b="-26000"/>
          </a:stretch>
        </a:blipFill>
        <a:effectLst/>
      </p:bgPr>
    </p:bg>
    <p:spTree>
      <p:nvGrpSpPr>
        <p:cNvPr id="1" name=""/>
        <p:cNvGrpSpPr/>
        <p:nvPr/>
      </p:nvGrpSpPr>
      <p:grpSpPr>
        <a:xfrm>
          <a:off x="0" y="0"/>
          <a:ext cx="0" cy="0"/>
          <a:chOff x="0" y="0"/>
          <a:chExt cx="0" cy="0"/>
        </a:xfrm>
      </p:grpSpPr>
      <p:sp>
        <p:nvSpPr>
          <p:cNvPr id="13" name="Rounded Rectangle 12"/>
          <p:cNvSpPr/>
          <p:nvPr/>
        </p:nvSpPr>
        <p:spPr>
          <a:xfrm>
            <a:off x="2242033" y="6760617"/>
            <a:ext cx="17252740" cy="3514845"/>
          </a:xfrm>
          <a:prstGeom prst="roundRect">
            <a:avLst/>
          </a:prstGeom>
          <a:solidFill>
            <a:srgbClr val="D3DCF0">
              <a:alpha val="81000"/>
            </a:srgbClr>
          </a:solidFill>
          <a:ln>
            <a:solidFill>
              <a:srgbClr val="CADA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0332572"/>
            <a:ext cx="20116800" cy="6402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eaLnBrk="1" fontAlgn="auto" hangingPunct="1">
              <a:spcBef>
                <a:spcPts val="0"/>
              </a:spcBef>
              <a:spcAft>
                <a:spcPts val="0"/>
              </a:spcAft>
              <a:defRPr/>
            </a:pPr>
            <a:endParaRPr lang="en-US" sz="2880">
              <a:solidFill>
                <a:srgbClr val="002060"/>
              </a:solidFill>
              <a:latin typeface="Calibri" panose="020F0502020204030204"/>
            </a:endParaRPr>
          </a:p>
        </p:txBody>
      </p:sp>
      <p:sp>
        <p:nvSpPr>
          <p:cNvPr id="10" name="Slide Number Placeholder 9"/>
          <p:cNvSpPr>
            <a:spLocks noGrp="1"/>
          </p:cNvSpPr>
          <p:nvPr>
            <p:ph type="sldNum" sz="quarter" idx="12"/>
          </p:nvPr>
        </p:nvSpPr>
        <p:spPr>
          <a:xfrm>
            <a:off x="15105653" y="10307396"/>
            <a:ext cx="4389120" cy="584200"/>
          </a:xfrm>
        </p:spPr>
        <p:txBody>
          <a:bodyPr/>
          <a:lstStyle/>
          <a:p>
            <a:pPr algn="r" defTabSz="1463040">
              <a:defRPr/>
            </a:pPr>
            <a:fld id="{4FD68881-3390-41C0-9E2D-A4550FAC9ACF}" type="slidenum">
              <a:rPr lang="en-US">
                <a:solidFill>
                  <a:schemeClr val="bg1"/>
                </a:solidFill>
                <a:latin typeface="Arial" panose="020B0604020202020204" pitchFamily="34" charset="0"/>
                <a:ea typeface="+mn-ea"/>
                <a:cs typeface="Arial" panose="020B0604020202020204" pitchFamily="34" charset="0"/>
              </a:rPr>
              <a:pPr algn="r" defTabSz="1463040">
                <a:defRPr/>
              </a:pPr>
              <a:t>10</a:t>
            </a:fld>
            <a:r>
              <a:rPr lang="en-US" dirty="0">
                <a:solidFill>
                  <a:schemeClr val="bg1"/>
                </a:solidFill>
                <a:latin typeface="Arial" panose="020B0604020202020204" pitchFamily="34" charset="0"/>
                <a:ea typeface="+mn-ea"/>
                <a:cs typeface="Arial" panose="020B0604020202020204" pitchFamily="34" charset="0"/>
              </a:rPr>
              <a:t> |</a:t>
            </a:r>
          </a:p>
        </p:txBody>
      </p:sp>
      <p:sp>
        <p:nvSpPr>
          <p:cNvPr id="32" name="Rectangle 31"/>
          <p:cNvSpPr/>
          <p:nvPr/>
        </p:nvSpPr>
        <p:spPr>
          <a:xfrm flipV="1">
            <a:off x="304799" y="987199"/>
            <a:ext cx="17190720" cy="73150"/>
          </a:xfrm>
          <a:prstGeom prst="rect">
            <a:avLst/>
          </a:prstGeom>
          <a:solidFill>
            <a:srgbClr val="0B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eaLnBrk="1" fontAlgn="auto" hangingPunct="1">
              <a:spcBef>
                <a:spcPts val="0"/>
              </a:spcBef>
              <a:spcAft>
                <a:spcPts val="0"/>
              </a:spcAft>
              <a:defRPr/>
            </a:pPr>
            <a:endParaRPr lang="en-US" sz="1920" dirty="0">
              <a:solidFill>
                <a:prstClr val="white"/>
              </a:solidFill>
              <a:latin typeface="Calibri" panose="020F0502020204030204"/>
            </a:endParaRPr>
          </a:p>
        </p:txBody>
      </p:sp>
      <p:sp>
        <p:nvSpPr>
          <p:cNvPr id="26" name="Content Placeholder 3">
            <a:extLst>
              <a:ext uri="{FF2B5EF4-FFF2-40B4-BE49-F238E27FC236}">
                <a16:creationId xmlns:a16="http://schemas.microsoft.com/office/drawing/2014/main" id="{E1E4CCDF-0B76-4ADC-B0CF-963952C83E87}"/>
              </a:ext>
            </a:extLst>
          </p:cNvPr>
          <p:cNvSpPr txBox="1">
            <a:spLocks/>
          </p:cNvSpPr>
          <p:nvPr/>
        </p:nvSpPr>
        <p:spPr>
          <a:xfrm>
            <a:off x="304799" y="229716"/>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800" b="1">
                <a:solidFill>
                  <a:srgbClr val="826300"/>
                </a:solidFill>
                <a:latin typeface="Arial" panose="020B0604020202020204" pitchFamily="34" charset="0"/>
                <a:cs typeface="Arial" panose="020B0604020202020204" pitchFamily="34" charset="0"/>
              </a:rPr>
              <a:t>II. </a:t>
            </a:r>
            <a:r>
              <a:rPr lang="en-US" sz="2800" b="1" dirty="0">
                <a:solidFill>
                  <a:srgbClr val="826300"/>
                </a:solidFill>
                <a:latin typeface="Arial" panose="020B0604020202020204" pitchFamily="34" charset="0"/>
                <a:cs typeface="Arial" panose="020B0604020202020204" pitchFamily="34" charset="0"/>
              </a:rPr>
              <a:t>COMPANY OVERVIEW (</a:t>
            </a:r>
            <a:r>
              <a:rPr lang="en-US" sz="2800" b="1" dirty="0" err="1">
                <a:solidFill>
                  <a:srgbClr val="826300"/>
                </a:solidFill>
                <a:latin typeface="Arial" panose="020B0604020202020204" pitchFamily="34" charset="0"/>
                <a:cs typeface="Arial" panose="020B0604020202020204" pitchFamily="34" charset="0"/>
              </a:rPr>
              <a:t>Cont</a:t>
            </a:r>
            <a:r>
              <a:rPr lang="en-US" sz="28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p:txBody>
      </p:sp>
      <p:sp>
        <p:nvSpPr>
          <p:cNvPr id="65" name="Content Placeholder 3">
            <a:extLst>
              <a:ext uri="{FF2B5EF4-FFF2-40B4-BE49-F238E27FC236}">
                <a16:creationId xmlns:a16="http://schemas.microsoft.com/office/drawing/2014/main" id="{E1E4CCDF-0B76-4ADC-B0CF-963952C83E87}"/>
              </a:ext>
            </a:extLst>
          </p:cNvPr>
          <p:cNvSpPr txBox="1">
            <a:spLocks/>
          </p:cNvSpPr>
          <p:nvPr/>
        </p:nvSpPr>
        <p:spPr>
          <a:xfrm>
            <a:off x="304799" y="1120259"/>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000" b="1">
                <a:solidFill>
                  <a:srgbClr val="826300"/>
                </a:solidFill>
                <a:latin typeface="Arial" panose="020B0604020202020204" pitchFamily="34" charset="0"/>
                <a:cs typeface="Arial" panose="020B0604020202020204" pitchFamily="34" charset="0"/>
              </a:rPr>
              <a:t>5. </a:t>
            </a:r>
            <a:r>
              <a:rPr lang="en-US" sz="2000" b="1" dirty="0">
                <a:solidFill>
                  <a:srgbClr val="826300"/>
                </a:solidFill>
                <a:latin typeface="Arial" panose="020B0604020202020204" pitchFamily="34" charset="0"/>
                <a:cs typeface="Arial" panose="020B0604020202020204" pitchFamily="34" charset="0"/>
              </a:rPr>
              <a:t>INDUSTIAL REAL ESTATE</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p:txBody>
      </p:sp>
      <p:graphicFrame>
        <p:nvGraphicFramePr>
          <p:cNvPr id="21" name="Table 20"/>
          <p:cNvGraphicFramePr>
            <a:graphicFrameLocks noGrp="1"/>
          </p:cNvGraphicFramePr>
          <p:nvPr>
            <p:extLst>
              <p:ext uri="{D42A27DB-BD31-4B8C-83A1-F6EECF244321}">
                <p14:modId xmlns:p14="http://schemas.microsoft.com/office/powerpoint/2010/main" val="413171492"/>
              </p:ext>
            </p:extLst>
          </p:nvPr>
        </p:nvGraphicFramePr>
        <p:xfrm>
          <a:off x="2513366" y="6904434"/>
          <a:ext cx="16699267" cy="3227210"/>
        </p:xfrm>
        <a:graphic>
          <a:graphicData uri="http://schemas.openxmlformats.org/drawingml/2006/table">
            <a:tbl>
              <a:tblPr firstRow="1" bandRow="1">
                <a:tableStyleId>{5C22544A-7EE6-4342-B048-85BDC9FD1C3A}</a:tableStyleId>
              </a:tblPr>
              <a:tblGrid>
                <a:gridCol w="3279243">
                  <a:extLst>
                    <a:ext uri="{9D8B030D-6E8A-4147-A177-3AD203B41FA5}">
                      <a16:colId xmlns:a16="http://schemas.microsoft.com/office/drawing/2014/main" val="3869471941"/>
                    </a:ext>
                  </a:extLst>
                </a:gridCol>
                <a:gridCol w="13420024">
                  <a:extLst>
                    <a:ext uri="{9D8B030D-6E8A-4147-A177-3AD203B41FA5}">
                      <a16:colId xmlns:a16="http://schemas.microsoft.com/office/drawing/2014/main" val="2800253356"/>
                    </a:ext>
                  </a:extLst>
                </a:gridCol>
              </a:tblGrid>
              <a:tr h="301130">
                <a:tc gridSpan="2">
                  <a:txBody>
                    <a:bodyPr/>
                    <a:lstStyle/>
                    <a:p>
                      <a:pPr marL="0" algn="ctr" defTabSz="914400" rtl="0" eaLnBrk="1" fontAlgn="ctr" latinLnBrk="0" hangingPunct="1"/>
                      <a:r>
                        <a:rPr lang="en-US" sz="1600" b="1" i="0" u="none" strike="noStrike" kern="1200" dirty="0">
                          <a:ln>
                            <a:noFill/>
                          </a:ln>
                          <a:solidFill>
                            <a:schemeClr val="bg1"/>
                          </a:solidFill>
                          <a:effectLst/>
                          <a:latin typeface="Arial" panose="020B0604020202020204" pitchFamily="34" charset="0"/>
                          <a:ea typeface="+mn-ea"/>
                          <a:cs typeface="Arial" panose="020B0604020202020204" pitchFamily="34" charset="0"/>
                        </a:rPr>
                        <a:t>AN NINH</a:t>
                      </a:r>
                      <a:r>
                        <a:rPr lang="en-US" sz="1600" b="1" i="0" u="none" strike="noStrike" kern="1200" baseline="0" dirty="0">
                          <a:ln>
                            <a:noFill/>
                          </a:ln>
                          <a:solidFill>
                            <a:schemeClr val="bg1"/>
                          </a:solidFill>
                          <a:effectLst/>
                          <a:latin typeface="Arial" panose="020B0604020202020204" pitchFamily="34" charset="0"/>
                          <a:ea typeface="+mn-ea"/>
                          <a:cs typeface="Arial" panose="020B0604020202020204" pitchFamily="34" charset="0"/>
                        </a:rPr>
                        <a:t> INDUSTRIAL ZONE</a:t>
                      </a:r>
                      <a:r>
                        <a:rPr lang="en-US" sz="1600" b="1" i="0" u="none" strike="noStrike" kern="1200" dirty="0">
                          <a:ln>
                            <a:noFill/>
                          </a:ln>
                          <a:solidFill>
                            <a:schemeClr val="bg1"/>
                          </a:solidFill>
                          <a:effectLst/>
                          <a:latin typeface="Arial" panose="020B0604020202020204" pitchFamily="34" charset="0"/>
                          <a:ea typeface="+mn-ea"/>
                          <a:cs typeface="Arial" panose="020B0604020202020204" pitchFamily="34" charset="0"/>
                        </a:rPr>
                        <a:t>, TIEN HAI DISTRICT, THAI</a:t>
                      </a:r>
                      <a:r>
                        <a:rPr lang="en-US" sz="1600" b="1" i="0" u="none" strike="noStrike" kern="1200" baseline="0" dirty="0">
                          <a:ln>
                            <a:noFill/>
                          </a:ln>
                          <a:solidFill>
                            <a:schemeClr val="bg1"/>
                          </a:solidFill>
                          <a:effectLst/>
                          <a:latin typeface="Arial" panose="020B0604020202020204" pitchFamily="34" charset="0"/>
                          <a:ea typeface="+mn-ea"/>
                          <a:cs typeface="Arial" panose="020B0604020202020204" pitchFamily="34" charset="0"/>
                        </a:rPr>
                        <a:t> BINH PROVINCE</a:t>
                      </a:r>
                      <a:endParaRPr lang="en-US" sz="1600" b="1" i="0" u="none" strike="noStrike" kern="1200" dirty="0">
                        <a:ln>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algn="r" defTabSz="914400" rtl="0" eaLnBrk="1" fontAlgn="ctr" latinLnBrk="0" hangingPunct="1">
                        <a:lnSpc>
                          <a:spcPct val="150000"/>
                        </a:lnSpc>
                        <a:spcBef>
                          <a:spcPts val="0"/>
                        </a:spcBef>
                        <a:spcAft>
                          <a:spcPts val="0"/>
                        </a:spcAft>
                      </a:pPr>
                      <a:endParaRPr lang="en-US" sz="1600" b="0" i="0" u="none" strike="noStrike" kern="1200" dirty="0">
                        <a:ln>
                          <a:noFill/>
                        </a:ln>
                        <a:solidFill>
                          <a:srgbClr val="826300"/>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042"/>
                  </a:ext>
                </a:extLst>
              </a:tr>
              <a:tr h="576778">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Location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An Ninh commune, Tien Hai district, Thai Binh province. Convenient</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to commune</a:t>
                      </a:r>
                      <a:r>
                        <a:rPr lang="en-AU"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along road 37</a:t>
                      </a:r>
                      <a:r>
                        <a:rPr lang="en-AU"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b, </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17km from Thai Binh city center </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and</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55km from Hai Phong port</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585616"/>
                  </a:ext>
                </a:extLst>
              </a:tr>
              <a:tr h="1441946">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Overview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ctr" latinLnBrk="0" hangingPunct="1">
                        <a:lnSpc>
                          <a:spcPct val="150000"/>
                        </a:lnSpc>
                        <a:spcBef>
                          <a:spcPts val="0"/>
                        </a:spcBef>
                        <a:spcAft>
                          <a:spcPts val="0"/>
                        </a:spcAft>
                        <a:buClrTx/>
                        <a:buSzTx/>
                        <a:buFont typeface="Wingdings" panose="05000000000000000000" pitchFamily="2" charset="2"/>
                        <a:buChar char="§"/>
                        <a:tabLst/>
                        <a:defRPr/>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Industrial</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Land: 374,415 sq. m; </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Transportation</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59</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477</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7</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sq. m</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endPar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p>
                      <a:pPr marL="285750" marR="0" indent="-285750" algn="l" defTabSz="914400" rtl="0" eaLnBrk="1" fontAlgn="ctr" latinLnBrk="0" hangingPunct="1">
                        <a:lnSpc>
                          <a:spcPct val="150000"/>
                        </a:lnSpc>
                        <a:spcBef>
                          <a:spcPts val="0"/>
                        </a:spcBef>
                        <a:spcAft>
                          <a:spcPts val="0"/>
                        </a:spcAft>
                        <a:buClrTx/>
                        <a:buSzTx/>
                        <a:buFont typeface="Wingdings" panose="05000000000000000000" pitchFamily="2" charset="2"/>
                        <a:buChar char="§"/>
                        <a:tabLst/>
                        <a:defRPr/>
                      </a:pP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Green</a:t>
                      </a:r>
                      <a:r>
                        <a:rPr lang="en-AU"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space and water surface</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49</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887</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5</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sq. m</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endPar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p>
                      <a:pPr marL="285750" marR="0" indent="-285750" algn="l" defTabSz="914400" rtl="0" eaLnBrk="1" fontAlgn="ctr" latinLnBrk="0" hangingPunct="1">
                        <a:lnSpc>
                          <a:spcPct val="150000"/>
                        </a:lnSpc>
                        <a:spcBef>
                          <a:spcPts val="0"/>
                        </a:spcBef>
                        <a:spcAft>
                          <a:spcPts val="0"/>
                        </a:spcAft>
                        <a:buClrTx/>
                        <a:buSzTx/>
                        <a:buFont typeface="Wingdings" panose="05000000000000000000" pitchFamily="2" charset="2"/>
                        <a:buChar char="§"/>
                        <a:tabLst/>
                        <a:defRPr/>
                      </a:pP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Technical infrastructure</a:t>
                      </a:r>
                      <a:r>
                        <a:rPr lang="en-AU"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(Waste water treatment):</a:t>
                      </a:r>
                      <a:r>
                        <a:rPr lang="vi-VN" sz="1600" b="0" i="0" u="none" strike="noStrike" kern="1200" dirty="0">
                          <a:ln>
                            <a:noFill/>
                          </a:ln>
                          <a:solidFill>
                            <a:srgbClr val="826300"/>
                          </a:solidFill>
                          <a:effectLst/>
                          <a:latin typeface="+mn-lt"/>
                          <a:ea typeface="+mn-ea"/>
                          <a:cs typeface="Arial" panose="020B0604020202020204" pitchFamily="34" charset="0"/>
                        </a:rPr>
                        <a:t> 2</a:t>
                      </a:r>
                      <a:r>
                        <a:rPr lang="en-AU" sz="1600" b="0" i="0" u="none" strike="noStrike" kern="1200" dirty="0">
                          <a:ln>
                            <a:noFill/>
                          </a:ln>
                          <a:solidFill>
                            <a:srgbClr val="826300"/>
                          </a:solidFill>
                          <a:effectLst/>
                          <a:latin typeface="+mn-lt"/>
                          <a:ea typeface="+mn-ea"/>
                          <a:cs typeface="Arial" panose="020B0604020202020204" pitchFamily="34" charset="0"/>
                        </a:rPr>
                        <a:t>,</a:t>
                      </a:r>
                      <a:r>
                        <a:rPr lang="vi-VN" sz="1600" b="0" i="0" u="none" strike="noStrike" kern="1200" dirty="0">
                          <a:ln>
                            <a:noFill/>
                          </a:ln>
                          <a:solidFill>
                            <a:srgbClr val="826300"/>
                          </a:solidFill>
                          <a:effectLst/>
                          <a:latin typeface="+mn-lt"/>
                          <a:ea typeface="+mn-ea"/>
                          <a:cs typeface="Arial" panose="020B0604020202020204" pitchFamily="34" charset="0"/>
                        </a:rPr>
                        <a:t>500</a:t>
                      </a:r>
                      <a:r>
                        <a:rPr lang="en-AU" sz="1600" b="0" i="0" u="none" strike="noStrike" kern="1200" dirty="0">
                          <a:ln>
                            <a:noFill/>
                          </a:ln>
                          <a:solidFill>
                            <a:srgbClr val="826300"/>
                          </a:solidFill>
                          <a:effectLst/>
                          <a:latin typeface="+mn-lt"/>
                          <a:ea typeface="+mn-ea"/>
                          <a:cs typeface="Arial" panose="020B0604020202020204" pitchFamily="34" charset="0"/>
                        </a:rPr>
                        <a:t> </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sq. m</a:t>
                      </a:r>
                      <a:r>
                        <a:rPr lang="en-AU" sz="1600" b="0" i="0" u="none" strike="noStrike" kern="1200" dirty="0">
                          <a:ln>
                            <a:noFill/>
                          </a:ln>
                          <a:solidFill>
                            <a:srgbClr val="826300"/>
                          </a:solidFill>
                          <a:effectLst/>
                          <a:latin typeface="+mn-lt"/>
                          <a:ea typeface="+mn-ea"/>
                          <a:cs typeface="Arial" panose="020B0604020202020204" pitchFamily="34" charset="0"/>
                        </a:rPr>
                        <a:t> </a:t>
                      </a:r>
                      <a:endPar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p>
                      <a:pPr marL="285750" marR="0" indent="-285750" algn="l" defTabSz="914400" rtl="0" eaLnBrk="1" fontAlgn="ctr" latinLnBrk="0" hangingPunct="1">
                        <a:lnSpc>
                          <a:spcPct val="150000"/>
                        </a:lnSpc>
                        <a:spcBef>
                          <a:spcPts val="0"/>
                        </a:spcBef>
                        <a:spcAft>
                          <a:spcPts val="0"/>
                        </a:spcAft>
                        <a:buClrTx/>
                        <a:buSzTx/>
                        <a:buFont typeface="Wingdings" panose="05000000000000000000" pitchFamily="2" charset="2"/>
                        <a:buChar char="§"/>
                        <a:tabLst/>
                        <a:defRPr/>
                      </a:pP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Administration</a:t>
                      </a:r>
                      <a:r>
                        <a:rPr lang="en-AU"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and service land: </a:t>
                      </a:r>
                      <a:r>
                        <a:rPr lang="vi-VN" sz="1600" b="0" i="0" u="none" strike="noStrike" kern="1200" dirty="0">
                          <a:ln>
                            <a:noFill/>
                          </a:ln>
                          <a:solidFill>
                            <a:srgbClr val="826300"/>
                          </a:solidFill>
                          <a:effectLst/>
                          <a:latin typeface="+mn-lt"/>
                          <a:ea typeface="+mn-ea"/>
                          <a:cs typeface="Arial" panose="020B0604020202020204" pitchFamily="34" charset="0"/>
                        </a:rPr>
                        <a:t>12</a:t>
                      </a:r>
                      <a:r>
                        <a:rPr lang="en-AU" sz="1600" b="0" i="0" u="none" strike="noStrike" kern="1200" dirty="0">
                          <a:ln>
                            <a:noFill/>
                          </a:ln>
                          <a:solidFill>
                            <a:srgbClr val="826300"/>
                          </a:solidFill>
                          <a:effectLst/>
                          <a:latin typeface="+mn-lt"/>
                          <a:ea typeface="+mn-ea"/>
                          <a:cs typeface="Arial" panose="020B0604020202020204" pitchFamily="34" charset="0"/>
                        </a:rPr>
                        <a:t>,</a:t>
                      </a:r>
                      <a:r>
                        <a:rPr lang="vi-VN" sz="1600" b="0" i="0" u="none" strike="noStrike" kern="1200" dirty="0">
                          <a:ln>
                            <a:noFill/>
                          </a:ln>
                          <a:solidFill>
                            <a:srgbClr val="826300"/>
                          </a:solidFill>
                          <a:effectLst/>
                          <a:latin typeface="+mn-lt"/>
                          <a:ea typeface="+mn-ea"/>
                          <a:cs typeface="Arial" panose="020B0604020202020204" pitchFamily="34" charset="0"/>
                        </a:rPr>
                        <a:t>427</a:t>
                      </a:r>
                      <a:r>
                        <a:rPr lang="en-AU" sz="1600" b="0" i="0" u="none" strike="noStrike" kern="1200" dirty="0">
                          <a:ln>
                            <a:noFill/>
                          </a:ln>
                          <a:solidFill>
                            <a:srgbClr val="826300"/>
                          </a:solidFill>
                          <a:effectLst/>
                          <a:latin typeface="+mn-lt"/>
                          <a:ea typeface="+mn-ea"/>
                          <a:cs typeface="Arial" panose="020B0604020202020204" pitchFamily="34" charset="0"/>
                        </a:rPr>
                        <a:t>.</a:t>
                      </a:r>
                      <a:r>
                        <a:rPr lang="vi-VN" sz="1600" b="0" i="0" u="none" strike="noStrike" kern="1200" dirty="0">
                          <a:ln>
                            <a:noFill/>
                          </a:ln>
                          <a:solidFill>
                            <a:srgbClr val="826300"/>
                          </a:solidFill>
                          <a:effectLst/>
                          <a:latin typeface="+mn-lt"/>
                          <a:ea typeface="+mn-ea"/>
                          <a:cs typeface="Arial" panose="020B0604020202020204" pitchFamily="34" charset="0"/>
                        </a:rPr>
                        <a:t>8</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sq. m.</a:t>
                      </a:r>
                      <a:r>
                        <a:rPr lang="en-US" sz="1600" b="0" i="0" u="none" strike="noStrike" kern="1200" baseline="30000" dirty="0">
                          <a:ln>
                            <a:noFill/>
                          </a:ln>
                          <a:solidFill>
                            <a:srgbClr val="826300"/>
                          </a:solidFill>
                          <a:effectLst/>
                          <a:latin typeface="Arial" panose="020B0604020202020204" pitchFamily="34" charset="0"/>
                          <a:ea typeface="+mn-ea"/>
                          <a:cs typeface="Arial" panose="020B0604020202020204" pitchFamily="34" charset="0"/>
                        </a:rPr>
                        <a:t>.</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243547"/>
                  </a:ext>
                </a:extLst>
              </a:tr>
              <a:tr h="288389">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Land</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Area</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baseline="0">
                          <a:ln>
                            <a:noFill/>
                          </a:ln>
                          <a:solidFill>
                            <a:srgbClr val="826300"/>
                          </a:solidFill>
                          <a:effectLst/>
                          <a:latin typeface="Arial" panose="020B0604020202020204" pitchFamily="34" charset="0"/>
                          <a:ea typeface="+mn-ea"/>
                          <a:cs typeface="Arial" panose="020B0604020202020204" pitchFamily="34" charset="0"/>
                        </a:rPr>
                        <a:t>498,708 sq. </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m</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615213"/>
                  </a:ext>
                </a:extLst>
              </a:tr>
              <a:tr h="288389">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Operation since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10/2021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762405"/>
                  </a:ext>
                </a:extLst>
              </a:tr>
            </a:tbl>
          </a:graphicData>
        </a:graphic>
      </p:graphicFrame>
      <p:sp>
        <p:nvSpPr>
          <p:cNvPr id="22" name="Freeform 66">
            <a:extLst>
              <a:ext uri="{FF2B5EF4-FFF2-40B4-BE49-F238E27FC236}">
                <a16:creationId xmlns:a16="http://schemas.microsoft.com/office/drawing/2014/main" id="{E69FAF73-2E4D-42CA-9F56-8C780D47BDF1}"/>
              </a:ext>
            </a:extLst>
          </p:cNvPr>
          <p:cNvSpPr>
            <a:spLocks/>
          </p:cNvSpPr>
          <p:nvPr/>
        </p:nvSpPr>
        <p:spPr bwMode="auto">
          <a:xfrm>
            <a:off x="304800" y="1572151"/>
            <a:ext cx="1937234" cy="5099658"/>
          </a:xfrm>
          <a:custGeom>
            <a:avLst/>
            <a:gdLst>
              <a:gd name="T0" fmla="+- 0 1560 975"/>
              <a:gd name="T1" fmla="*/ T0 w 585"/>
              <a:gd name="T2" fmla="+- 0 813 813"/>
              <a:gd name="T3" fmla="*/ 813 h 1467"/>
              <a:gd name="T4" fmla="+- 0 1297 975"/>
              <a:gd name="T5" fmla="*/ T4 w 585"/>
              <a:gd name="T6" fmla="+- 0 813 813"/>
              <a:gd name="T7" fmla="*/ 813 h 1467"/>
              <a:gd name="T8" fmla="+- 0 1224 975"/>
              <a:gd name="T9" fmla="*/ T8 w 585"/>
              <a:gd name="T10" fmla="+- 0 821 813"/>
              <a:gd name="T11" fmla="*/ 821 h 1467"/>
              <a:gd name="T12" fmla="+- 0 1156 975"/>
              <a:gd name="T13" fmla="*/ T12 w 585"/>
              <a:gd name="T14" fmla="+- 0 845 813"/>
              <a:gd name="T15" fmla="*/ 845 h 1467"/>
              <a:gd name="T16" fmla="+- 0 1096 975"/>
              <a:gd name="T17" fmla="*/ T16 w 585"/>
              <a:gd name="T18" fmla="+- 0 884 813"/>
              <a:gd name="T19" fmla="*/ 884 h 1467"/>
              <a:gd name="T20" fmla="+- 0 1046 975"/>
              <a:gd name="T21" fmla="*/ T20 w 585"/>
              <a:gd name="T22" fmla="+- 0 933 813"/>
              <a:gd name="T23" fmla="*/ 933 h 1467"/>
              <a:gd name="T24" fmla="+- 0 1008 975"/>
              <a:gd name="T25" fmla="*/ T24 w 585"/>
              <a:gd name="T26" fmla="+- 0 993 813"/>
              <a:gd name="T27" fmla="*/ 993 h 1467"/>
              <a:gd name="T28" fmla="+- 0 984 975"/>
              <a:gd name="T29" fmla="*/ T28 w 585"/>
              <a:gd name="T30" fmla="+- 0 1061 813"/>
              <a:gd name="T31" fmla="*/ 1061 h 1467"/>
              <a:gd name="T32" fmla="+- 0 975 975"/>
              <a:gd name="T33" fmla="*/ T32 w 585"/>
              <a:gd name="T34" fmla="+- 0 1135 813"/>
              <a:gd name="T35" fmla="*/ 1135 h 1467"/>
              <a:gd name="T36" fmla="+- 0 975 975"/>
              <a:gd name="T37" fmla="*/ T36 w 585"/>
              <a:gd name="T38" fmla="+- 0 1957 813"/>
              <a:gd name="T39" fmla="*/ 1957 h 1467"/>
              <a:gd name="T40" fmla="+- 0 984 975"/>
              <a:gd name="T41" fmla="*/ T40 w 585"/>
              <a:gd name="T42" fmla="+- 0 2031 813"/>
              <a:gd name="T43" fmla="*/ 2031 h 1467"/>
              <a:gd name="T44" fmla="+- 0 1008 975"/>
              <a:gd name="T45" fmla="*/ T44 w 585"/>
              <a:gd name="T46" fmla="+- 0 2099 813"/>
              <a:gd name="T47" fmla="*/ 2099 h 1467"/>
              <a:gd name="T48" fmla="+- 0 1046 975"/>
              <a:gd name="T49" fmla="*/ T48 w 585"/>
              <a:gd name="T50" fmla="+- 0 2159 813"/>
              <a:gd name="T51" fmla="*/ 2159 h 1467"/>
              <a:gd name="T52" fmla="+- 0 1096 975"/>
              <a:gd name="T53" fmla="*/ T52 w 585"/>
              <a:gd name="T54" fmla="+- 0 2209 813"/>
              <a:gd name="T55" fmla="*/ 2209 h 1467"/>
              <a:gd name="T56" fmla="+- 0 1156 975"/>
              <a:gd name="T57" fmla="*/ T56 w 585"/>
              <a:gd name="T58" fmla="+- 0 2247 813"/>
              <a:gd name="T59" fmla="*/ 2247 h 1467"/>
              <a:gd name="T60" fmla="+- 0 1224 975"/>
              <a:gd name="T61" fmla="*/ T60 w 585"/>
              <a:gd name="T62" fmla="+- 0 2271 813"/>
              <a:gd name="T63" fmla="*/ 2271 h 1467"/>
              <a:gd name="T64" fmla="+- 0 1297 975"/>
              <a:gd name="T65" fmla="*/ T64 w 585"/>
              <a:gd name="T66" fmla="+- 0 2279 813"/>
              <a:gd name="T67" fmla="*/ 2279 h 1467"/>
              <a:gd name="T68" fmla="+- 0 1560 975"/>
              <a:gd name="T69" fmla="*/ T68 w 585"/>
              <a:gd name="T70" fmla="+- 0 2279 813"/>
              <a:gd name="T71" fmla="*/ 2279 h 1467"/>
              <a:gd name="T72" fmla="+- 0 1560 975"/>
              <a:gd name="T73" fmla="*/ T72 w 585"/>
              <a:gd name="T74" fmla="+- 0 813 813"/>
              <a:gd name="T75" fmla="*/ 813 h 14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85" h="1467">
                <a:moveTo>
                  <a:pt x="585" y="0"/>
                </a:moveTo>
                <a:lnTo>
                  <a:pt x="322" y="0"/>
                </a:lnTo>
                <a:lnTo>
                  <a:pt x="249" y="8"/>
                </a:lnTo>
                <a:lnTo>
                  <a:pt x="181" y="32"/>
                </a:lnTo>
                <a:lnTo>
                  <a:pt x="121" y="71"/>
                </a:lnTo>
                <a:lnTo>
                  <a:pt x="71" y="120"/>
                </a:lnTo>
                <a:lnTo>
                  <a:pt x="33" y="180"/>
                </a:lnTo>
                <a:lnTo>
                  <a:pt x="9" y="248"/>
                </a:lnTo>
                <a:lnTo>
                  <a:pt x="0" y="322"/>
                </a:lnTo>
                <a:lnTo>
                  <a:pt x="0" y="1144"/>
                </a:lnTo>
                <a:lnTo>
                  <a:pt x="9" y="1218"/>
                </a:lnTo>
                <a:lnTo>
                  <a:pt x="33" y="1286"/>
                </a:lnTo>
                <a:lnTo>
                  <a:pt x="71" y="1346"/>
                </a:lnTo>
                <a:lnTo>
                  <a:pt x="121" y="1396"/>
                </a:lnTo>
                <a:lnTo>
                  <a:pt x="181" y="1434"/>
                </a:lnTo>
                <a:lnTo>
                  <a:pt x="249" y="1458"/>
                </a:lnTo>
                <a:lnTo>
                  <a:pt x="322" y="1466"/>
                </a:lnTo>
                <a:lnTo>
                  <a:pt x="585" y="1466"/>
                </a:lnTo>
                <a:lnTo>
                  <a:pt x="585" y="0"/>
                </a:lnTo>
                <a:close/>
              </a:path>
            </a:pathLst>
          </a:custGeom>
          <a:solidFill>
            <a:srgbClr val="0070C0"/>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bg1"/>
              </a:solidFill>
              <a:effectLst/>
              <a:uLnTx/>
              <a:uFillTx/>
              <a:latin typeface="Myriad Pro"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latin typeface="Myriad Pro"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Myriad Pro"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latin typeface="Myriad Pro"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bg1"/>
              </a:solidFill>
              <a:effectLst/>
              <a:uLnTx/>
              <a:uFillTx/>
              <a:latin typeface="Myriad Pro"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latin typeface="Myriad Pro" pitchFamily="34" charset="0"/>
            </a:endParaRPr>
          </a:p>
          <a:p>
            <a:pPr lvl="0" algn="ctr" defTabSz="914400" eaLnBrk="1" fontAlgn="auto" hangingPunct="1">
              <a:spcBef>
                <a:spcPts val="0"/>
              </a:spcBef>
              <a:spcAft>
                <a:spcPts val="0"/>
              </a:spcAft>
              <a:defRPr/>
            </a:pPr>
            <a:r>
              <a:rPr lang="en-US" sz="2200" b="1" dirty="0">
                <a:solidFill>
                  <a:schemeClr val="bg1"/>
                </a:solidFill>
                <a:latin typeface="Times New Roman" panose="02020603050405020304" pitchFamily="18" charset="0"/>
                <a:cs typeface="Times New Roman" panose="02020603050405020304" pitchFamily="18" charset="0"/>
              </a:rPr>
              <a:t>OPERATIONPROJECT</a:t>
            </a:r>
          </a:p>
        </p:txBody>
      </p:sp>
      <p:pic>
        <p:nvPicPr>
          <p:cNvPr id="6" name="Picture 5"/>
          <p:cNvPicPr>
            <a:picLocks noChangeAspect="1"/>
          </p:cNvPicPr>
          <p:nvPr/>
        </p:nvPicPr>
        <p:blipFill>
          <a:blip r:embed="rId4"/>
          <a:stretch>
            <a:fillRect/>
          </a:stretch>
        </p:blipFill>
        <p:spPr>
          <a:xfrm>
            <a:off x="2513366" y="1572151"/>
            <a:ext cx="7734300" cy="5093309"/>
          </a:xfrm>
          <a:prstGeom prst="rect">
            <a:avLst/>
          </a:prstGeom>
        </p:spPr>
      </p:pic>
      <p:pic>
        <p:nvPicPr>
          <p:cNvPr id="7" name="Picture 6"/>
          <p:cNvPicPr>
            <a:picLocks noChangeAspect="1"/>
          </p:cNvPicPr>
          <p:nvPr/>
        </p:nvPicPr>
        <p:blipFill>
          <a:blip r:embed="rId5"/>
          <a:stretch>
            <a:fillRect/>
          </a:stretch>
        </p:blipFill>
        <p:spPr>
          <a:xfrm>
            <a:off x="10940863" y="1572151"/>
            <a:ext cx="8553910" cy="5099658"/>
          </a:xfrm>
          <a:prstGeom prst="rect">
            <a:avLst/>
          </a:prstGeom>
        </p:spPr>
      </p:pic>
      <p:sp>
        <p:nvSpPr>
          <p:cNvPr id="14"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pic>
        <p:nvPicPr>
          <p:cNvPr id="16" name="Picture 15" descr="C:\Users\nga\Downloads\logo Damsan (1).jpg"/>
          <p:cNvPicPr/>
          <p:nvPr/>
        </p:nvPicPr>
        <p:blipFill>
          <a:blip r:embed="rId6" cstate="print">
            <a:extLst>
              <a:ext uri="{BEBA8EAE-BF5A-486C-A8C5-ECC9F3942E4B}">
                <a14:imgProps xmlns:a14="http://schemas.microsoft.com/office/drawing/2010/main">
                  <a14:imgLayer r:embed="rId7">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81039" y="218968"/>
            <a:ext cx="1270000" cy="1193823"/>
          </a:xfrm>
          <a:prstGeom prst="rect">
            <a:avLst/>
          </a:prstGeom>
          <a:noFill/>
          <a:ln>
            <a:noFill/>
          </a:ln>
        </p:spPr>
      </p:pic>
    </p:spTree>
    <p:extLst>
      <p:ext uri="{BB962C8B-B14F-4D97-AF65-F5344CB8AC3E}">
        <p14:creationId xmlns:p14="http://schemas.microsoft.com/office/powerpoint/2010/main" val="27542172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26000" b="-26000"/>
          </a:stretch>
        </a:blipFill>
        <a:effectLst/>
      </p:bgPr>
    </p:bg>
    <p:spTree>
      <p:nvGrpSpPr>
        <p:cNvPr id="1" name=""/>
        <p:cNvGrpSpPr/>
        <p:nvPr/>
      </p:nvGrpSpPr>
      <p:grpSpPr>
        <a:xfrm>
          <a:off x="0" y="0"/>
          <a:ext cx="0" cy="0"/>
          <a:chOff x="0" y="0"/>
          <a:chExt cx="0" cy="0"/>
        </a:xfrm>
      </p:grpSpPr>
      <p:sp>
        <p:nvSpPr>
          <p:cNvPr id="13" name="Rounded Rectangle 12"/>
          <p:cNvSpPr/>
          <p:nvPr/>
        </p:nvSpPr>
        <p:spPr>
          <a:xfrm>
            <a:off x="312168" y="6972651"/>
            <a:ext cx="18761895" cy="3157594"/>
          </a:xfrm>
          <a:prstGeom prst="roundRect">
            <a:avLst/>
          </a:prstGeom>
          <a:solidFill>
            <a:srgbClr val="D3DCF0">
              <a:alpha val="81000"/>
            </a:srgbClr>
          </a:solidFill>
          <a:ln>
            <a:solidFill>
              <a:srgbClr val="CADA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0332572"/>
            <a:ext cx="20116800" cy="6402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eaLnBrk="1" fontAlgn="auto" hangingPunct="1">
              <a:spcBef>
                <a:spcPts val="0"/>
              </a:spcBef>
              <a:spcAft>
                <a:spcPts val="0"/>
              </a:spcAft>
              <a:defRPr/>
            </a:pPr>
            <a:endParaRPr lang="en-US" sz="2880">
              <a:solidFill>
                <a:srgbClr val="002060"/>
              </a:solidFill>
              <a:latin typeface="Calibri" panose="020F0502020204030204"/>
            </a:endParaRPr>
          </a:p>
        </p:txBody>
      </p:sp>
      <p:sp>
        <p:nvSpPr>
          <p:cNvPr id="10" name="Slide Number Placeholder 9"/>
          <p:cNvSpPr>
            <a:spLocks noGrp="1"/>
          </p:cNvSpPr>
          <p:nvPr>
            <p:ph type="sldNum" sz="quarter" idx="12"/>
          </p:nvPr>
        </p:nvSpPr>
        <p:spPr>
          <a:xfrm>
            <a:off x="15105653" y="10307396"/>
            <a:ext cx="4389120" cy="584200"/>
          </a:xfrm>
        </p:spPr>
        <p:txBody>
          <a:bodyPr/>
          <a:lstStyle/>
          <a:p>
            <a:pPr algn="r" defTabSz="1463040">
              <a:defRPr/>
            </a:pPr>
            <a:fld id="{4FD68881-3390-41C0-9E2D-A4550FAC9ACF}" type="slidenum">
              <a:rPr lang="en-US">
                <a:solidFill>
                  <a:schemeClr val="bg1"/>
                </a:solidFill>
                <a:latin typeface="Arial" panose="020B0604020202020204" pitchFamily="34" charset="0"/>
                <a:ea typeface="+mn-ea"/>
                <a:cs typeface="Arial" panose="020B0604020202020204" pitchFamily="34" charset="0"/>
              </a:rPr>
              <a:pPr algn="r" defTabSz="1463040">
                <a:defRPr/>
              </a:pPr>
              <a:t>11</a:t>
            </a:fld>
            <a:r>
              <a:rPr lang="en-US" dirty="0">
                <a:solidFill>
                  <a:schemeClr val="bg1"/>
                </a:solidFill>
                <a:latin typeface="Arial" panose="020B0604020202020204" pitchFamily="34" charset="0"/>
                <a:ea typeface="+mn-ea"/>
                <a:cs typeface="Arial" panose="020B0604020202020204" pitchFamily="34" charset="0"/>
              </a:rPr>
              <a:t> |</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eaLnBrk="1" fontAlgn="auto" hangingPunct="1">
              <a:spcBef>
                <a:spcPts val="0"/>
              </a:spcBef>
              <a:spcAft>
                <a:spcPts val="0"/>
              </a:spcAft>
              <a:defRPr/>
            </a:pPr>
            <a:endParaRPr lang="en-US" sz="1920" dirty="0">
              <a:solidFill>
                <a:prstClr val="white"/>
              </a:solidFill>
              <a:latin typeface="Calibri" panose="020F0502020204030204"/>
            </a:endParaRPr>
          </a:p>
        </p:txBody>
      </p:sp>
      <p:sp>
        <p:nvSpPr>
          <p:cNvPr id="26" name="Content Placeholder 3">
            <a:extLst>
              <a:ext uri="{FF2B5EF4-FFF2-40B4-BE49-F238E27FC236}">
                <a16:creationId xmlns:a16="http://schemas.microsoft.com/office/drawing/2014/main" id="{E1E4CCDF-0B76-4ADC-B0CF-963952C83E87}"/>
              </a:ext>
            </a:extLst>
          </p:cNvPr>
          <p:cNvSpPr txBox="1">
            <a:spLocks/>
          </p:cNvSpPr>
          <p:nvPr/>
        </p:nvSpPr>
        <p:spPr>
          <a:xfrm>
            <a:off x="304799" y="229716"/>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800" b="1">
                <a:solidFill>
                  <a:srgbClr val="826300"/>
                </a:solidFill>
                <a:latin typeface="Arial" panose="020B0604020202020204" pitchFamily="34" charset="0"/>
                <a:cs typeface="Arial" panose="020B0604020202020204" pitchFamily="34" charset="0"/>
              </a:rPr>
              <a:t>II. </a:t>
            </a:r>
            <a:r>
              <a:rPr lang="en-US" sz="2800" b="1" dirty="0">
                <a:solidFill>
                  <a:srgbClr val="826300"/>
                </a:solidFill>
                <a:latin typeface="Arial" panose="020B0604020202020204" pitchFamily="34" charset="0"/>
                <a:cs typeface="Arial" panose="020B0604020202020204" pitchFamily="34" charset="0"/>
              </a:rPr>
              <a:t>COMPANY OVERVIEW (</a:t>
            </a:r>
            <a:r>
              <a:rPr lang="en-US" sz="2800" b="1" dirty="0" err="1">
                <a:solidFill>
                  <a:srgbClr val="826300"/>
                </a:solidFill>
                <a:latin typeface="Arial" panose="020B0604020202020204" pitchFamily="34" charset="0"/>
                <a:cs typeface="Arial" panose="020B0604020202020204" pitchFamily="34" charset="0"/>
              </a:rPr>
              <a:t>Cont</a:t>
            </a:r>
            <a:r>
              <a:rPr lang="en-US" sz="28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p:txBody>
      </p:sp>
      <p:sp>
        <p:nvSpPr>
          <p:cNvPr id="65" name="Content Placeholder 3">
            <a:extLst>
              <a:ext uri="{FF2B5EF4-FFF2-40B4-BE49-F238E27FC236}">
                <a16:creationId xmlns:a16="http://schemas.microsoft.com/office/drawing/2014/main" id="{E1E4CCDF-0B76-4ADC-B0CF-963952C83E87}"/>
              </a:ext>
            </a:extLst>
          </p:cNvPr>
          <p:cNvSpPr txBox="1">
            <a:spLocks/>
          </p:cNvSpPr>
          <p:nvPr/>
        </p:nvSpPr>
        <p:spPr>
          <a:xfrm>
            <a:off x="312168" y="1133230"/>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000" b="1">
                <a:solidFill>
                  <a:srgbClr val="826300"/>
                </a:solidFill>
                <a:latin typeface="Arial" panose="020B0604020202020204" pitchFamily="34" charset="0"/>
                <a:cs typeface="Arial" panose="020B0604020202020204" pitchFamily="34" charset="0"/>
              </a:rPr>
              <a:t>6. </a:t>
            </a:r>
            <a:r>
              <a:rPr lang="en-US" sz="2000" b="1" dirty="0">
                <a:solidFill>
                  <a:srgbClr val="826300"/>
                </a:solidFill>
                <a:latin typeface="Arial" panose="020B0604020202020204" pitchFamily="34" charset="0"/>
                <a:cs typeface="Arial" panose="020B0604020202020204" pitchFamily="34" charset="0"/>
              </a:rPr>
              <a:t>BOT PROJECTS</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p:txBody>
      </p:sp>
      <p:graphicFrame>
        <p:nvGraphicFramePr>
          <p:cNvPr id="21" name="Table 20"/>
          <p:cNvGraphicFramePr>
            <a:graphicFrameLocks noGrp="1"/>
          </p:cNvGraphicFramePr>
          <p:nvPr>
            <p:extLst>
              <p:ext uri="{D42A27DB-BD31-4B8C-83A1-F6EECF244321}">
                <p14:modId xmlns:p14="http://schemas.microsoft.com/office/powerpoint/2010/main" val="2607284689"/>
              </p:ext>
            </p:extLst>
          </p:nvPr>
        </p:nvGraphicFramePr>
        <p:xfrm>
          <a:off x="609600" y="7199126"/>
          <a:ext cx="18204740" cy="2806802"/>
        </p:xfrm>
        <a:graphic>
          <a:graphicData uri="http://schemas.openxmlformats.org/drawingml/2006/table">
            <a:tbl>
              <a:tblPr firstRow="1" bandRow="1">
                <a:tableStyleId>{5C22544A-7EE6-4342-B048-85BDC9FD1C3A}</a:tableStyleId>
              </a:tblPr>
              <a:tblGrid>
                <a:gridCol w="4234778">
                  <a:extLst>
                    <a:ext uri="{9D8B030D-6E8A-4147-A177-3AD203B41FA5}">
                      <a16:colId xmlns:a16="http://schemas.microsoft.com/office/drawing/2014/main" val="3869471941"/>
                    </a:ext>
                  </a:extLst>
                </a:gridCol>
                <a:gridCol w="13969962">
                  <a:extLst>
                    <a:ext uri="{9D8B030D-6E8A-4147-A177-3AD203B41FA5}">
                      <a16:colId xmlns:a16="http://schemas.microsoft.com/office/drawing/2014/main" val="2800253356"/>
                    </a:ext>
                  </a:extLst>
                </a:gridCol>
              </a:tblGrid>
              <a:tr h="433027">
                <a:tc gridSpan="2">
                  <a:txBody>
                    <a:bodyPr/>
                    <a:lstStyle/>
                    <a:p>
                      <a:pPr marL="0" algn="ctr" defTabSz="914400" rtl="0" eaLnBrk="1" fontAlgn="ctr" latinLnBrk="0" hangingPunct="1"/>
                      <a:r>
                        <a:rPr lang="en-AU" sz="1600" b="1" i="0" u="none" strike="noStrike" kern="1200" dirty="0">
                          <a:ln>
                            <a:noFill/>
                          </a:ln>
                          <a:solidFill>
                            <a:schemeClr val="bg1"/>
                          </a:solidFill>
                          <a:effectLst/>
                          <a:latin typeface="Arial" panose="020B0604020202020204" pitchFamily="34" charset="0"/>
                          <a:ea typeface="+mn-ea"/>
                          <a:cs typeface="Arial" panose="020B0604020202020204" pitchFamily="34" charset="0"/>
                        </a:rPr>
                        <a:t>ROAD CONSTRUCTION PROJECT</a:t>
                      </a:r>
                      <a:r>
                        <a:rPr lang="en-AU" sz="1600" b="1" i="0" u="none" strike="noStrike" kern="1200" baseline="0" dirty="0">
                          <a:ln>
                            <a:noFill/>
                          </a:ln>
                          <a:solidFill>
                            <a:schemeClr val="bg1"/>
                          </a:solidFill>
                          <a:effectLst/>
                          <a:latin typeface="Arial" panose="020B0604020202020204" pitchFamily="34" charset="0"/>
                          <a:ea typeface="+mn-ea"/>
                          <a:cs typeface="Arial" panose="020B0604020202020204" pitchFamily="34" charset="0"/>
                        </a:rPr>
                        <a:t> FROM THAI BINH CITY TO NGHIN BRIDGE</a:t>
                      </a:r>
                      <a:endParaRPr lang="en-US" sz="1600" b="1" i="0" u="none" strike="noStrike" kern="1200" dirty="0">
                        <a:ln>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algn="r" defTabSz="914400" rtl="0" eaLnBrk="1" fontAlgn="ctr" latinLnBrk="0" hangingPunct="1">
                        <a:lnSpc>
                          <a:spcPct val="150000"/>
                        </a:lnSpc>
                        <a:spcBef>
                          <a:spcPts val="0"/>
                        </a:spcBef>
                        <a:spcAft>
                          <a:spcPts val="0"/>
                        </a:spcAft>
                      </a:pPr>
                      <a:endParaRPr lang="en-US" sz="1600" b="0" i="0" u="none" strike="noStrike" kern="1200" dirty="0">
                        <a:ln>
                          <a:noFill/>
                        </a:ln>
                        <a:solidFill>
                          <a:srgbClr val="826300"/>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042"/>
                  </a:ext>
                </a:extLst>
              </a:tr>
              <a:tr h="443422">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Cooperation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Construction </a:t>
                      </a:r>
                      <a:r>
                        <a:rPr lang="en-AU" sz="1600" b="0" i="0" u="none" strike="noStrike" kern="1200">
                          <a:ln>
                            <a:noFill/>
                          </a:ln>
                          <a:solidFill>
                            <a:srgbClr val="826300"/>
                          </a:solidFill>
                          <a:effectLst/>
                          <a:latin typeface="Arial" panose="020B0604020202020204" pitchFamily="34" charset="0"/>
                          <a:ea typeface="+mn-ea"/>
                          <a:cs typeface="Arial" panose="020B0604020202020204" pitchFamily="34" charset="0"/>
                        </a:rPr>
                        <a:t>Corporation No. </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1 - </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Lam Son Thai Binh Joint Stock Company – </a:t>
                      </a:r>
                      <a:r>
                        <a:rPr lang="en-US" sz="1600" b="0" i="0" u="none" strike="noStrike" kern="1200" dirty="0" err="1">
                          <a:ln>
                            <a:noFill/>
                          </a:ln>
                          <a:solidFill>
                            <a:srgbClr val="826300"/>
                          </a:solidFill>
                          <a:effectLst/>
                          <a:latin typeface="Arial" panose="020B0604020202020204" pitchFamily="34" charset="0"/>
                          <a:ea typeface="+mn-ea"/>
                          <a:cs typeface="Arial" panose="020B0604020202020204" pitchFamily="34" charset="0"/>
                        </a:rPr>
                        <a:t>Damsan</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Joint Stock Company - Phu Thanh Group Joint Stock Company</a:t>
                      </a:r>
                      <a:endPar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585616"/>
                  </a:ext>
                </a:extLst>
              </a:tr>
              <a:tr h="1198833">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Overview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ctr" latinLnBrk="0" hangingPunct="1">
                        <a:lnSpc>
                          <a:spcPct val="150000"/>
                        </a:lnSpc>
                        <a:spcBef>
                          <a:spcPts val="0"/>
                        </a:spcBef>
                        <a:spcAft>
                          <a:spcPts val="0"/>
                        </a:spcAft>
                        <a:buClrTx/>
                        <a:buSzTx/>
                        <a:buFont typeface="Wingdings" panose="05000000000000000000" pitchFamily="2" charset="2"/>
                        <a:buChar char="§"/>
                        <a:tabLst/>
                        <a:defRPr/>
                      </a:pP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The</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project is invested in the form of a public-private partnership (PPP), a Build-Operate-Transfer (BOT) contract</a:t>
                      </a:r>
                    </a:p>
                    <a:p>
                      <a:pPr marL="285750" marR="0" indent="-285750" algn="l" defTabSz="914400" rtl="0" eaLnBrk="1" fontAlgn="ctr" latinLnBrk="0" hangingPunct="1">
                        <a:lnSpc>
                          <a:spcPct val="150000"/>
                        </a:lnSpc>
                        <a:spcBef>
                          <a:spcPts val="0"/>
                        </a:spcBef>
                        <a:spcAft>
                          <a:spcPts val="0"/>
                        </a:spcAft>
                        <a:buClrTx/>
                        <a:buSzTx/>
                        <a:buFont typeface="Wingdings" panose="05000000000000000000" pitchFamily="2" charset="2"/>
                        <a:buChar char="§"/>
                        <a:tabLst/>
                        <a:defRPr/>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Payback</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period from the c</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ollection of road user service fees is expected to be approximately</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23 years (from 2023 to </a:t>
                      </a:r>
                      <a:r>
                        <a:rPr lang="en-US" sz="1600" b="0" i="0" u="none" strike="noStrike" kern="1200">
                          <a:ln>
                            <a:noFill/>
                          </a:ln>
                          <a:solidFill>
                            <a:srgbClr val="826300"/>
                          </a:solidFill>
                          <a:effectLst/>
                          <a:latin typeface="Arial" panose="020B0604020202020204" pitchFamily="34" charset="0"/>
                          <a:ea typeface="+mn-ea"/>
                          <a:cs typeface="Arial" panose="020B0604020202020204" pitchFamily="34" charset="0"/>
                        </a:rPr>
                        <a:t>2046).</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243547"/>
                  </a:ext>
                </a:extLst>
              </a:tr>
              <a:tr h="353465">
                <a:tc>
                  <a:txBody>
                    <a:bodyPr/>
                    <a:lstStyle/>
                    <a:p>
                      <a:pPr marL="0" algn="l" defTabSz="914400" rtl="0" eaLnBrk="1" fontAlgn="ctr" latinLnBrk="0" hangingPunct="1"/>
                      <a:r>
                        <a:rPr lang="en-US" sz="1600" b="0" i="0" u="none" strike="noStrike" kern="1200" dirty="0" err="1">
                          <a:ln>
                            <a:noFill/>
                          </a:ln>
                          <a:solidFill>
                            <a:srgbClr val="826300"/>
                          </a:solidFill>
                          <a:effectLst/>
                          <a:latin typeface="Arial" panose="020B0604020202020204" pitchFamily="34" charset="0"/>
                          <a:ea typeface="+mn-ea"/>
                          <a:cs typeface="Arial" panose="020B0604020202020204" pitchFamily="34" charset="0"/>
                        </a:rPr>
                        <a:t>Invesment</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Capital</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baseline="0">
                          <a:ln>
                            <a:noFill/>
                          </a:ln>
                          <a:solidFill>
                            <a:srgbClr val="826300"/>
                          </a:solidFill>
                          <a:effectLst/>
                          <a:latin typeface="Arial" panose="020B0604020202020204" pitchFamily="34" charset="0"/>
                          <a:ea typeface="+mn-ea"/>
                          <a:cs typeface="Arial" panose="020B0604020202020204" pitchFamily="34" charset="0"/>
                        </a:rPr>
                        <a:t>2,586.8 </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billion VND, in which capital from join venture is 1,807 billion VND</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615213"/>
                  </a:ext>
                </a:extLst>
              </a:tr>
              <a:tr h="353465">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Expected</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completion date</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2021 - 2023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762405"/>
                  </a:ext>
                </a:extLst>
              </a:tr>
            </a:tbl>
          </a:graphicData>
        </a:graphic>
      </p:graphicFrame>
      <p:sp>
        <p:nvSpPr>
          <p:cNvPr id="22" name="Freeform 66">
            <a:extLst>
              <a:ext uri="{FF2B5EF4-FFF2-40B4-BE49-F238E27FC236}">
                <a16:creationId xmlns:a16="http://schemas.microsoft.com/office/drawing/2014/main" id="{E69FAF73-2E4D-42CA-9F56-8C780D47BDF1}"/>
              </a:ext>
            </a:extLst>
          </p:cNvPr>
          <p:cNvSpPr>
            <a:spLocks/>
          </p:cNvSpPr>
          <p:nvPr/>
        </p:nvSpPr>
        <p:spPr bwMode="auto">
          <a:xfrm>
            <a:off x="170481" y="1572152"/>
            <a:ext cx="1649689" cy="5099658"/>
          </a:xfrm>
          <a:custGeom>
            <a:avLst/>
            <a:gdLst>
              <a:gd name="T0" fmla="+- 0 1560 975"/>
              <a:gd name="T1" fmla="*/ T0 w 585"/>
              <a:gd name="T2" fmla="+- 0 813 813"/>
              <a:gd name="T3" fmla="*/ 813 h 1467"/>
              <a:gd name="T4" fmla="+- 0 1297 975"/>
              <a:gd name="T5" fmla="*/ T4 w 585"/>
              <a:gd name="T6" fmla="+- 0 813 813"/>
              <a:gd name="T7" fmla="*/ 813 h 1467"/>
              <a:gd name="T8" fmla="+- 0 1224 975"/>
              <a:gd name="T9" fmla="*/ T8 w 585"/>
              <a:gd name="T10" fmla="+- 0 821 813"/>
              <a:gd name="T11" fmla="*/ 821 h 1467"/>
              <a:gd name="T12" fmla="+- 0 1156 975"/>
              <a:gd name="T13" fmla="*/ T12 w 585"/>
              <a:gd name="T14" fmla="+- 0 845 813"/>
              <a:gd name="T15" fmla="*/ 845 h 1467"/>
              <a:gd name="T16" fmla="+- 0 1096 975"/>
              <a:gd name="T17" fmla="*/ T16 w 585"/>
              <a:gd name="T18" fmla="+- 0 884 813"/>
              <a:gd name="T19" fmla="*/ 884 h 1467"/>
              <a:gd name="T20" fmla="+- 0 1046 975"/>
              <a:gd name="T21" fmla="*/ T20 w 585"/>
              <a:gd name="T22" fmla="+- 0 933 813"/>
              <a:gd name="T23" fmla="*/ 933 h 1467"/>
              <a:gd name="T24" fmla="+- 0 1008 975"/>
              <a:gd name="T25" fmla="*/ T24 w 585"/>
              <a:gd name="T26" fmla="+- 0 993 813"/>
              <a:gd name="T27" fmla="*/ 993 h 1467"/>
              <a:gd name="T28" fmla="+- 0 984 975"/>
              <a:gd name="T29" fmla="*/ T28 w 585"/>
              <a:gd name="T30" fmla="+- 0 1061 813"/>
              <a:gd name="T31" fmla="*/ 1061 h 1467"/>
              <a:gd name="T32" fmla="+- 0 975 975"/>
              <a:gd name="T33" fmla="*/ T32 w 585"/>
              <a:gd name="T34" fmla="+- 0 1135 813"/>
              <a:gd name="T35" fmla="*/ 1135 h 1467"/>
              <a:gd name="T36" fmla="+- 0 975 975"/>
              <a:gd name="T37" fmla="*/ T36 w 585"/>
              <a:gd name="T38" fmla="+- 0 1957 813"/>
              <a:gd name="T39" fmla="*/ 1957 h 1467"/>
              <a:gd name="T40" fmla="+- 0 984 975"/>
              <a:gd name="T41" fmla="*/ T40 w 585"/>
              <a:gd name="T42" fmla="+- 0 2031 813"/>
              <a:gd name="T43" fmla="*/ 2031 h 1467"/>
              <a:gd name="T44" fmla="+- 0 1008 975"/>
              <a:gd name="T45" fmla="*/ T44 w 585"/>
              <a:gd name="T46" fmla="+- 0 2099 813"/>
              <a:gd name="T47" fmla="*/ 2099 h 1467"/>
              <a:gd name="T48" fmla="+- 0 1046 975"/>
              <a:gd name="T49" fmla="*/ T48 w 585"/>
              <a:gd name="T50" fmla="+- 0 2159 813"/>
              <a:gd name="T51" fmla="*/ 2159 h 1467"/>
              <a:gd name="T52" fmla="+- 0 1096 975"/>
              <a:gd name="T53" fmla="*/ T52 w 585"/>
              <a:gd name="T54" fmla="+- 0 2209 813"/>
              <a:gd name="T55" fmla="*/ 2209 h 1467"/>
              <a:gd name="T56" fmla="+- 0 1156 975"/>
              <a:gd name="T57" fmla="*/ T56 w 585"/>
              <a:gd name="T58" fmla="+- 0 2247 813"/>
              <a:gd name="T59" fmla="*/ 2247 h 1467"/>
              <a:gd name="T60" fmla="+- 0 1224 975"/>
              <a:gd name="T61" fmla="*/ T60 w 585"/>
              <a:gd name="T62" fmla="+- 0 2271 813"/>
              <a:gd name="T63" fmla="*/ 2271 h 1467"/>
              <a:gd name="T64" fmla="+- 0 1297 975"/>
              <a:gd name="T65" fmla="*/ T64 w 585"/>
              <a:gd name="T66" fmla="+- 0 2279 813"/>
              <a:gd name="T67" fmla="*/ 2279 h 1467"/>
              <a:gd name="T68" fmla="+- 0 1560 975"/>
              <a:gd name="T69" fmla="*/ T68 w 585"/>
              <a:gd name="T70" fmla="+- 0 2279 813"/>
              <a:gd name="T71" fmla="*/ 2279 h 1467"/>
              <a:gd name="T72" fmla="+- 0 1560 975"/>
              <a:gd name="T73" fmla="*/ T72 w 585"/>
              <a:gd name="T74" fmla="+- 0 813 813"/>
              <a:gd name="T75" fmla="*/ 813 h 14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85" h="1467">
                <a:moveTo>
                  <a:pt x="585" y="0"/>
                </a:moveTo>
                <a:lnTo>
                  <a:pt x="322" y="0"/>
                </a:lnTo>
                <a:lnTo>
                  <a:pt x="249" y="8"/>
                </a:lnTo>
                <a:lnTo>
                  <a:pt x="181" y="32"/>
                </a:lnTo>
                <a:lnTo>
                  <a:pt x="121" y="71"/>
                </a:lnTo>
                <a:lnTo>
                  <a:pt x="71" y="120"/>
                </a:lnTo>
                <a:lnTo>
                  <a:pt x="33" y="180"/>
                </a:lnTo>
                <a:lnTo>
                  <a:pt x="9" y="248"/>
                </a:lnTo>
                <a:lnTo>
                  <a:pt x="0" y="322"/>
                </a:lnTo>
                <a:lnTo>
                  <a:pt x="0" y="1144"/>
                </a:lnTo>
                <a:lnTo>
                  <a:pt x="9" y="1218"/>
                </a:lnTo>
                <a:lnTo>
                  <a:pt x="33" y="1286"/>
                </a:lnTo>
                <a:lnTo>
                  <a:pt x="71" y="1346"/>
                </a:lnTo>
                <a:lnTo>
                  <a:pt x="121" y="1396"/>
                </a:lnTo>
                <a:lnTo>
                  <a:pt x="181" y="1434"/>
                </a:lnTo>
                <a:lnTo>
                  <a:pt x="249" y="1458"/>
                </a:lnTo>
                <a:lnTo>
                  <a:pt x="322" y="1466"/>
                </a:lnTo>
                <a:lnTo>
                  <a:pt x="585" y="1466"/>
                </a:lnTo>
                <a:lnTo>
                  <a:pt x="585" y="0"/>
                </a:lnTo>
                <a:close/>
              </a:path>
            </a:pathLst>
          </a:custGeom>
          <a:solidFill>
            <a:srgbClr val="0070C0"/>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bg1"/>
              </a:solidFill>
              <a:effectLst/>
              <a:uLnTx/>
              <a:uFillTx/>
              <a:latin typeface="Myriad Pro"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latin typeface="Myriad Pro"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Myriad Pro"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latin typeface="Myriad Pro"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bg1"/>
              </a:solidFill>
              <a:effectLst/>
              <a:uLnTx/>
              <a:uFillTx/>
              <a:latin typeface="Myriad Pro"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latin typeface="Myriad Pro"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UNDER DEVELOPMENT</a:t>
            </a:r>
          </a:p>
        </p:txBody>
      </p:sp>
      <p:pic>
        <p:nvPicPr>
          <p:cNvPr id="2" name="Picture 1"/>
          <p:cNvPicPr>
            <a:picLocks noChangeAspect="1"/>
          </p:cNvPicPr>
          <p:nvPr/>
        </p:nvPicPr>
        <p:blipFill>
          <a:blip r:embed="rId4"/>
          <a:stretch>
            <a:fillRect/>
          </a:stretch>
        </p:blipFill>
        <p:spPr>
          <a:xfrm>
            <a:off x="2090818" y="1572151"/>
            <a:ext cx="7998579" cy="512560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2846" y="1572151"/>
            <a:ext cx="8311494" cy="5099032"/>
          </a:xfrm>
          <a:prstGeom prst="rect">
            <a:avLst/>
          </a:prstGeom>
        </p:spPr>
      </p:pic>
      <p:sp>
        <p:nvSpPr>
          <p:cNvPr id="14"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pic>
        <p:nvPicPr>
          <p:cNvPr id="16" name="Picture 15" descr="C:\Users\nga\Downloads\logo Damsan (1).jpg"/>
          <p:cNvPicPr/>
          <p:nvPr/>
        </p:nvPicPr>
        <p:blipFill>
          <a:blip r:embed="rId6" cstate="print">
            <a:extLst>
              <a:ext uri="{BEBA8EAE-BF5A-486C-A8C5-ECC9F3942E4B}">
                <a14:imgProps xmlns:a14="http://schemas.microsoft.com/office/drawing/2010/main">
                  <a14:imgLayer r:embed="rId7">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59773" y="218968"/>
            <a:ext cx="1270000" cy="1193823"/>
          </a:xfrm>
          <a:prstGeom prst="rect">
            <a:avLst/>
          </a:prstGeom>
          <a:noFill/>
          <a:ln>
            <a:noFill/>
          </a:ln>
        </p:spPr>
      </p:pic>
    </p:spTree>
    <p:extLst>
      <p:ext uri="{BB962C8B-B14F-4D97-AF65-F5344CB8AC3E}">
        <p14:creationId xmlns:p14="http://schemas.microsoft.com/office/powerpoint/2010/main" val="23995909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0226196"/>
            <a:ext cx="20116800" cy="7466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15105653" y="10307396"/>
            <a:ext cx="4389120" cy="584200"/>
          </a:xfrm>
        </p:spPr>
        <p:txBody>
          <a:bodyPr/>
          <a:lstStyle/>
          <a:p>
            <a:pPr marL="0" marR="0" lvl="0" indent="0" algn="r" defTabSz="1463040" rtl="0" eaLnBrk="1" fontAlgn="auto" latinLnBrk="0" hangingPunct="1">
              <a:lnSpc>
                <a:spcPct val="100000"/>
              </a:lnSpc>
              <a:spcBef>
                <a:spcPts val="0"/>
              </a:spcBef>
              <a:spcAft>
                <a:spcPts val="0"/>
              </a:spcAft>
              <a:buClrTx/>
              <a:buSzTx/>
              <a:buFontTx/>
              <a:buNone/>
              <a:tabLst/>
              <a:defRPr/>
            </a:pPr>
            <a:fld id="{4FD68881-3390-41C0-9E2D-A4550FAC9ACF}" type="slidenum">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1463040" rtl="0" eaLnBrk="1" fontAlgn="auto" latinLnBrk="0" hangingPunct="1">
                <a:lnSpc>
                  <a:spcPct val="100000"/>
                </a:lnSpc>
                <a:spcBef>
                  <a:spcPts val="0"/>
                </a:spcBef>
                <a:spcAft>
                  <a:spcPts val="0"/>
                </a:spcAft>
                <a:buClrTx/>
                <a:buSzTx/>
                <a:buFontTx/>
                <a:buNone/>
                <a:tabLst/>
                <a:defRPr/>
              </a:pPr>
              <a:t>12</a:t>
            </a:fld>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6"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600" dirty="0">
                <a:solidFill>
                  <a:prstClr val="white"/>
                </a:solidFill>
              </a:rPr>
              <a:t>Presentation</a:t>
            </a:r>
          </a:p>
        </p:txBody>
      </p:sp>
      <p:sp>
        <p:nvSpPr>
          <p:cNvPr id="30" name="TextBox 29"/>
          <p:cNvSpPr txBox="1"/>
          <p:nvPr/>
        </p:nvSpPr>
        <p:spPr>
          <a:xfrm>
            <a:off x="553654" y="4034087"/>
            <a:ext cx="7289457" cy="1323439"/>
          </a:xfrm>
          <a:prstGeom prst="rect">
            <a:avLst/>
          </a:prstGeom>
          <a:noFill/>
        </p:spPr>
        <p:txBody>
          <a:bodyPr wrap="square" rtlCol="0">
            <a:spAutoFit/>
          </a:bodyPr>
          <a:lstStyle/>
          <a:p>
            <a:pPr lvl="0" algn="ctr" eaLnBrk="1" hangingPunct="1">
              <a:spcBef>
                <a:spcPts val="0"/>
              </a:spcBef>
              <a:spcAft>
                <a:spcPts val="0"/>
              </a:spcAft>
            </a:pPr>
            <a:r>
              <a:rPr lang="en-US" sz="4000" b="1" dirty="0">
                <a:solidFill>
                  <a:srgbClr val="003B68"/>
                </a:solidFill>
                <a:latin typeface="Arial" panose="020B0604020202020204" pitchFamily="34" charset="0"/>
                <a:cs typeface="Arial" panose="020B0604020202020204" pitchFamily="34" charset="0"/>
              </a:rPr>
              <a:t>PART III: FINANCIAL HIGHLIGHTS</a:t>
            </a:r>
          </a:p>
        </p:txBody>
      </p:sp>
      <p:pic>
        <p:nvPicPr>
          <p:cNvPr id="8" name="Picture 7" descr="C:\Users\nga\Downloads\logo Damsan (1).jpg"/>
          <p:cNvPicPr/>
          <p:nvPr/>
        </p:nvPicPr>
        <p:blipFill>
          <a:blip r:embed="rId4" cstate="print">
            <a:extLst>
              <a:ext uri="{BEBA8EAE-BF5A-486C-A8C5-ECC9F3942E4B}">
                <a14:imgProps xmlns:a14="http://schemas.microsoft.com/office/drawing/2010/main">
                  <a14:imgLayer r:embed="rId5">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59773" y="218968"/>
            <a:ext cx="1270000" cy="1193823"/>
          </a:xfrm>
          <a:prstGeom prst="rect">
            <a:avLst/>
          </a:prstGeom>
          <a:noFill/>
          <a:ln>
            <a:noFill/>
          </a:ln>
        </p:spPr>
      </p:pic>
    </p:spTree>
    <p:extLst>
      <p:ext uri="{BB962C8B-B14F-4D97-AF65-F5344CB8AC3E}">
        <p14:creationId xmlns:p14="http://schemas.microsoft.com/office/powerpoint/2010/main" val="15682382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42000" b="-42000"/>
          </a:stretch>
        </a:blipFill>
        <a:effectLst/>
      </p:bgPr>
    </p:bg>
    <p:spTree>
      <p:nvGrpSpPr>
        <p:cNvPr id="1" name=""/>
        <p:cNvGrpSpPr/>
        <p:nvPr/>
      </p:nvGrpSpPr>
      <p:grpSpPr>
        <a:xfrm>
          <a:off x="0" y="0"/>
          <a:ext cx="0" cy="0"/>
          <a:chOff x="0" y="0"/>
          <a:chExt cx="0" cy="0"/>
        </a:xfrm>
      </p:grpSpPr>
      <p:sp>
        <p:nvSpPr>
          <p:cNvPr id="5" name="Rectangle 4"/>
          <p:cNvSpPr/>
          <p:nvPr/>
        </p:nvSpPr>
        <p:spPr>
          <a:xfrm>
            <a:off x="0" y="10328102"/>
            <a:ext cx="20116800" cy="6446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eaLnBrk="1" fontAlgn="auto" hangingPunct="1">
              <a:spcBef>
                <a:spcPts val="0"/>
              </a:spcBef>
              <a:spcAft>
                <a:spcPts val="0"/>
              </a:spcAft>
              <a:defRPr/>
            </a:pPr>
            <a:endParaRPr lang="en-US" sz="2880">
              <a:solidFill>
                <a:srgbClr val="002060"/>
              </a:solidFill>
              <a:latin typeface="Calibri" panose="020F0502020204030204"/>
            </a:endParaRPr>
          </a:p>
        </p:txBody>
      </p:sp>
      <p:sp>
        <p:nvSpPr>
          <p:cNvPr id="10" name="Slide Number Placeholder 9"/>
          <p:cNvSpPr>
            <a:spLocks noGrp="1"/>
          </p:cNvSpPr>
          <p:nvPr>
            <p:ph type="sldNum" sz="quarter" idx="12"/>
          </p:nvPr>
        </p:nvSpPr>
        <p:spPr>
          <a:xfrm>
            <a:off x="15105653" y="10307396"/>
            <a:ext cx="4389120" cy="584200"/>
          </a:xfrm>
        </p:spPr>
        <p:txBody>
          <a:bodyPr/>
          <a:lstStyle/>
          <a:p>
            <a:pPr algn="r" defTabSz="1463040">
              <a:defRPr/>
            </a:pPr>
            <a:fld id="{4FD68881-3390-41C0-9E2D-A4550FAC9ACF}" type="slidenum">
              <a:rPr lang="en-US">
                <a:solidFill>
                  <a:schemeClr val="bg1"/>
                </a:solidFill>
                <a:latin typeface="Arial" panose="020B0604020202020204" pitchFamily="34" charset="0"/>
                <a:ea typeface="+mn-ea"/>
                <a:cs typeface="Arial" panose="020B0604020202020204" pitchFamily="34" charset="0"/>
              </a:rPr>
              <a:pPr algn="r" defTabSz="1463040">
                <a:defRPr/>
              </a:pPr>
              <a:t>13</a:t>
            </a:fld>
            <a:r>
              <a:rPr lang="en-US" dirty="0">
                <a:solidFill>
                  <a:schemeClr val="bg1"/>
                </a:solidFill>
                <a:latin typeface="Arial" panose="020B0604020202020204" pitchFamily="34" charset="0"/>
                <a:ea typeface="+mn-ea"/>
                <a:cs typeface="Arial" panose="020B0604020202020204" pitchFamily="34" charset="0"/>
              </a:rPr>
              <a:t> |</a:t>
            </a:r>
          </a:p>
        </p:txBody>
      </p:sp>
      <p:sp>
        <p:nvSpPr>
          <p:cNvPr id="16"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eaLnBrk="1" fontAlgn="auto" hangingPunct="1">
              <a:spcBef>
                <a:spcPts val="0"/>
              </a:spcBef>
              <a:spcAft>
                <a:spcPts val="0"/>
              </a:spcAft>
              <a:defRPr/>
            </a:pPr>
            <a:endParaRPr lang="en-US" sz="1920" dirty="0">
              <a:solidFill>
                <a:prstClr val="white"/>
              </a:solidFill>
              <a:latin typeface="Calibri" panose="020F0502020204030204"/>
            </a:endParaRPr>
          </a:p>
        </p:txBody>
      </p:sp>
      <p:sp>
        <p:nvSpPr>
          <p:cNvPr id="26" name="Content Placeholder 3">
            <a:extLst>
              <a:ext uri="{FF2B5EF4-FFF2-40B4-BE49-F238E27FC236}">
                <a16:creationId xmlns:a16="http://schemas.microsoft.com/office/drawing/2014/main" id="{E1E4CCDF-0B76-4ADC-B0CF-963952C83E87}"/>
              </a:ext>
            </a:extLst>
          </p:cNvPr>
          <p:cNvSpPr txBox="1">
            <a:spLocks/>
          </p:cNvSpPr>
          <p:nvPr/>
        </p:nvSpPr>
        <p:spPr>
          <a:xfrm>
            <a:off x="304799" y="229716"/>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800" b="1">
                <a:solidFill>
                  <a:srgbClr val="826300"/>
                </a:solidFill>
                <a:latin typeface="Arial" panose="020B0604020202020204" pitchFamily="34" charset="0"/>
                <a:cs typeface="Arial" panose="020B0604020202020204" pitchFamily="34" charset="0"/>
              </a:rPr>
              <a:t>III. </a:t>
            </a:r>
            <a:r>
              <a:rPr lang="en-US" sz="2800" b="1" dirty="0">
                <a:solidFill>
                  <a:srgbClr val="826300"/>
                </a:solidFill>
                <a:latin typeface="Arial" panose="020B0604020202020204" pitchFamily="34" charset="0"/>
                <a:cs typeface="Arial" panose="020B0604020202020204" pitchFamily="34" charset="0"/>
              </a:rPr>
              <a:t>FINANCIAL HIGHLIGHTS</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p:txBody>
      </p:sp>
      <p:graphicFrame>
        <p:nvGraphicFramePr>
          <p:cNvPr id="13" name="Table 12"/>
          <p:cNvGraphicFramePr>
            <a:graphicFrameLocks noGrp="1"/>
          </p:cNvGraphicFramePr>
          <p:nvPr>
            <p:extLst>
              <p:ext uri="{D42A27DB-BD31-4B8C-83A1-F6EECF244321}">
                <p14:modId xmlns:p14="http://schemas.microsoft.com/office/powerpoint/2010/main" val="299522999"/>
              </p:ext>
            </p:extLst>
          </p:nvPr>
        </p:nvGraphicFramePr>
        <p:xfrm>
          <a:off x="304799" y="1145147"/>
          <a:ext cx="9553351" cy="9079935"/>
        </p:xfrm>
        <a:graphic>
          <a:graphicData uri="http://schemas.openxmlformats.org/drawingml/2006/table">
            <a:tbl>
              <a:tblPr>
                <a:tableStyleId>{5C22544A-7EE6-4342-B048-85BDC9FD1C3A}</a:tableStyleId>
              </a:tblPr>
              <a:tblGrid>
                <a:gridCol w="2900689">
                  <a:extLst>
                    <a:ext uri="{9D8B030D-6E8A-4147-A177-3AD203B41FA5}">
                      <a16:colId xmlns:a16="http://schemas.microsoft.com/office/drawing/2014/main" val="20000"/>
                    </a:ext>
                  </a:extLst>
                </a:gridCol>
                <a:gridCol w="1029275">
                  <a:extLst>
                    <a:ext uri="{9D8B030D-6E8A-4147-A177-3AD203B41FA5}">
                      <a16:colId xmlns:a16="http://schemas.microsoft.com/office/drawing/2014/main" val="20002"/>
                    </a:ext>
                  </a:extLst>
                </a:gridCol>
                <a:gridCol w="1076062">
                  <a:extLst>
                    <a:ext uri="{9D8B030D-6E8A-4147-A177-3AD203B41FA5}">
                      <a16:colId xmlns:a16="http://schemas.microsoft.com/office/drawing/2014/main" val="20003"/>
                    </a:ext>
                  </a:extLst>
                </a:gridCol>
                <a:gridCol w="1091657">
                  <a:extLst>
                    <a:ext uri="{9D8B030D-6E8A-4147-A177-3AD203B41FA5}">
                      <a16:colId xmlns:a16="http://schemas.microsoft.com/office/drawing/2014/main" val="20004"/>
                    </a:ext>
                  </a:extLst>
                </a:gridCol>
                <a:gridCol w="1002735">
                  <a:extLst>
                    <a:ext uri="{9D8B030D-6E8A-4147-A177-3AD203B41FA5}">
                      <a16:colId xmlns:a16="http://schemas.microsoft.com/office/drawing/2014/main" val="20005"/>
                    </a:ext>
                  </a:extLst>
                </a:gridCol>
                <a:gridCol w="1095309">
                  <a:extLst>
                    <a:ext uri="{9D8B030D-6E8A-4147-A177-3AD203B41FA5}">
                      <a16:colId xmlns:a16="http://schemas.microsoft.com/office/drawing/2014/main" val="1179646175"/>
                    </a:ext>
                  </a:extLst>
                </a:gridCol>
                <a:gridCol w="1357624">
                  <a:extLst>
                    <a:ext uri="{9D8B030D-6E8A-4147-A177-3AD203B41FA5}">
                      <a16:colId xmlns:a16="http://schemas.microsoft.com/office/drawing/2014/main" val="20006"/>
                    </a:ext>
                  </a:extLst>
                </a:gridCol>
              </a:tblGrid>
              <a:tr h="593040">
                <a:tc>
                  <a:txBody>
                    <a:bodyPr/>
                    <a:lstStyle/>
                    <a:p>
                      <a:pPr algn="ctr" rtl="0" fontAlgn="ctr"/>
                      <a:r>
                        <a:rPr lang="en-US" sz="1600" b="1" u="none" strike="noStrike" dirty="0">
                          <a:solidFill>
                            <a:schemeClr val="bg1"/>
                          </a:solidFill>
                          <a:effectLst/>
                          <a:latin typeface="Arial (Body)"/>
                          <a:cs typeface="Arial" panose="020B0604020202020204" pitchFamily="34" charset="0"/>
                        </a:rPr>
                        <a:t>Target </a:t>
                      </a:r>
                      <a:r>
                        <a:rPr lang="vi-VN" sz="1600" b="1" u="none" strike="noStrike" dirty="0">
                          <a:solidFill>
                            <a:schemeClr val="bg1"/>
                          </a:solidFill>
                          <a:effectLst/>
                          <a:latin typeface="Arial (Body)"/>
                          <a:cs typeface="Arial" panose="020B0604020202020204" pitchFamily="34" charset="0"/>
                        </a:rPr>
                        <a:t>(</a:t>
                      </a:r>
                      <a:r>
                        <a:rPr lang="en-US" sz="1600" b="1" u="none" strike="noStrike" dirty="0">
                          <a:solidFill>
                            <a:schemeClr val="bg1"/>
                          </a:solidFill>
                          <a:effectLst/>
                          <a:latin typeface="Arial (Body)"/>
                          <a:cs typeface="Arial" panose="020B0604020202020204" pitchFamily="34" charset="0"/>
                        </a:rPr>
                        <a:t>Billions dong</a:t>
                      </a:r>
                      <a:r>
                        <a:rPr lang="vi-VN" sz="1600" b="1" u="none" strike="noStrike" dirty="0">
                          <a:solidFill>
                            <a:schemeClr val="bg1"/>
                          </a:solidFill>
                          <a:effectLst/>
                          <a:latin typeface="Arial (Body)"/>
                          <a:cs typeface="Arial" panose="020B0604020202020204" pitchFamily="34" charset="0"/>
                        </a:rPr>
                        <a:t>)</a:t>
                      </a:r>
                      <a:r>
                        <a:rPr lang="en-US" sz="1600" b="1" u="none" strike="noStrike" dirty="0">
                          <a:solidFill>
                            <a:schemeClr val="bg1"/>
                          </a:solidFill>
                          <a:effectLst/>
                          <a:latin typeface="Arial (Body)"/>
                          <a:cs typeface="Arial" panose="020B0604020202020204" pitchFamily="34" charset="0"/>
                        </a:rPr>
                        <a:t> </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fontAlgn="ctr"/>
                      <a:r>
                        <a:rPr lang="en-GB" sz="1600" b="1" u="none" strike="noStrike" dirty="0">
                          <a:solidFill>
                            <a:schemeClr val="bg1"/>
                          </a:solidFill>
                          <a:effectLst/>
                          <a:latin typeface="Arial (Body)"/>
                          <a:cs typeface="Arial" panose="020B0604020202020204" pitchFamily="34" charset="0"/>
                        </a:rPr>
                        <a:t>2018</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fontAlgn="ctr"/>
                      <a:r>
                        <a:rPr lang="en-GB" sz="1600" b="1" i="0" u="none" strike="noStrike" dirty="0">
                          <a:solidFill>
                            <a:schemeClr val="bg1"/>
                          </a:solidFill>
                          <a:effectLst/>
                          <a:latin typeface="Arial (Body)"/>
                          <a:cs typeface="Arial" panose="020B0604020202020204" pitchFamily="34" charset="0"/>
                        </a:rPr>
                        <a:t>2019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fontAlgn="ctr"/>
                      <a:r>
                        <a:rPr lang="en-US" sz="1600" b="1" i="0" u="none" strike="noStrike" dirty="0">
                          <a:solidFill>
                            <a:schemeClr val="bg1"/>
                          </a:solidFill>
                          <a:effectLst/>
                          <a:latin typeface="Arial (Body)"/>
                          <a:cs typeface="Arial" panose="020B0604020202020204" pitchFamily="34" charset="0"/>
                        </a:rPr>
                        <a:t>2020</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fontAlgn="ctr"/>
                      <a:r>
                        <a:rPr lang="en-US" sz="1600" b="1" i="0" u="none" strike="noStrike" dirty="0">
                          <a:solidFill>
                            <a:schemeClr val="bg1"/>
                          </a:solidFill>
                          <a:effectLst/>
                          <a:latin typeface="Arial (Body)"/>
                          <a:cs typeface="Arial" panose="020B0604020202020204" pitchFamily="34" charset="0"/>
                        </a:rPr>
                        <a:t>2021</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fontAlgn="ctr"/>
                      <a:r>
                        <a:rPr lang="en-US" sz="1600" b="1" i="0" u="none" strike="noStrike" dirty="0">
                          <a:solidFill>
                            <a:schemeClr val="bg1"/>
                          </a:solidFill>
                          <a:effectLst/>
                          <a:latin typeface="Arial (Body)"/>
                          <a:cs typeface="Arial" panose="020B0604020202020204" pitchFamily="34" charset="0"/>
                        </a:rPr>
                        <a:t>9M2022</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fontAlgn="ctr"/>
                      <a:r>
                        <a:rPr lang="en-US" sz="1600" b="1" u="none" strike="noStrike" dirty="0">
                          <a:solidFill>
                            <a:schemeClr val="bg1"/>
                          </a:solidFill>
                          <a:effectLst/>
                          <a:latin typeface="Arial (Body)"/>
                          <a:cs typeface="Arial" panose="020B0604020202020204" pitchFamily="34" charset="0"/>
                        </a:rPr>
                        <a:t>Increase/</a:t>
                      </a:r>
                    </a:p>
                    <a:p>
                      <a:pPr algn="ctr" rtl="0" fontAlgn="ctr"/>
                      <a:r>
                        <a:rPr lang="en-US" sz="1600" b="1" u="none" strike="noStrike" dirty="0">
                          <a:solidFill>
                            <a:schemeClr val="bg1"/>
                          </a:solidFill>
                          <a:effectLst/>
                          <a:latin typeface="Arial (Body)"/>
                          <a:cs typeface="Arial" panose="020B0604020202020204" pitchFamily="34" charset="0"/>
                        </a:rPr>
                        <a:t>Decrease</a:t>
                      </a:r>
                    </a:p>
                    <a:p>
                      <a:pPr algn="ctr" rtl="0" fontAlgn="ctr"/>
                      <a:r>
                        <a:rPr lang="en-US" sz="1600" b="1" u="none" strike="noStrike" dirty="0">
                          <a:solidFill>
                            <a:schemeClr val="bg1"/>
                          </a:solidFill>
                          <a:effectLst/>
                          <a:latin typeface="Arial (Body)"/>
                          <a:cs typeface="Arial" panose="020B0604020202020204" pitchFamily="34" charset="0"/>
                        </a:rPr>
                        <a:t>(%)</a:t>
                      </a:r>
                      <a:r>
                        <a:rPr lang="vi-VN" sz="1600" b="1" u="none" strike="noStrike" dirty="0">
                          <a:solidFill>
                            <a:schemeClr val="bg1"/>
                          </a:solidFill>
                          <a:effectLst/>
                          <a:latin typeface="Arial (Body)"/>
                          <a:cs typeface="Arial" panose="020B0604020202020204" pitchFamily="34" charset="0"/>
                        </a:rPr>
                        <a:t> </a:t>
                      </a:r>
                      <a:endParaRPr lang="en-US" sz="1600" b="1" u="none" strike="noStrike" dirty="0">
                        <a:solidFill>
                          <a:schemeClr val="bg1"/>
                        </a:solidFill>
                        <a:effectLst/>
                        <a:latin typeface="Arial (Body)"/>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11650">
                <a:tc>
                  <a:txBody>
                    <a:bodyPr/>
                    <a:lstStyle/>
                    <a:p>
                      <a:pPr algn="l" rtl="0" fontAlgn="ctr"/>
                      <a:r>
                        <a:rPr lang="en-US" sz="1600" b="1" i="0" u="none" strike="noStrike" dirty="0">
                          <a:solidFill>
                            <a:srgbClr val="011D33"/>
                          </a:solidFill>
                          <a:effectLst/>
                          <a:latin typeface="Arial (Body)"/>
                          <a:cs typeface="Arial" panose="020B0604020202020204" pitchFamily="34" charset="0"/>
                        </a:rPr>
                        <a:t>Current Assets</a:t>
                      </a:r>
                      <a:endParaRPr lang="en-GB" sz="1600" b="1"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1,278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1,360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1,519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1,605.9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1.553,92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1" i="1" u="none" strike="noStrike" kern="1200" dirty="0">
                          <a:solidFill>
                            <a:srgbClr val="000000"/>
                          </a:solidFill>
                          <a:effectLst/>
                          <a:latin typeface="Arial (Body)"/>
                          <a:ea typeface="+mn-ea"/>
                          <a:cs typeface="Arial" panose="020B0604020202020204" pitchFamily="34" charset="0"/>
                        </a:rPr>
                        <a:t>(3,2)</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01"/>
                  </a:ext>
                </a:extLst>
              </a:tr>
              <a:tr h="440054">
                <a:tc>
                  <a:txBody>
                    <a:bodyPr/>
                    <a:lstStyle/>
                    <a:p>
                      <a:pPr marL="0" algn="l" defTabSz="914400" rtl="0" eaLnBrk="1" fontAlgn="ctr" latinLnBrk="0" hangingPunct="1"/>
                      <a:r>
                        <a:rPr lang="en-GB" sz="1600" b="0" u="none" strike="noStrike" kern="1200" dirty="0">
                          <a:solidFill>
                            <a:srgbClr val="011D33"/>
                          </a:solidFill>
                          <a:effectLst/>
                          <a:latin typeface="Arial (Body)"/>
                          <a:ea typeface="+mn-ea"/>
                          <a:cs typeface="Arial" panose="020B0604020202020204" pitchFamily="34" charset="0"/>
                        </a:rPr>
                        <a:t> </a:t>
                      </a:r>
                      <a:r>
                        <a:rPr lang="en-US" sz="1600" b="0" u="none" strike="noStrike" kern="1200" dirty="0">
                          <a:solidFill>
                            <a:srgbClr val="011D33"/>
                          </a:solidFill>
                          <a:effectLst/>
                          <a:latin typeface="Arial (Body)"/>
                          <a:ea typeface="+mn-ea"/>
                          <a:cs typeface="Arial" panose="020B0604020202020204" pitchFamily="34" charset="0"/>
                        </a:rPr>
                        <a:t>Cash &amp; Cash equivalents</a:t>
                      </a:r>
                      <a:endParaRPr lang="en-GB" sz="1600" b="0" u="none" strike="noStrike" kern="1200" dirty="0">
                        <a:solidFill>
                          <a:srgbClr val="011D33"/>
                        </a:solidFill>
                        <a:effectLst/>
                        <a:latin typeface="Arial (Body)"/>
                        <a:ea typeface="+mn-ea"/>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31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30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37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127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41.6</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(67,3)</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02"/>
                  </a:ext>
                </a:extLst>
              </a:tr>
              <a:tr h="440054">
                <a:tc>
                  <a:txBody>
                    <a:bodyPr/>
                    <a:lstStyle/>
                    <a:p>
                      <a:pPr marL="0" algn="l" defTabSz="914400" rtl="0" eaLnBrk="1" fontAlgn="ctr" latinLnBrk="0" hangingPunct="1"/>
                      <a:r>
                        <a:rPr lang="en-GB" sz="1600" b="0" u="none" strike="noStrike" kern="1200" dirty="0">
                          <a:solidFill>
                            <a:srgbClr val="011D33"/>
                          </a:solidFill>
                          <a:effectLst/>
                          <a:latin typeface="Arial (Body)"/>
                          <a:ea typeface="+mn-ea"/>
                          <a:cs typeface="Arial" panose="020B0604020202020204" pitchFamily="34" charset="0"/>
                        </a:rPr>
                        <a:t> </a:t>
                      </a:r>
                      <a:r>
                        <a:rPr lang="en-US" sz="1600" b="0" u="none" strike="noStrike" kern="1200" dirty="0">
                          <a:solidFill>
                            <a:srgbClr val="011D33"/>
                          </a:solidFill>
                          <a:effectLst/>
                          <a:latin typeface="Arial (Body)"/>
                          <a:ea typeface="+mn-ea"/>
                          <a:cs typeface="Arial" panose="020B0604020202020204" pitchFamily="34" charset="0"/>
                        </a:rPr>
                        <a:t>Short</a:t>
                      </a:r>
                      <a:r>
                        <a:rPr lang="en-US" sz="1600" b="0" u="none" strike="noStrike" kern="1200" baseline="0" dirty="0">
                          <a:solidFill>
                            <a:srgbClr val="011D33"/>
                          </a:solidFill>
                          <a:effectLst/>
                          <a:latin typeface="Arial (Body)"/>
                          <a:ea typeface="+mn-ea"/>
                          <a:cs typeface="Arial" panose="020B0604020202020204" pitchFamily="34" charset="0"/>
                        </a:rPr>
                        <a:t> – term investments</a:t>
                      </a:r>
                      <a:endParaRPr lang="en-GB" sz="1600" b="0" u="none" strike="noStrike" kern="1200" dirty="0">
                        <a:solidFill>
                          <a:srgbClr val="011D33"/>
                        </a:solidFill>
                        <a:effectLst/>
                        <a:latin typeface="Arial (Body)"/>
                        <a:ea typeface="+mn-ea"/>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320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312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334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272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317.4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16,7</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03"/>
                  </a:ext>
                </a:extLst>
              </a:tr>
              <a:tr h="411650">
                <a:tc>
                  <a:txBody>
                    <a:bodyPr/>
                    <a:lstStyle/>
                    <a:p>
                      <a:pPr marL="0" algn="l" defTabSz="914400" rtl="0" eaLnBrk="1" fontAlgn="ctr" latinLnBrk="0" hangingPunct="1"/>
                      <a:r>
                        <a:rPr lang="en-GB" sz="1600" b="0" u="none" strike="noStrike" kern="1200" dirty="0">
                          <a:solidFill>
                            <a:srgbClr val="011D33"/>
                          </a:solidFill>
                          <a:effectLst/>
                          <a:latin typeface="Arial (Body)"/>
                          <a:ea typeface="+mn-ea"/>
                          <a:cs typeface="Arial" panose="020B0604020202020204" pitchFamily="34" charset="0"/>
                        </a:rPr>
                        <a:t> </a:t>
                      </a:r>
                      <a:r>
                        <a:rPr lang="en-US" sz="1600" b="0" u="none" strike="noStrike" kern="1200" dirty="0">
                          <a:solidFill>
                            <a:srgbClr val="011D33"/>
                          </a:solidFill>
                          <a:effectLst/>
                          <a:latin typeface="Arial (Body)"/>
                          <a:ea typeface="+mn-ea"/>
                          <a:cs typeface="Arial" panose="020B0604020202020204" pitchFamily="34" charset="0"/>
                        </a:rPr>
                        <a:t>Short-term</a:t>
                      </a:r>
                      <a:r>
                        <a:rPr lang="en-US" sz="1600" b="0" u="none" strike="noStrike" kern="1200" baseline="0" dirty="0">
                          <a:solidFill>
                            <a:srgbClr val="011D33"/>
                          </a:solidFill>
                          <a:effectLst/>
                          <a:latin typeface="Arial (Body)"/>
                          <a:ea typeface="+mn-ea"/>
                          <a:cs typeface="Arial" panose="020B0604020202020204" pitchFamily="34" charset="0"/>
                        </a:rPr>
                        <a:t> receivables</a:t>
                      </a:r>
                      <a:endParaRPr lang="en-GB" sz="1600" b="0" u="none" strike="noStrike" kern="1200" dirty="0">
                        <a:solidFill>
                          <a:srgbClr val="011D33"/>
                        </a:solidFill>
                        <a:effectLst/>
                        <a:latin typeface="Arial (Body)"/>
                        <a:ea typeface="+mn-ea"/>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506</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624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664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615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746.7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21,6</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04"/>
                  </a:ext>
                </a:extLst>
              </a:tr>
              <a:tr h="411650">
                <a:tc>
                  <a:txBody>
                    <a:bodyPr/>
                    <a:lstStyle/>
                    <a:p>
                      <a:pPr marL="0" algn="l" defTabSz="914400" rtl="0" eaLnBrk="1" fontAlgn="ctr" latinLnBrk="0" hangingPunct="1"/>
                      <a:r>
                        <a:rPr lang="en-US" sz="1600" b="0" u="none" strike="noStrike" kern="1200" dirty="0">
                          <a:solidFill>
                            <a:srgbClr val="011D33"/>
                          </a:solidFill>
                          <a:effectLst/>
                          <a:latin typeface="Arial (Body)"/>
                          <a:ea typeface="+mn-ea"/>
                          <a:cs typeface="Arial" panose="020B0604020202020204" pitchFamily="34" charset="0"/>
                        </a:rPr>
                        <a:t>Inventories</a:t>
                      </a:r>
                      <a:endParaRPr lang="en-GB" sz="1600" b="0" u="none" strike="noStrike" kern="1200" dirty="0">
                        <a:solidFill>
                          <a:srgbClr val="011D33"/>
                        </a:solidFill>
                        <a:effectLst/>
                        <a:latin typeface="Arial (Body)"/>
                        <a:ea typeface="+mn-ea"/>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400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388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475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568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437.9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(23)</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05"/>
                  </a:ext>
                </a:extLst>
              </a:tr>
              <a:tr h="411650">
                <a:tc>
                  <a:txBody>
                    <a:bodyPr/>
                    <a:lstStyle/>
                    <a:p>
                      <a:pPr algn="l" rtl="0" fontAlgn="ctr"/>
                      <a:r>
                        <a:rPr lang="en-GB" sz="1600" b="0" u="none" strike="noStrike" dirty="0">
                          <a:solidFill>
                            <a:srgbClr val="011D33"/>
                          </a:solidFill>
                          <a:effectLst/>
                          <a:latin typeface="Arial (Body)"/>
                          <a:cs typeface="Arial" panose="020B0604020202020204" pitchFamily="34" charset="0"/>
                        </a:rPr>
                        <a:t> </a:t>
                      </a:r>
                      <a:r>
                        <a:rPr lang="en-US" sz="1600" b="0" u="none" strike="noStrike" dirty="0">
                          <a:solidFill>
                            <a:srgbClr val="011D33"/>
                          </a:solidFill>
                          <a:effectLst/>
                          <a:latin typeface="Arial (Body)"/>
                          <a:cs typeface="Arial" panose="020B0604020202020204" pitchFamily="34" charset="0"/>
                        </a:rPr>
                        <a:t>Other</a:t>
                      </a:r>
                      <a:r>
                        <a:rPr lang="en-US" sz="1600" b="0" u="none" strike="noStrike" baseline="0" dirty="0">
                          <a:solidFill>
                            <a:srgbClr val="011D33"/>
                          </a:solidFill>
                          <a:effectLst/>
                          <a:latin typeface="Arial (Body)"/>
                          <a:cs typeface="Arial" panose="020B0604020202020204" pitchFamily="34" charset="0"/>
                        </a:rPr>
                        <a:t> current assets </a:t>
                      </a:r>
                      <a:endParaRPr lang="en-GB" sz="1600" b="0" i="1"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20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GB" sz="1600" b="0" i="0" u="none" strike="noStrike" kern="1200" dirty="0">
                          <a:solidFill>
                            <a:srgbClr val="011D33"/>
                          </a:solidFill>
                          <a:effectLst/>
                          <a:latin typeface="Arial (Body)"/>
                          <a:ea typeface="+mn-ea"/>
                          <a:cs typeface="Arial" panose="020B0604020202020204" pitchFamily="34" charset="0"/>
                        </a:rPr>
                        <a:t>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24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10.4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(57,6)</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06"/>
                  </a:ext>
                </a:extLst>
              </a:tr>
              <a:tr h="411650">
                <a:tc>
                  <a:txBody>
                    <a:bodyPr/>
                    <a:lstStyle/>
                    <a:p>
                      <a:pPr algn="l" rtl="0" fontAlgn="ctr"/>
                      <a:r>
                        <a:rPr lang="en-GB" sz="1600" b="1" i="0" u="none" strike="noStrike" dirty="0">
                          <a:solidFill>
                            <a:srgbClr val="011D33"/>
                          </a:solidFill>
                          <a:effectLst/>
                          <a:latin typeface="Arial (Body)"/>
                          <a:cs typeface="Arial" panose="020B0604020202020204" pitchFamily="34" charset="0"/>
                        </a:rPr>
                        <a:t> </a:t>
                      </a:r>
                      <a:r>
                        <a:rPr lang="en-US" sz="1600" b="1" i="0" u="none" strike="noStrike" dirty="0">
                          <a:solidFill>
                            <a:srgbClr val="011D33"/>
                          </a:solidFill>
                          <a:effectLst/>
                          <a:latin typeface="Arial (Body)"/>
                          <a:cs typeface="Arial" panose="020B0604020202020204" pitchFamily="34" charset="0"/>
                        </a:rPr>
                        <a:t>Long</a:t>
                      </a:r>
                      <a:r>
                        <a:rPr lang="en-US" sz="1600" b="1" i="0" u="none" strike="noStrike" baseline="0" dirty="0">
                          <a:solidFill>
                            <a:srgbClr val="011D33"/>
                          </a:solidFill>
                          <a:effectLst/>
                          <a:latin typeface="Arial (Body)"/>
                          <a:cs typeface="Arial" panose="020B0604020202020204" pitchFamily="34" charset="0"/>
                        </a:rPr>
                        <a:t> – term Assets</a:t>
                      </a:r>
                      <a:endParaRPr lang="en-GB" sz="1600" b="1"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435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373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319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379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508.88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1" i="1" u="none" strike="noStrike" kern="1200" dirty="0">
                          <a:solidFill>
                            <a:srgbClr val="000000"/>
                          </a:solidFill>
                          <a:effectLst/>
                          <a:latin typeface="Arial (Body)"/>
                          <a:ea typeface="+mn-ea"/>
                          <a:cs typeface="Arial" panose="020B0604020202020204" pitchFamily="34" charset="0"/>
                        </a:rPr>
                        <a:t>34,2</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07"/>
                  </a:ext>
                </a:extLst>
              </a:tr>
              <a:tr h="411650">
                <a:tc>
                  <a:txBody>
                    <a:bodyPr/>
                    <a:lstStyle/>
                    <a:p>
                      <a:pPr marL="0" algn="l" defTabSz="914400" rtl="0" eaLnBrk="1" fontAlgn="ctr" latinLnBrk="0" hangingPunct="1"/>
                      <a:r>
                        <a:rPr lang="en-GB" sz="1600" b="0" u="none" strike="noStrike" kern="1200" dirty="0">
                          <a:solidFill>
                            <a:srgbClr val="011D33"/>
                          </a:solidFill>
                          <a:effectLst/>
                          <a:latin typeface="Arial (Body)"/>
                          <a:ea typeface="+mn-ea"/>
                          <a:cs typeface="Arial" panose="020B0604020202020204" pitchFamily="34" charset="0"/>
                        </a:rPr>
                        <a:t> </a:t>
                      </a:r>
                      <a:r>
                        <a:rPr lang="en-US" sz="1600" b="0" u="none" strike="noStrike" kern="1200" dirty="0">
                          <a:solidFill>
                            <a:srgbClr val="011D33"/>
                          </a:solidFill>
                          <a:effectLst/>
                          <a:latin typeface="Arial (Body)"/>
                          <a:ea typeface="+mn-ea"/>
                          <a:cs typeface="Arial" panose="020B0604020202020204" pitchFamily="34" charset="0"/>
                        </a:rPr>
                        <a:t> Long</a:t>
                      </a:r>
                      <a:r>
                        <a:rPr lang="en-US" sz="1600" b="0" u="none" strike="noStrike" kern="1200" baseline="0" dirty="0">
                          <a:solidFill>
                            <a:srgbClr val="011D33"/>
                          </a:solidFill>
                          <a:effectLst/>
                          <a:latin typeface="Arial (Body)"/>
                          <a:ea typeface="+mn-ea"/>
                          <a:cs typeface="Arial" panose="020B0604020202020204" pitchFamily="34" charset="0"/>
                        </a:rPr>
                        <a:t> – term receivables</a:t>
                      </a:r>
                      <a:endParaRPr lang="en-GB" sz="1600" b="0" u="none" strike="noStrike" kern="1200" dirty="0">
                        <a:solidFill>
                          <a:srgbClr val="011D33"/>
                        </a:solidFill>
                        <a:effectLst/>
                        <a:latin typeface="Arial (Body)"/>
                        <a:ea typeface="+mn-ea"/>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08"/>
                  </a:ext>
                </a:extLst>
              </a:tr>
              <a:tr h="411650">
                <a:tc>
                  <a:txBody>
                    <a:bodyPr/>
                    <a:lstStyle/>
                    <a:p>
                      <a:pPr marL="0" algn="l" defTabSz="914400" rtl="0" eaLnBrk="1" fontAlgn="ctr" latinLnBrk="0" hangingPunct="1"/>
                      <a:r>
                        <a:rPr lang="en-GB" sz="1600" b="0" u="none" strike="noStrike" kern="1200" dirty="0">
                          <a:solidFill>
                            <a:srgbClr val="011D33"/>
                          </a:solidFill>
                          <a:effectLst/>
                          <a:latin typeface="Arial (Body)"/>
                          <a:ea typeface="+mn-ea"/>
                          <a:cs typeface="Arial" panose="020B0604020202020204" pitchFamily="34" charset="0"/>
                        </a:rPr>
                        <a:t> </a:t>
                      </a:r>
                      <a:r>
                        <a:rPr lang="en-US" sz="1600" b="0" u="none" strike="noStrike" kern="1200" dirty="0">
                          <a:solidFill>
                            <a:srgbClr val="011D33"/>
                          </a:solidFill>
                          <a:effectLst/>
                          <a:latin typeface="Arial (Body)"/>
                          <a:ea typeface="+mn-ea"/>
                          <a:cs typeface="Arial" panose="020B0604020202020204" pitchFamily="34" charset="0"/>
                        </a:rPr>
                        <a:t> Fixed assets</a:t>
                      </a:r>
                      <a:endParaRPr lang="en-GB" sz="1600" b="0" u="none" strike="noStrike" kern="1200" dirty="0">
                        <a:solidFill>
                          <a:srgbClr val="011D33"/>
                        </a:solidFill>
                        <a:effectLst/>
                        <a:latin typeface="Arial (Body)"/>
                        <a:ea typeface="+mn-ea"/>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391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331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274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225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195.84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(12,9)</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09"/>
                  </a:ext>
                </a:extLst>
              </a:tr>
              <a:tr h="440054">
                <a:tc>
                  <a:txBody>
                    <a:bodyPr/>
                    <a:lstStyle/>
                    <a:p>
                      <a:pPr marL="0" algn="l" defTabSz="914400" rtl="0" eaLnBrk="1" fontAlgn="ctr" latinLnBrk="0" hangingPunct="1"/>
                      <a:r>
                        <a:rPr lang="en-GB" sz="1600" b="0" u="none" strike="noStrike" kern="1200" dirty="0">
                          <a:solidFill>
                            <a:srgbClr val="011D33"/>
                          </a:solidFill>
                          <a:effectLst/>
                          <a:latin typeface="Arial (Body)"/>
                          <a:ea typeface="+mn-ea"/>
                          <a:cs typeface="Arial" panose="020B0604020202020204" pitchFamily="34" charset="0"/>
                        </a:rPr>
                        <a:t> </a:t>
                      </a:r>
                      <a:r>
                        <a:rPr lang="en-US" sz="1600" b="0" u="none" strike="noStrike" kern="1200" dirty="0">
                          <a:solidFill>
                            <a:srgbClr val="011D33"/>
                          </a:solidFill>
                          <a:effectLst/>
                          <a:latin typeface="Arial (Body)"/>
                          <a:ea typeface="+mn-ea"/>
                          <a:cs typeface="Arial" panose="020B0604020202020204" pitchFamily="34" charset="0"/>
                        </a:rPr>
                        <a:t>L</a:t>
                      </a:r>
                      <a:r>
                        <a:rPr lang="vi-VN" sz="1600" b="0" u="none" strike="noStrike" kern="1200" dirty="0">
                          <a:solidFill>
                            <a:srgbClr val="011D33"/>
                          </a:solidFill>
                          <a:effectLst/>
                          <a:latin typeface="Arial (Body)"/>
                          <a:ea typeface="+mn-ea"/>
                          <a:cs typeface="Arial" panose="020B0604020202020204" pitchFamily="34" charset="0"/>
                        </a:rPr>
                        <a:t>ong-term assets in progress</a:t>
                      </a:r>
                      <a:endParaRPr lang="en-GB" sz="1600" b="0" u="none" strike="noStrike" kern="1200" dirty="0">
                        <a:solidFill>
                          <a:srgbClr val="011D33"/>
                        </a:solidFill>
                        <a:effectLst/>
                        <a:latin typeface="Arial (Body)"/>
                        <a:ea typeface="+mn-ea"/>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0,91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1.6</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(19.9)</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10"/>
                  </a:ext>
                </a:extLst>
              </a:tr>
              <a:tr h="421302">
                <a:tc>
                  <a:txBody>
                    <a:bodyPr/>
                    <a:lstStyle/>
                    <a:p>
                      <a:pPr marL="0" algn="l" defTabSz="914400" rtl="0" eaLnBrk="1" fontAlgn="ctr" latinLnBrk="0" hangingPunct="1"/>
                      <a:r>
                        <a:rPr lang="en-GB" sz="1600" b="0" u="none" strike="noStrike" kern="1200" dirty="0">
                          <a:solidFill>
                            <a:srgbClr val="011D33"/>
                          </a:solidFill>
                          <a:effectLst/>
                          <a:latin typeface="Arial (Body)"/>
                          <a:ea typeface="+mn-ea"/>
                          <a:cs typeface="Arial" panose="020B0604020202020204" pitchFamily="34" charset="0"/>
                        </a:rPr>
                        <a:t>  </a:t>
                      </a:r>
                      <a:r>
                        <a:rPr lang="en-US" sz="1600" b="0" u="none" strike="noStrike" kern="1200" dirty="0">
                          <a:solidFill>
                            <a:srgbClr val="011D33"/>
                          </a:solidFill>
                          <a:effectLst/>
                          <a:latin typeface="Arial (Body)"/>
                          <a:ea typeface="+mn-ea"/>
                          <a:cs typeface="Arial" panose="020B0604020202020204" pitchFamily="34" charset="0"/>
                        </a:rPr>
                        <a:t>Long – term investments</a:t>
                      </a:r>
                      <a:endParaRPr lang="en-GB" sz="1600" b="0" u="none" strike="noStrike" kern="1200" dirty="0">
                        <a:solidFill>
                          <a:srgbClr val="011D33"/>
                        </a:solidFill>
                        <a:effectLst/>
                        <a:latin typeface="Arial (Body)"/>
                        <a:ea typeface="+mn-ea"/>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32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32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33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140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300.2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114,3</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11"/>
                  </a:ext>
                </a:extLst>
              </a:tr>
              <a:tr h="411650">
                <a:tc>
                  <a:txBody>
                    <a:bodyPr/>
                    <a:lstStyle/>
                    <a:p>
                      <a:pPr marL="0" algn="l" defTabSz="914400" rtl="0" eaLnBrk="1" fontAlgn="ctr" latinLnBrk="0" hangingPunct="1"/>
                      <a:r>
                        <a:rPr lang="en-GB" sz="1600" b="0" u="none" strike="noStrike" kern="1200" dirty="0">
                          <a:solidFill>
                            <a:srgbClr val="011D33"/>
                          </a:solidFill>
                          <a:effectLst/>
                          <a:latin typeface="Arial (Body)"/>
                          <a:ea typeface="+mn-ea"/>
                          <a:cs typeface="Arial" panose="020B0604020202020204" pitchFamily="34" charset="0"/>
                        </a:rPr>
                        <a:t> </a:t>
                      </a:r>
                      <a:r>
                        <a:rPr lang="en-US" sz="1600" b="0" u="none" strike="noStrike" kern="1200" dirty="0">
                          <a:solidFill>
                            <a:srgbClr val="011D33"/>
                          </a:solidFill>
                          <a:effectLst/>
                          <a:latin typeface="Arial (Body)"/>
                          <a:ea typeface="+mn-ea"/>
                          <a:cs typeface="Arial" panose="020B0604020202020204" pitchFamily="34" charset="0"/>
                        </a:rPr>
                        <a:t>Other Long – term assets</a:t>
                      </a:r>
                      <a:endParaRPr lang="en-GB" sz="1600" b="0" u="none" strike="noStrike" kern="1200" dirty="0">
                        <a:solidFill>
                          <a:srgbClr val="011D33"/>
                        </a:solidFill>
                        <a:effectLst/>
                        <a:latin typeface="Arial (Body)"/>
                        <a:ea typeface="+mn-ea"/>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12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11.3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SG" sz="1600" b="0" i="1" u="none" strike="noStrike" kern="1200" dirty="0">
                          <a:solidFill>
                            <a:srgbClr val="000000"/>
                          </a:solidFill>
                          <a:effectLst/>
                          <a:latin typeface="Arial (Body)"/>
                          <a:ea typeface="+mn-ea"/>
                          <a:cs typeface="Arial" panose="020B0604020202020204" pitchFamily="34" charset="0"/>
                        </a:rPr>
                        <a:t>(</a:t>
                      </a:r>
                      <a:r>
                        <a:rPr lang="en-US" sz="1600" b="0" i="1" u="none" strike="noStrike" kern="1200" dirty="0">
                          <a:solidFill>
                            <a:srgbClr val="000000"/>
                          </a:solidFill>
                          <a:effectLst/>
                          <a:latin typeface="Arial (Body)"/>
                          <a:ea typeface="+mn-ea"/>
                          <a:cs typeface="Arial" panose="020B0604020202020204" pitchFamily="34" charset="0"/>
                        </a:rPr>
                        <a:t>9,1)</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12"/>
                  </a:ext>
                </a:extLst>
              </a:tr>
              <a:tr h="411650">
                <a:tc>
                  <a:txBody>
                    <a:bodyPr/>
                    <a:lstStyle/>
                    <a:p>
                      <a:pPr algn="l" rtl="0" fontAlgn="ctr"/>
                      <a:r>
                        <a:rPr lang="en-GB" sz="1600" b="1" u="none" strike="noStrike" dirty="0">
                          <a:solidFill>
                            <a:schemeClr val="bg1"/>
                          </a:solidFill>
                          <a:effectLst/>
                          <a:latin typeface="Arial (Body)"/>
                          <a:cs typeface="Arial" panose="020B0604020202020204" pitchFamily="34" charset="0"/>
                        </a:rPr>
                        <a:t> </a:t>
                      </a:r>
                      <a:r>
                        <a:rPr lang="en-US" sz="1600" b="1" u="none" strike="noStrike" dirty="0">
                          <a:solidFill>
                            <a:schemeClr val="bg1"/>
                          </a:solidFill>
                          <a:effectLst/>
                          <a:latin typeface="Arial (Body)"/>
                          <a:cs typeface="Arial" panose="020B0604020202020204" pitchFamily="34" charset="0"/>
                        </a:rPr>
                        <a:t> Total</a:t>
                      </a:r>
                      <a:r>
                        <a:rPr lang="en-US" sz="1600" b="1" u="none" strike="noStrike" baseline="0" dirty="0">
                          <a:solidFill>
                            <a:schemeClr val="bg1"/>
                          </a:solidFill>
                          <a:effectLst/>
                          <a:latin typeface="Arial (Body)"/>
                          <a:cs typeface="Arial" panose="020B0604020202020204" pitchFamily="34" charset="0"/>
                        </a:rPr>
                        <a:t> Assets</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r" rtl="0" fontAlgn="b"/>
                      <a:r>
                        <a:rPr lang="en-GB" sz="1600" b="1" i="0" u="none" strike="noStrike" dirty="0">
                          <a:solidFill>
                            <a:schemeClr val="bg1"/>
                          </a:solidFill>
                          <a:effectLst/>
                          <a:latin typeface="Arial (Body)"/>
                          <a:cs typeface="Arial" panose="020B0604020202020204" pitchFamily="34" charset="0"/>
                        </a:rPr>
                        <a:t>1,713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r" rtl="0" fontAlgn="b"/>
                      <a:r>
                        <a:rPr lang="en-GB" sz="1600" b="1" i="0" u="none" strike="noStrike" dirty="0">
                          <a:solidFill>
                            <a:schemeClr val="bg1"/>
                          </a:solidFill>
                          <a:effectLst/>
                          <a:latin typeface="Arial (Body)"/>
                          <a:cs typeface="Arial" panose="020B0604020202020204" pitchFamily="34" charset="0"/>
                        </a:rPr>
                        <a:t>1,733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r" defTabSz="914400" rtl="0" eaLnBrk="1" fontAlgn="b" latinLnBrk="0" hangingPunct="1"/>
                      <a:r>
                        <a:rPr lang="en-US" sz="1600" b="1" i="0" u="none" strike="noStrike" kern="1200" dirty="0">
                          <a:solidFill>
                            <a:schemeClr val="bg1"/>
                          </a:solidFill>
                          <a:effectLst/>
                          <a:latin typeface="Arial (Body)"/>
                          <a:ea typeface="+mn-ea"/>
                          <a:cs typeface="Arial" panose="020B0604020202020204" pitchFamily="34" charset="0"/>
                        </a:rPr>
                        <a:t>1,838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r" defTabSz="914400" rtl="0" eaLnBrk="1" fontAlgn="b" latinLnBrk="0" hangingPunct="1"/>
                      <a:r>
                        <a:rPr lang="en-US" sz="1600" b="1" i="0" u="none" strike="noStrike" kern="1200" dirty="0">
                          <a:solidFill>
                            <a:schemeClr val="bg1"/>
                          </a:solidFill>
                          <a:effectLst/>
                          <a:latin typeface="Arial (Body)"/>
                          <a:ea typeface="+mn-ea"/>
                          <a:cs typeface="Arial" panose="020B0604020202020204" pitchFamily="34" charset="0"/>
                        </a:rPr>
                        <a:t>1,985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r" defTabSz="914400" rtl="0" eaLnBrk="1" fontAlgn="b" latinLnBrk="0" hangingPunct="1"/>
                      <a:r>
                        <a:rPr lang="en-US" sz="1600" b="1" i="0" u="none" strike="noStrike" kern="1200" dirty="0">
                          <a:solidFill>
                            <a:schemeClr val="bg1"/>
                          </a:solidFill>
                          <a:effectLst/>
                          <a:latin typeface="Arial (Body)"/>
                          <a:ea typeface="+mn-ea"/>
                          <a:cs typeface="Arial" panose="020B0604020202020204" pitchFamily="34" charset="0"/>
                        </a:rPr>
                        <a:t>2.062.8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400" rtl="0" eaLnBrk="1" fontAlgn="ctr" latinLnBrk="0" hangingPunct="1"/>
                      <a:r>
                        <a:rPr lang="en-US" sz="1600" b="1" i="1" u="none" strike="noStrike" kern="1200" dirty="0">
                          <a:solidFill>
                            <a:schemeClr val="bg1"/>
                          </a:solidFill>
                          <a:effectLst/>
                          <a:latin typeface="Arial (Body)"/>
                          <a:ea typeface="+mn-ea"/>
                          <a:cs typeface="Arial" panose="020B0604020202020204" pitchFamily="34" charset="0"/>
                        </a:rPr>
                        <a:t>3,9</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13"/>
                  </a:ext>
                </a:extLst>
              </a:tr>
              <a:tr h="411650">
                <a:tc>
                  <a:txBody>
                    <a:bodyPr/>
                    <a:lstStyle/>
                    <a:p>
                      <a:pPr algn="l" rtl="0" fontAlgn="ctr"/>
                      <a:r>
                        <a:rPr lang="en-GB" sz="1600" b="1" i="0" u="none" strike="noStrike" dirty="0">
                          <a:solidFill>
                            <a:srgbClr val="011D33"/>
                          </a:solidFill>
                          <a:effectLst/>
                          <a:latin typeface="Arial (Body)"/>
                          <a:cs typeface="Arial" panose="020B0604020202020204" pitchFamily="34" charset="0"/>
                        </a:rPr>
                        <a:t> </a:t>
                      </a:r>
                      <a:r>
                        <a:rPr lang="en-US" sz="1600" b="1" i="0" u="none" strike="noStrike" dirty="0">
                          <a:solidFill>
                            <a:srgbClr val="011D33"/>
                          </a:solidFill>
                          <a:effectLst/>
                          <a:latin typeface="Arial (Body)"/>
                          <a:cs typeface="Arial" panose="020B0604020202020204" pitchFamily="34" charset="0"/>
                        </a:rPr>
                        <a:t>Liabilities</a:t>
                      </a:r>
                      <a:endParaRPr lang="en-GB" sz="1600" b="1"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1,261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1,330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1,416</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1,401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1.409.5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1" i="1" u="none" strike="noStrike" kern="1200" dirty="0">
                          <a:solidFill>
                            <a:srgbClr val="000000"/>
                          </a:solidFill>
                          <a:effectLst/>
                          <a:latin typeface="Arial (Body)"/>
                          <a:ea typeface="+mn-ea"/>
                          <a:cs typeface="Arial" panose="020B0604020202020204" pitchFamily="34" charset="0"/>
                        </a:rPr>
                        <a:t>0,6</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14"/>
                  </a:ext>
                </a:extLst>
              </a:tr>
              <a:tr h="411650">
                <a:tc>
                  <a:txBody>
                    <a:bodyPr/>
                    <a:lstStyle/>
                    <a:p>
                      <a:pPr algn="l" rtl="0" fontAlgn="ctr"/>
                      <a:r>
                        <a:rPr lang="en-US" sz="1600" b="0" u="none" strike="noStrike" dirty="0">
                          <a:solidFill>
                            <a:srgbClr val="011D33"/>
                          </a:solidFill>
                          <a:effectLst/>
                          <a:latin typeface="Arial (Body)"/>
                          <a:cs typeface="Arial" panose="020B0604020202020204" pitchFamily="34" charset="0"/>
                        </a:rPr>
                        <a:t>Shor</a:t>
                      </a:r>
                      <a:r>
                        <a:rPr lang="en-US" sz="1600" b="0" u="none" strike="noStrike" baseline="0" dirty="0">
                          <a:solidFill>
                            <a:srgbClr val="011D33"/>
                          </a:solidFill>
                          <a:effectLst/>
                          <a:latin typeface="Arial (Body)"/>
                          <a:cs typeface="Arial" panose="020B0604020202020204" pitchFamily="34" charset="0"/>
                        </a:rPr>
                        <a:t>t-term liabilities</a:t>
                      </a:r>
                      <a:endParaRPr lang="en-GB" sz="1600" b="0"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1,119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Arial" panose="020B0604020202020204" pitchFamily="34" charset="0"/>
                        </a:rPr>
                        <a:t>1,217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1,318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1,299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Arial" panose="020B0604020202020204" pitchFamily="34" charset="0"/>
                        </a:rPr>
                        <a:t>1.229.7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Arial" panose="020B0604020202020204" pitchFamily="34" charset="0"/>
                        </a:rPr>
                        <a:t>(41,2)</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15"/>
                  </a:ext>
                </a:extLst>
              </a:tr>
              <a:tr h="411650">
                <a:tc>
                  <a:txBody>
                    <a:bodyPr/>
                    <a:lstStyle/>
                    <a:p>
                      <a:pPr algn="l" rtl="0" fontAlgn="ctr"/>
                      <a:r>
                        <a:rPr lang="en-GB" sz="1600" b="0" i="1" u="none" strike="noStrike" dirty="0">
                          <a:solidFill>
                            <a:srgbClr val="011D33"/>
                          </a:solidFill>
                          <a:effectLst/>
                          <a:latin typeface="Arial (Body)"/>
                          <a:cs typeface="Times New Roman" panose="02020603050405020304" pitchFamily="18" charset="0"/>
                        </a:rPr>
                        <a:t>    </a:t>
                      </a:r>
                      <a:r>
                        <a:rPr lang="en-US" sz="1600" b="0" i="1" u="none" strike="noStrike" dirty="0">
                          <a:solidFill>
                            <a:srgbClr val="011D33"/>
                          </a:solidFill>
                          <a:effectLst/>
                          <a:latin typeface="Arial (Body)"/>
                          <a:cs typeface="Times New Roman" panose="02020603050405020304" pitchFamily="18" charset="0"/>
                        </a:rPr>
                        <a:t>Short-</a:t>
                      </a:r>
                      <a:r>
                        <a:rPr lang="en-US" sz="1600" b="0" i="1" u="none" strike="noStrike" baseline="0" dirty="0">
                          <a:solidFill>
                            <a:srgbClr val="011D33"/>
                          </a:solidFill>
                          <a:effectLst/>
                          <a:latin typeface="Arial (Body)"/>
                          <a:cs typeface="Times New Roman" panose="02020603050405020304" pitchFamily="18" charset="0"/>
                        </a:rPr>
                        <a:t>term loans </a:t>
                      </a:r>
                      <a:endParaRPr lang="en-GB" sz="1600" b="0" i="1" u="none" strike="noStrike" dirty="0">
                        <a:solidFill>
                          <a:srgbClr val="011D33"/>
                        </a:solidFill>
                        <a:effectLst/>
                        <a:latin typeface="Arial (Body)"/>
                        <a:cs typeface="Times New Roman" panose="02020603050405020304" pitchFamily="18"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1" u="none" strike="noStrike" dirty="0">
                          <a:solidFill>
                            <a:srgbClr val="011D33"/>
                          </a:solidFill>
                          <a:effectLst/>
                          <a:latin typeface="Arial (Body)"/>
                          <a:cs typeface="Times New Roman" panose="02020603050405020304" pitchFamily="18" charset="0"/>
                        </a:rPr>
                        <a:t>660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1" u="none" strike="noStrike" dirty="0">
                          <a:solidFill>
                            <a:srgbClr val="011D33"/>
                          </a:solidFill>
                          <a:effectLst/>
                          <a:latin typeface="Arial (Body)"/>
                          <a:cs typeface="Times New Roman" panose="02020603050405020304" pitchFamily="18" charset="0"/>
                        </a:rPr>
                        <a:t>677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1" u="none" strike="noStrike" kern="1200" dirty="0">
                          <a:solidFill>
                            <a:srgbClr val="011D33"/>
                          </a:solidFill>
                          <a:effectLst/>
                          <a:latin typeface="Arial (Body)"/>
                          <a:ea typeface="+mn-ea"/>
                          <a:cs typeface="Times New Roman" panose="02020603050405020304" pitchFamily="18" charset="0"/>
                        </a:rPr>
                        <a:t>668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1" u="none" strike="noStrike" kern="1200" dirty="0">
                          <a:solidFill>
                            <a:srgbClr val="011D33"/>
                          </a:solidFill>
                          <a:effectLst/>
                          <a:latin typeface="Arial (Body)"/>
                          <a:ea typeface="+mn-ea"/>
                          <a:cs typeface="Times New Roman" panose="02020603050405020304" pitchFamily="18" charset="0"/>
                        </a:rPr>
                        <a:t>627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1" u="none" strike="noStrike" kern="1200" dirty="0">
                          <a:solidFill>
                            <a:srgbClr val="011D33"/>
                          </a:solidFill>
                          <a:effectLst/>
                          <a:latin typeface="Arial (Body)"/>
                          <a:ea typeface="+mn-ea"/>
                          <a:cs typeface="Times New Roman" panose="02020603050405020304" pitchFamily="18" charset="0"/>
                        </a:rPr>
                        <a:t>626.3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Times New Roman" panose="02020603050405020304" pitchFamily="18" charset="0"/>
                        </a:rPr>
                        <a:t>(0,1)</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16"/>
                  </a:ext>
                </a:extLst>
              </a:tr>
              <a:tr h="411650">
                <a:tc>
                  <a:txBody>
                    <a:bodyPr/>
                    <a:lstStyle/>
                    <a:p>
                      <a:pPr algn="l" rtl="0" fontAlgn="ctr"/>
                      <a:r>
                        <a:rPr lang="en-GB" sz="1600" b="0" u="none" strike="noStrike" dirty="0">
                          <a:solidFill>
                            <a:srgbClr val="011D33"/>
                          </a:solidFill>
                          <a:effectLst/>
                          <a:latin typeface="Arial (Body)"/>
                          <a:cs typeface="Times New Roman" panose="02020603050405020304" pitchFamily="18" charset="0"/>
                        </a:rPr>
                        <a:t> </a:t>
                      </a:r>
                      <a:r>
                        <a:rPr lang="en-US" sz="1600" b="0" u="none" strike="noStrike" dirty="0">
                          <a:solidFill>
                            <a:srgbClr val="011D33"/>
                          </a:solidFill>
                          <a:effectLst/>
                          <a:latin typeface="Arial (Body)"/>
                          <a:cs typeface="Times New Roman" panose="02020603050405020304" pitchFamily="18" charset="0"/>
                        </a:rPr>
                        <a:t>Long-term</a:t>
                      </a:r>
                      <a:r>
                        <a:rPr lang="en-US" sz="1600" b="0" u="none" strike="noStrike" baseline="0" dirty="0">
                          <a:solidFill>
                            <a:srgbClr val="011D33"/>
                          </a:solidFill>
                          <a:effectLst/>
                          <a:latin typeface="Arial (Body)"/>
                          <a:cs typeface="Times New Roman" panose="02020603050405020304" pitchFamily="18" charset="0"/>
                        </a:rPr>
                        <a:t> liabilities</a:t>
                      </a:r>
                      <a:endParaRPr lang="en-GB" sz="1600" b="0" i="1" u="none" strike="noStrike" dirty="0">
                        <a:solidFill>
                          <a:srgbClr val="011D33"/>
                        </a:solidFill>
                        <a:effectLst/>
                        <a:latin typeface="Arial (Body)"/>
                        <a:cs typeface="Times New Roman" panose="02020603050405020304" pitchFamily="18"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Times New Roman" panose="02020603050405020304" pitchFamily="18" charset="0"/>
                        </a:rPr>
                        <a:t>132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0" u="none" strike="noStrike" dirty="0">
                          <a:solidFill>
                            <a:srgbClr val="011D33"/>
                          </a:solidFill>
                          <a:effectLst/>
                          <a:latin typeface="Arial (Body)"/>
                          <a:cs typeface="Times New Roman" panose="02020603050405020304" pitchFamily="18" charset="0"/>
                        </a:rPr>
                        <a:t>113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Times New Roman" panose="02020603050405020304" pitchFamily="18" charset="0"/>
                        </a:rPr>
                        <a:t>98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Times New Roman" panose="02020603050405020304" pitchFamily="18" charset="0"/>
                        </a:rPr>
                        <a:t>102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0" i="0" u="none" strike="noStrike" kern="1200" dirty="0">
                          <a:solidFill>
                            <a:srgbClr val="011D33"/>
                          </a:solidFill>
                          <a:effectLst/>
                          <a:latin typeface="Arial (Body)"/>
                          <a:ea typeface="+mn-ea"/>
                          <a:cs typeface="Times New Roman" panose="02020603050405020304" pitchFamily="18" charset="0"/>
                        </a:rPr>
                        <a:t>179.8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US" sz="1600" b="0" i="1" u="none" strike="noStrike" kern="1200" dirty="0">
                          <a:solidFill>
                            <a:srgbClr val="000000"/>
                          </a:solidFill>
                          <a:effectLst/>
                          <a:latin typeface="Arial (Body)"/>
                          <a:ea typeface="+mn-ea"/>
                          <a:cs typeface="Times New Roman" panose="02020603050405020304" pitchFamily="18" charset="0"/>
                        </a:rPr>
                        <a:t>76,6</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17"/>
                  </a:ext>
                </a:extLst>
              </a:tr>
              <a:tr h="432176">
                <a:tc>
                  <a:txBody>
                    <a:bodyPr/>
                    <a:lstStyle/>
                    <a:p>
                      <a:pPr algn="l" rtl="0" fontAlgn="ctr"/>
                      <a:r>
                        <a:rPr lang="en-GB" sz="1600" b="0" i="1" u="none" strike="noStrike" dirty="0">
                          <a:solidFill>
                            <a:srgbClr val="011D33"/>
                          </a:solidFill>
                          <a:effectLst/>
                          <a:latin typeface="Arial (Body)"/>
                          <a:cs typeface="Times New Roman" panose="02020603050405020304" pitchFamily="18" charset="0"/>
                        </a:rPr>
                        <a:t>    </a:t>
                      </a:r>
                      <a:r>
                        <a:rPr lang="en-US" sz="1600" b="0" i="1" u="none" strike="noStrike" dirty="0">
                          <a:solidFill>
                            <a:srgbClr val="011D33"/>
                          </a:solidFill>
                          <a:effectLst/>
                          <a:latin typeface="Arial (Body)"/>
                          <a:cs typeface="Times New Roman" panose="02020603050405020304" pitchFamily="18" charset="0"/>
                        </a:rPr>
                        <a:t>Long – term loans</a:t>
                      </a:r>
                      <a:endParaRPr lang="en-GB" sz="1600" b="0" i="1" u="none" strike="noStrike" dirty="0">
                        <a:solidFill>
                          <a:srgbClr val="011D33"/>
                        </a:solidFill>
                        <a:effectLst/>
                        <a:latin typeface="Arial (Body)"/>
                        <a:cs typeface="Times New Roman" panose="02020603050405020304" pitchFamily="18"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1" u="none" strike="noStrike" dirty="0">
                          <a:solidFill>
                            <a:srgbClr val="011D33"/>
                          </a:solidFill>
                          <a:effectLst/>
                          <a:latin typeface="Arial (Body)"/>
                          <a:cs typeface="Times New Roman" panose="02020603050405020304" pitchFamily="18" charset="0"/>
                        </a:rPr>
                        <a:t>142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0" i="1" u="none" strike="noStrike" dirty="0">
                          <a:solidFill>
                            <a:srgbClr val="011D33"/>
                          </a:solidFill>
                          <a:effectLst/>
                          <a:latin typeface="Arial (Body)"/>
                          <a:cs typeface="Times New Roman" panose="02020603050405020304" pitchFamily="18" charset="0"/>
                        </a:rPr>
                        <a:t>113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0" i="1" u="none" strike="noStrike" kern="1200" dirty="0">
                          <a:solidFill>
                            <a:srgbClr val="011D33"/>
                          </a:solidFill>
                          <a:effectLst/>
                          <a:latin typeface="Arial (Body)"/>
                          <a:ea typeface="+mn-ea"/>
                          <a:cs typeface="Times New Roman" panose="02020603050405020304" pitchFamily="18" charset="0"/>
                        </a:rPr>
                        <a:t>98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0" i="1" u="none" strike="noStrike" kern="1200" dirty="0">
                          <a:solidFill>
                            <a:srgbClr val="011D33"/>
                          </a:solidFill>
                          <a:effectLst/>
                          <a:latin typeface="Arial (Body)"/>
                          <a:ea typeface="+mn-ea"/>
                          <a:cs typeface="Times New Roman" panose="02020603050405020304" pitchFamily="18" charset="0"/>
                        </a:rPr>
                        <a:t>100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SG" sz="1600" b="0" i="1" u="none" strike="noStrike" kern="1200" dirty="0">
                          <a:solidFill>
                            <a:srgbClr val="011D33"/>
                          </a:solidFill>
                          <a:effectLst/>
                          <a:latin typeface="Arial (Body)"/>
                          <a:ea typeface="+mn-ea"/>
                          <a:cs typeface="Times New Roman" panose="02020603050405020304" pitchFamily="18" charset="0"/>
                        </a:rPr>
                        <a:t>83.4</a:t>
                      </a:r>
                      <a:endParaRPr lang="en-US" sz="1600" b="0" i="1" u="none" strike="noStrike" kern="1200" dirty="0">
                        <a:solidFill>
                          <a:srgbClr val="011D33"/>
                        </a:solidFill>
                        <a:effectLst/>
                        <a:latin typeface="Arial (Body)"/>
                        <a:ea typeface="+mn-ea"/>
                        <a:cs typeface="Times New Roman" panose="02020603050405020304" pitchFamily="18" charset="0"/>
                      </a:endParaRP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SG" sz="1600" b="0" i="1" u="none" strike="noStrike" kern="1200" dirty="0">
                          <a:solidFill>
                            <a:srgbClr val="000000"/>
                          </a:solidFill>
                          <a:effectLst/>
                          <a:latin typeface="Arial (Body)"/>
                          <a:ea typeface="+mn-ea"/>
                          <a:cs typeface="Times New Roman" panose="02020603050405020304" pitchFamily="18" charset="0"/>
                        </a:rPr>
                        <a:t>(</a:t>
                      </a:r>
                      <a:r>
                        <a:rPr lang="en-US" sz="1600" b="0" i="1" u="none" strike="noStrike" kern="1200" dirty="0">
                          <a:solidFill>
                            <a:srgbClr val="000000"/>
                          </a:solidFill>
                          <a:effectLst/>
                          <a:latin typeface="Arial (Body)"/>
                          <a:ea typeface="+mn-ea"/>
                          <a:cs typeface="Times New Roman" panose="02020603050405020304" pitchFamily="18" charset="0"/>
                        </a:rPr>
                        <a:t>16,5)</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18"/>
                  </a:ext>
                </a:extLst>
              </a:tr>
              <a:tr h="411675">
                <a:tc>
                  <a:txBody>
                    <a:bodyPr/>
                    <a:lstStyle/>
                    <a:p>
                      <a:pPr algn="l" rtl="0" fontAlgn="ctr"/>
                      <a:r>
                        <a:rPr lang="en-US" sz="1600" b="1" i="0" u="none" strike="noStrike" dirty="0">
                          <a:solidFill>
                            <a:srgbClr val="011D33"/>
                          </a:solidFill>
                          <a:effectLst/>
                          <a:latin typeface="Arial (Body)"/>
                          <a:cs typeface="Arial" panose="020B0604020202020204" pitchFamily="34" charset="0"/>
                        </a:rPr>
                        <a:t>Owner’s Equity </a:t>
                      </a:r>
                      <a:endParaRPr lang="en-GB" sz="1600" b="1"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452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403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422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584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30000"/>
                      </a:schemeClr>
                    </a:solidFill>
                  </a:tcPr>
                </a:tc>
                <a:tc>
                  <a:txBody>
                    <a:bodyPr/>
                    <a:lstStyle/>
                    <a:p>
                      <a:pPr marL="0" algn="r" defTabSz="914400" rtl="0" eaLnBrk="1" fontAlgn="b" latinLnBrk="0" hangingPunct="1"/>
                      <a:r>
                        <a:rPr lang="en-US" sz="1600" b="1" i="0" u="none" strike="noStrike" kern="1200" dirty="0">
                          <a:solidFill>
                            <a:srgbClr val="011D33"/>
                          </a:solidFill>
                          <a:effectLst/>
                          <a:latin typeface="Arial (Body)"/>
                          <a:ea typeface="+mn-ea"/>
                          <a:cs typeface="Arial" panose="020B0604020202020204" pitchFamily="34" charset="0"/>
                        </a:rPr>
                        <a:t>653.79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30000"/>
                      </a:schemeClr>
                    </a:solidFill>
                  </a:tcPr>
                </a:tc>
                <a:tc>
                  <a:txBody>
                    <a:bodyPr/>
                    <a:lstStyle/>
                    <a:p>
                      <a:pPr marL="0" algn="ctr" defTabSz="914400" rtl="0" eaLnBrk="1" fontAlgn="ctr" latinLnBrk="0" hangingPunct="1"/>
                      <a:r>
                        <a:rPr lang="en-SG" sz="1600" b="1" i="1" u="none" strike="noStrike" kern="1200" dirty="0">
                          <a:solidFill>
                            <a:srgbClr val="000000"/>
                          </a:solidFill>
                          <a:effectLst/>
                          <a:latin typeface="Arial (Body)"/>
                          <a:ea typeface="+mn-ea"/>
                          <a:cs typeface="Arial" panose="020B0604020202020204" pitchFamily="34" charset="0"/>
                        </a:rPr>
                        <a:t>1</a:t>
                      </a:r>
                      <a:r>
                        <a:rPr lang="en-US" sz="1600" b="1" i="1" u="none" strike="noStrike" kern="1200" dirty="0">
                          <a:solidFill>
                            <a:srgbClr val="000000"/>
                          </a:solidFill>
                          <a:effectLst/>
                          <a:latin typeface="Arial (Body)"/>
                          <a:ea typeface="+mn-ea"/>
                          <a:cs typeface="Arial" panose="020B0604020202020204" pitchFamily="34" charset="0"/>
                        </a:rPr>
                        <a:t>2,0</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30000"/>
                      </a:schemeClr>
                    </a:solidFill>
                  </a:tcPr>
                </a:tc>
                <a:extLst>
                  <a:ext uri="{0D108BD9-81ED-4DB2-BD59-A6C34878D82A}">
                    <a16:rowId xmlns:a16="http://schemas.microsoft.com/office/drawing/2014/main" val="10019"/>
                  </a:ext>
                </a:extLst>
              </a:tr>
              <a:tr h="411650">
                <a:tc>
                  <a:txBody>
                    <a:bodyPr/>
                    <a:lstStyle/>
                    <a:p>
                      <a:pPr algn="l" rtl="0" fontAlgn="ctr"/>
                      <a:r>
                        <a:rPr lang="en-US" sz="1600" b="1" u="none" strike="noStrike" dirty="0">
                          <a:solidFill>
                            <a:schemeClr val="bg1"/>
                          </a:solidFill>
                          <a:effectLst/>
                          <a:latin typeface="Arial (Body)"/>
                          <a:cs typeface="Times New Roman" panose="02020603050405020304" pitchFamily="18" charset="0"/>
                        </a:rPr>
                        <a:t>Total Resources</a:t>
                      </a:r>
                      <a:endParaRPr lang="en-GB" sz="1600" b="1" i="0" u="none" strike="noStrike" dirty="0">
                        <a:solidFill>
                          <a:schemeClr val="bg1"/>
                        </a:solidFill>
                        <a:effectLst/>
                        <a:latin typeface="Arial (Body)"/>
                        <a:cs typeface="Times New Roman" panose="02020603050405020304" pitchFamily="18"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r" rtl="0" fontAlgn="b"/>
                      <a:r>
                        <a:rPr lang="en-GB" sz="1600" b="1" i="0" u="none" strike="noStrike" dirty="0">
                          <a:solidFill>
                            <a:schemeClr val="bg1"/>
                          </a:solidFill>
                          <a:effectLst/>
                          <a:latin typeface="Arial (Body)"/>
                          <a:cs typeface="Times New Roman" panose="02020603050405020304" pitchFamily="18" charset="0"/>
                        </a:rPr>
                        <a:t>1,713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r" rtl="0" fontAlgn="b"/>
                      <a:r>
                        <a:rPr lang="en-GB" sz="1600" b="1" i="0" u="none" strike="noStrike" dirty="0">
                          <a:solidFill>
                            <a:schemeClr val="bg1"/>
                          </a:solidFill>
                          <a:effectLst/>
                          <a:latin typeface="Arial (Body)"/>
                          <a:cs typeface="Times New Roman" panose="02020603050405020304" pitchFamily="18" charset="0"/>
                        </a:rPr>
                        <a:t>1,733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r" fontAlgn="ctr"/>
                      <a:r>
                        <a:rPr lang="en-US" sz="1600" b="1" i="0" u="none" strike="noStrike" kern="1200" dirty="0">
                          <a:solidFill>
                            <a:schemeClr val="bg1"/>
                          </a:solidFill>
                          <a:effectLst/>
                          <a:latin typeface="Arial (Body)"/>
                          <a:ea typeface="+mn-ea"/>
                          <a:cs typeface="Times New Roman" panose="02020603050405020304" pitchFamily="18" charset="0"/>
                        </a:rPr>
                        <a:t>1,838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r" defTabSz="914400" rtl="0" eaLnBrk="1" fontAlgn="b" latinLnBrk="0" hangingPunct="1"/>
                      <a:r>
                        <a:rPr lang="en-US" sz="1600" b="1" i="0" u="none" strike="noStrike" kern="1200" dirty="0">
                          <a:solidFill>
                            <a:schemeClr val="bg1"/>
                          </a:solidFill>
                          <a:effectLst/>
                          <a:latin typeface="Arial (Body)"/>
                          <a:ea typeface="+mn-ea"/>
                          <a:cs typeface="Arial" panose="020B0604020202020204" pitchFamily="34" charset="0"/>
                        </a:rPr>
                        <a:t>1,985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r" defTabSz="914400" rtl="0" eaLnBrk="1" fontAlgn="b" latinLnBrk="0" hangingPunct="1"/>
                      <a:r>
                        <a:rPr lang="en-US" sz="1600" b="1" i="0" u="none" strike="noStrike" kern="1200" dirty="0">
                          <a:solidFill>
                            <a:schemeClr val="bg1"/>
                          </a:solidFill>
                          <a:effectLst/>
                          <a:latin typeface="Arial (Body)"/>
                          <a:ea typeface="+mn-ea"/>
                          <a:cs typeface="Arial" panose="020B0604020202020204" pitchFamily="34" charset="0"/>
                        </a:rPr>
                        <a:t>2.062.8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400" rtl="0" eaLnBrk="1" fontAlgn="ctr" latinLnBrk="0" hangingPunct="1"/>
                      <a:r>
                        <a:rPr lang="en-US" sz="1600" b="1" i="1" u="none" strike="noStrike" kern="1200" dirty="0">
                          <a:solidFill>
                            <a:schemeClr val="bg1"/>
                          </a:solidFill>
                          <a:effectLst/>
                          <a:latin typeface="Arial (Body)"/>
                          <a:ea typeface="+mn-ea"/>
                          <a:cs typeface="Arial" panose="020B0604020202020204" pitchFamily="34" charset="0"/>
                        </a:rPr>
                        <a:t>3,9</a:t>
                      </a:r>
                    </a:p>
                  </a:txBody>
                  <a:tcPr marL="6350" marR="6350" marT="635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2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37105999"/>
              </p:ext>
            </p:extLst>
          </p:nvPr>
        </p:nvGraphicFramePr>
        <p:xfrm>
          <a:off x="10341146" y="1348887"/>
          <a:ext cx="9153627" cy="4358103"/>
        </p:xfrm>
        <a:graphic>
          <a:graphicData uri="http://schemas.openxmlformats.org/drawingml/2006/table">
            <a:tbl>
              <a:tblPr>
                <a:tableStyleId>{5C22544A-7EE6-4342-B048-85BDC9FD1C3A}</a:tableStyleId>
              </a:tblPr>
              <a:tblGrid>
                <a:gridCol w="2275630">
                  <a:extLst>
                    <a:ext uri="{9D8B030D-6E8A-4147-A177-3AD203B41FA5}">
                      <a16:colId xmlns:a16="http://schemas.microsoft.com/office/drawing/2014/main" val="20000"/>
                    </a:ext>
                  </a:extLst>
                </a:gridCol>
                <a:gridCol w="992177">
                  <a:extLst>
                    <a:ext uri="{9D8B030D-6E8A-4147-A177-3AD203B41FA5}">
                      <a16:colId xmlns:a16="http://schemas.microsoft.com/office/drawing/2014/main" val="20002"/>
                    </a:ext>
                  </a:extLst>
                </a:gridCol>
                <a:gridCol w="1082376">
                  <a:extLst>
                    <a:ext uri="{9D8B030D-6E8A-4147-A177-3AD203B41FA5}">
                      <a16:colId xmlns:a16="http://schemas.microsoft.com/office/drawing/2014/main" val="20003"/>
                    </a:ext>
                  </a:extLst>
                </a:gridCol>
                <a:gridCol w="1082266">
                  <a:extLst>
                    <a:ext uri="{9D8B030D-6E8A-4147-A177-3AD203B41FA5}">
                      <a16:colId xmlns:a16="http://schemas.microsoft.com/office/drawing/2014/main" val="20004"/>
                    </a:ext>
                  </a:extLst>
                </a:gridCol>
                <a:gridCol w="1207819">
                  <a:extLst>
                    <a:ext uri="{9D8B030D-6E8A-4147-A177-3AD203B41FA5}">
                      <a16:colId xmlns:a16="http://schemas.microsoft.com/office/drawing/2014/main" val="20005"/>
                    </a:ext>
                  </a:extLst>
                </a:gridCol>
                <a:gridCol w="1120295">
                  <a:extLst>
                    <a:ext uri="{9D8B030D-6E8A-4147-A177-3AD203B41FA5}">
                      <a16:colId xmlns:a16="http://schemas.microsoft.com/office/drawing/2014/main" val="1778774991"/>
                    </a:ext>
                  </a:extLst>
                </a:gridCol>
                <a:gridCol w="1393064">
                  <a:extLst>
                    <a:ext uri="{9D8B030D-6E8A-4147-A177-3AD203B41FA5}">
                      <a16:colId xmlns:a16="http://schemas.microsoft.com/office/drawing/2014/main" val="20006"/>
                    </a:ext>
                  </a:extLst>
                </a:gridCol>
              </a:tblGrid>
              <a:tr h="1133191">
                <a:tc>
                  <a:txBody>
                    <a:bodyPr/>
                    <a:lstStyle/>
                    <a:p>
                      <a:pPr algn="ctr" rtl="0" fontAlgn="ctr"/>
                      <a:r>
                        <a:rPr lang="en-GB" sz="1600" b="1" u="none" strike="noStrike" dirty="0">
                          <a:solidFill>
                            <a:schemeClr val="bg1"/>
                          </a:solidFill>
                          <a:effectLst/>
                          <a:latin typeface="Arial (Body)"/>
                          <a:cs typeface="Arial" panose="020B0604020202020204" pitchFamily="34" charset="0"/>
                        </a:rPr>
                        <a:t>Target</a:t>
                      </a:r>
                      <a:r>
                        <a:rPr lang="en-GB" sz="1600" b="1" u="none" strike="noStrike" baseline="0" dirty="0">
                          <a:solidFill>
                            <a:schemeClr val="bg1"/>
                          </a:solidFill>
                          <a:effectLst/>
                          <a:latin typeface="Arial (Body)"/>
                          <a:cs typeface="Arial" panose="020B0604020202020204" pitchFamily="34" charset="0"/>
                        </a:rPr>
                        <a:t> (Billions Dong</a:t>
                      </a:r>
                      <a:r>
                        <a:rPr lang="en-GB" sz="1600" b="1" u="none" strike="noStrike" dirty="0">
                          <a:solidFill>
                            <a:schemeClr val="bg1"/>
                          </a:solidFill>
                          <a:effectLst/>
                          <a:latin typeface="Arial (Body)"/>
                          <a:cs typeface="Arial" panose="020B0604020202020204" pitchFamily="34" charset="0"/>
                        </a:rPr>
                        <a:t>)</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0070C0"/>
                    </a:solidFill>
                  </a:tcPr>
                </a:tc>
                <a:tc>
                  <a:txBody>
                    <a:bodyPr/>
                    <a:lstStyle/>
                    <a:p>
                      <a:pPr algn="ctr" rtl="0" fontAlgn="ctr"/>
                      <a:r>
                        <a:rPr lang="en-GB" sz="1600" b="1" u="none" strike="noStrike" dirty="0">
                          <a:solidFill>
                            <a:schemeClr val="bg1"/>
                          </a:solidFill>
                          <a:effectLst/>
                          <a:latin typeface="Arial (Body)"/>
                          <a:cs typeface="Arial" panose="020B0604020202020204" pitchFamily="34" charset="0"/>
                        </a:rPr>
                        <a:t>2018</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0070C0"/>
                    </a:solidFill>
                  </a:tcPr>
                </a:tc>
                <a:tc>
                  <a:txBody>
                    <a:bodyPr/>
                    <a:lstStyle/>
                    <a:p>
                      <a:pPr algn="ctr" rtl="0" fontAlgn="ctr"/>
                      <a:r>
                        <a:rPr lang="en-GB" sz="1600" b="1" i="0" u="none" strike="noStrike" dirty="0">
                          <a:solidFill>
                            <a:schemeClr val="bg1"/>
                          </a:solidFill>
                          <a:effectLst/>
                          <a:latin typeface="Arial (Body)"/>
                          <a:cs typeface="Arial" panose="020B0604020202020204" pitchFamily="34" charset="0"/>
                        </a:rPr>
                        <a:t>2019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0070C0"/>
                    </a:solidFill>
                  </a:tcPr>
                </a:tc>
                <a:tc>
                  <a:txBody>
                    <a:bodyPr/>
                    <a:lstStyle/>
                    <a:p>
                      <a:pPr algn="ctr" rtl="0" fontAlgn="ctr"/>
                      <a:r>
                        <a:rPr lang="en-US" sz="1600" b="1" i="0" u="none" strike="noStrike" dirty="0">
                          <a:solidFill>
                            <a:schemeClr val="bg1"/>
                          </a:solidFill>
                          <a:effectLst/>
                          <a:latin typeface="Arial (Body)"/>
                          <a:cs typeface="Arial" panose="020B0604020202020204" pitchFamily="34" charset="0"/>
                        </a:rPr>
                        <a:t>2020</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Arial (Body)"/>
                          <a:cs typeface="Arial" panose="020B0604020202020204" pitchFamily="34" charset="0"/>
                        </a:rPr>
                        <a:t>2021</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Arial (Body)"/>
                          <a:cs typeface="Arial" panose="020B0604020202020204" pitchFamily="34" charset="0"/>
                        </a:rPr>
                        <a:t>9M2022</a:t>
                      </a:r>
                      <a:endParaRPr lang="en-GB" sz="1600" b="1" i="0" u="none" strike="noStrike" dirty="0">
                        <a:solidFill>
                          <a:schemeClr val="bg1"/>
                        </a:solidFill>
                        <a:effectLst/>
                        <a:latin typeface="Arial (Body)"/>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0070C0"/>
                    </a:solidFill>
                  </a:tcPr>
                </a:tc>
                <a:tc>
                  <a:txBody>
                    <a:bodyPr/>
                    <a:lstStyle/>
                    <a:p>
                      <a:pPr algn="ctr" rtl="0" fontAlgn="ctr"/>
                      <a:r>
                        <a:rPr lang="en-GB" sz="1600" b="1" i="0" u="none" strike="noStrike" dirty="0">
                          <a:solidFill>
                            <a:schemeClr val="bg1"/>
                          </a:solidFill>
                          <a:effectLst/>
                          <a:latin typeface="Arial (Body)"/>
                          <a:cs typeface="Arial" panose="020B0604020202020204" pitchFamily="34" charset="0"/>
                        </a:rPr>
                        <a:t>Change </a:t>
                      </a:r>
                    </a:p>
                    <a:p>
                      <a:pPr algn="ctr" rtl="0" fontAlgn="ctr"/>
                      <a:r>
                        <a:rPr lang="en-GB" sz="1600" b="1" i="0" u="none" strike="noStrike" dirty="0">
                          <a:solidFill>
                            <a:schemeClr val="bg1"/>
                          </a:solidFill>
                          <a:effectLst/>
                          <a:latin typeface="Arial (Body)"/>
                          <a:cs typeface="Arial" panose="020B0604020202020204" pitchFamily="34" charset="0"/>
                        </a:rPr>
                        <a:t>(y-o-y)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72832">
                <a:tc>
                  <a:txBody>
                    <a:bodyPr/>
                    <a:lstStyle/>
                    <a:p>
                      <a:pPr algn="l" rtl="0" fontAlgn="ctr"/>
                      <a:r>
                        <a:rPr lang="en-GB" sz="1600" b="1" u="none" strike="noStrike" dirty="0">
                          <a:solidFill>
                            <a:srgbClr val="011D33"/>
                          </a:solidFill>
                          <a:effectLst/>
                          <a:latin typeface="Arial (Body)"/>
                          <a:cs typeface="Arial" panose="020B0604020202020204" pitchFamily="34" charset="0"/>
                        </a:rPr>
                        <a:t>Net Revenue</a:t>
                      </a:r>
                      <a:endParaRPr lang="en-GB" sz="1600" b="1"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1,839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1,705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1,339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no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1,513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40000"/>
                        <a:lumOff val="60000"/>
                        <a:alpha val="2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1.328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4">
                        <a:lumMod val="40000"/>
                        <a:lumOff val="60000"/>
                        <a:alpha val="20000"/>
                      </a:schemeClr>
                    </a:solidFill>
                  </a:tcPr>
                </a:tc>
                <a:tc>
                  <a:txBody>
                    <a:bodyPr/>
                    <a:lstStyle/>
                    <a:p>
                      <a:pPr algn="r" fontAlgn="b"/>
                      <a:r>
                        <a:rPr lang="en-US" sz="1600" b="1" i="1" u="none" strike="noStrike" dirty="0">
                          <a:solidFill>
                            <a:srgbClr val="FF0000"/>
                          </a:solidFill>
                          <a:effectLst/>
                          <a:latin typeface="Arial (Body)"/>
                          <a:cs typeface="Arial" panose="020B0604020202020204" pitchFamily="34" charset="0"/>
                        </a:rPr>
                        <a:t>29%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20000"/>
                        <a:lumOff val="80000"/>
                        <a:alpha val="20000"/>
                      </a:schemeClr>
                    </a:solidFill>
                  </a:tcPr>
                </a:tc>
                <a:extLst>
                  <a:ext uri="{0D108BD9-81ED-4DB2-BD59-A6C34878D82A}">
                    <a16:rowId xmlns:a16="http://schemas.microsoft.com/office/drawing/2014/main" val="10001"/>
                  </a:ext>
                </a:extLst>
              </a:tr>
              <a:tr h="389535">
                <a:tc>
                  <a:txBody>
                    <a:bodyPr/>
                    <a:lstStyle/>
                    <a:p>
                      <a:pPr algn="l" rtl="0" fontAlgn="ctr"/>
                      <a:r>
                        <a:rPr lang="en-US" sz="1600" b="0" u="none" strike="noStrike" dirty="0">
                          <a:solidFill>
                            <a:srgbClr val="011D33"/>
                          </a:solidFill>
                          <a:effectLst/>
                          <a:latin typeface="Arial (Body)"/>
                          <a:cs typeface="Arial" panose="020B0604020202020204" pitchFamily="34" charset="0"/>
                        </a:rPr>
                        <a:t>Gross Profit</a:t>
                      </a:r>
                      <a:endParaRPr lang="en-GB" sz="1600" b="0"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130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57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64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no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177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40000"/>
                        <a:lumOff val="60000"/>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121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4">
                        <a:lumMod val="40000"/>
                        <a:lumOff val="60000"/>
                        <a:alpha val="20000"/>
                      </a:schemeClr>
                    </a:solidFill>
                  </a:tcPr>
                </a:tc>
                <a:tc>
                  <a:txBody>
                    <a:bodyPr/>
                    <a:lstStyle/>
                    <a:p>
                      <a:pPr algn="r" fontAlgn="b"/>
                      <a:r>
                        <a:rPr lang="en-US" sz="1600" b="0" i="1" u="none" strike="noStrike" dirty="0">
                          <a:solidFill>
                            <a:srgbClr val="FF0000"/>
                          </a:solidFill>
                          <a:effectLst/>
                          <a:latin typeface="Arial (Body)"/>
                          <a:cs typeface="Arial" panose="020B0604020202020204" pitchFamily="34" charset="0"/>
                        </a:rPr>
                        <a:t>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20000"/>
                        <a:lumOff val="80000"/>
                        <a:alpha val="20000"/>
                      </a:schemeClr>
                    </a:solidFill>
                  </a:tcPr>
                </a:tc>
                <a:extLst>
                  <a:ext uri="{0D108BD9-81ED-4DB2-BD59-A6C34878D82A}">
                    <a16:rowId xmlns:a16="http://schemas.microsoft.com/office/drawing/2014/main" val="10002"/>
                  </a:ext>
                </a:extLst>
              </a:tr>
              <a:tr h="389535">
                <a:tc>
                  <a:txBody>
                    <a:bodyPr/>
                    <a:lstStyle/>
                    <a:p>
                      <a:pPr algn="l" rtl="0" fontAlgn="ctr"/>
                      <a:r>
                        <a:rPr lang="en-US" sz="1600" b="0" i="0" u="none" strike="noStrike" dirty="0">
                          <a:solidFill>
                            <a:srgbClr val="011D33"/>
                          </a:solidFill>
                          <a:effectLst/>
                          <a:latin typeface="Arial (Body)"/>
                          <a:cs typeface="Arial" panose="020B0604020202020204" pitchFamily="34" charset="0"/>
                        </a:rPr>
                        <a:t>Operating</a:t>
                      </a:r>
                      <a:r>
                        <a:rPr lang="en-US" sz="1600" b="0" i="0" u="none" strike="noStrike" baseline="0" dirty="0">
                          <a:solidFill>
                            <a:srgbClr val="011D33"/>
                          </a:solidFill>
                          <a:effectLst/>
                          <a:latin typeface="Arial (Body)"/>
                          <a:cs typeface="Arial" panose="020B0604020202020204" pitchFamily="34" charset="0"/>
                        </a:rPr>
                        <a:t> profit</a:t>
                      </a:r>
                      <a:endParaRPr lang="en-GB" sz="1600" b="0"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54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14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no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109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40000"/>
                        <a:lumOff val="60000"/>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73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4">
                        <a:lumMod val="40000"/>
                        <a:lumOff val="60000"/>
                        <a:alpha val="20000"/>
                      </a:schemeClr>
                    </a:solidFill>
                  </a:tcPr>
                </a:tc>
                <a:tc>
                  <a:txBody>
                    <a:bodyPr/>
                    <a:lstStyle/>
                    <a:p>
                      <a:pPr algn="r" fontAlgn="b"/>
                      <a:r>
                        <a:rPr lang="en-US" sz="1600" b="0" i="1" u="none" strike="noStrike" dirty="0">
                          <a:solidFill>
                            <a:srgbClr val="FF0000"/>
                          </a:solidFill>
                          <a:effectLst/>
                          <a:latin typeface="Arial (Body)"/>
                          <a:cs typeface="Arial" panose="020B0604020202020204" pitchFamily="34" charset="0"/>
                        </a:rPr>
                        <a:t>(9%)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20000"/>
                        <a:lumOff val="80000"/>
                        <a:alpha val="20000"/>
                      </a:schemeClr>
                    </a:solidFill>
                  </a:tcPr>
                </a:tc>
                <a:extLst>
                  <a:ext uri="{0D108BD9-81ED-4DB2-BD59-A6C34878D82A}">
                    <a16:rowId xmlns:a16="http://schemas.microsoft.com/office/drawing/2014/main" val="10003"/>
                  </a:ext>
                </a:extLst>
              </a:tr>
              <a:tr h="566595">
                <a:tc>
                  <a:txBody>
                    <a:bodyPr/>
                    <a:lstStyle/>
                    <a:p>
                      <a:pPr algn="l" rtl="0" fontAlgn="ctr"/>
                      <a:r>
                        <a:rPr lang="en-GB" sz="1600" b="0" u="none" strike="noStrike" dirty="0">
                          <a:solidFill>
                            <a:srgbClr val="011D33"/>
                          </a:solidFill>
                          <a:effectLst/>
                          <a:latin typeface="Arial (Body)"/>
                          <a:cs typeface="Arial" panose="020B0604020202020204" pitchFamily="34" charset="0"/>
                        </a:rPr>
                        <a:t> </a:t>
                      </a:r>
                      <a:r>
                        <a:rPr lang="en-US" sz="1600" b="0" u="none" strike="noStrike" dirty="0">
                          <a:solidFill>
                            <a:srgbClr val="011D33"/>
                          </a:solidFill>
                          <a:effectLst/>
                          <a:latin typeface="Arial (Body)"/>
                          <a:cs typeface="Arial" panose="020B0604020202020204" pitchFamily="34" charset="0"/>
                        </a:rPr>
                        <a:t>Profit before tax</a:t>
                      </a:r>
                      <a:endParaRPr lang="en-GB" sz="1600" b="0"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62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10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28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no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113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40000"/>
                        <a:lumOff val="60000"/>
                        <a:alpha val="20000"/>
                      </a:schemeClr>
                    </a:solidFill>
                  </a:tcPr>
                </a:tc>
                <a:tc>
                  <a:txBody>
                    <a:bodyPr/>
                    <a:lstStyle/>
                    <a:p>
                      <a:pPr algn="r" rtl="0" fontAlgn="b"/>
                      <a:r>
                        <a:rPr lang="en-GB" sz="1600" b="0" u="none" strike="noStrike" dirty="0">
                          <a:solidFill>
                            <a:srgbClr val="011D33"/>
                          </a:solidFill>
                          <a:effectLst/>
                          <a:latin typeface="Arial (Body)"/>
                          <a:cs typeface="Arial" panose="020B0604020202020204" pitchFamily="34" charset="0"/>
                        </a:rPr>
                        <a:t>74.9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4">
                        <a:lumMod val="40000"/>
                        <a:lumOff val="60000"/>
                        <a:alpha val="20000"/>
                      </a:schemeClr>
                    </a:solidFill>
                  </a:tcPr>
                </a:tc>
                <a:tc>
                  <a:txBody>
                    <a:bodyPr/>
                    <a:lstStyle/>
                    <a:p>
                      <a:pPr algn="r" fontAlgn="b"/>
                      <a:r>
                        <a:rPr lang="en-US" sz="1600" b="0" i="1" u="none" strike="noStrike" dirty="0">
                          <a:solidFill>
                            <a:srgbClr val="FF0000"/>
                          </a:solidFill>
                          <a:effectLst/>
                          <a:latin typeface="Arial (Body)"/>
                          <a:cs typeface="Arial" panose="020B0604020202020204" pitchFamily="34" charset="0"/>
                        </a:rPr>
                        <a:t>(12%)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20000"/>
                        <a:lumOff val="80000"/>
                        <a:alpha val="20000"/>
                      </a:schemeClr>
                    </a:solidFill>
                  </a:tcPr>
                </a:tc>
                <a:extLst>
                  <a:ext uri="{0D108BD9-81ED-4DB2-BD59-A6C34878D82A}">
                    <a16:rowId xmlns:a16="http://schemas.microsoft.com/office/drawing/2014/main" val="10004"/>
                  </a:ext>
                </a:extLst>
              </a:tr>
              <a:tr h="427345">
                <a:tc>
                  <a:txBody>
                    <a:bodyPr/>
                    <a:lstStyle/>
                    <a:p>
                      <a:pPr algn="l" rtl="0" fontAlgn="ctr"/>
                      <a:r>
                        <a:rPr lang="en-GB" sz="1600" b="1" u="none" strike="noStrike" dirty="0">
                          <a:solidFill>
                            <a:srgbClr val="011D33"/>
                          </a:solidFill>
                          <a:effectLst/>
                          <a:latin typeface="Arial (Body)"/>
                          <a:cs typeface="Arial" panose="020B0604020202020204" pitchFamily="34" charset="0"/>
                        </a:rPr>
                        <a:t> </a:t>
                      </a:r>
                      <a:r>
                        <a:rPr lang="en-US" sz="1600" b="1" u="none" strike="noStrike" dirty="0" err="1">
                          <a:solidFill>
                            <a:srgbClr val="011D33"/>
                          </a:solidFill>
                          <a:effectLst/>
                          <a:latin typeface="Arial (Body)"/>
                          <a:cs typeface="Arial" panose="020B0604020202020204" pitchFamily="34" charset="0"/>
                        </a:rPr>
                        <a:t>NPAT</a:t>
                      </a:r>
                      <a:endParaRPr lang="en-GB" sz="1600" b="1" i="0" u="none" strike="noStrike" dirty="0">
                        <a:solidFill>
                          <a:srgbClr val="011D33"/>
                        </a:solidFill>
                        <a:effectLst/>
                        <a:latin typeface="Arial (Body)"/>
                        <a:cs typeface="Arial" panose="020B0604020202020204" pitchFamily="34" charset="0"/>
                      </a:endParaRP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56</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8</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25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no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100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40000"/>
                        <a:lumOff val="60000"/>
                        <a:alpha val="20000"/>
                      </a:schemeClr>
                    </a:solidFill>
                  </a:tcPr>
                </a:tc>
                <a:tc>
                  <a:txBody>
                    <a:bodyPr/>
                    <a:lstStyle/>
                    <a:p>
                      <a:pPr algn="r" rtl="0" fontAlgn="b"/>
                      <a:r>
                        <a:rPr lang="en-GB" sz="1600" b="1" i="0" u="none" strike="noStrike" dirty="0">
                          <a:solidFill>
                            <a:srgbClr val="011D33"/>
                          </a:solidFill>
                          <a:effectLst/>
                          <a:latin typeface="Arial (Body)"/>
                          <a:cs typeface="Arial" panose="020B0604020202020204" pitchFamily="34" charset="0"/>
                        </a:rPr>
                        <a:t>66.9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4">
                        <a:lumMod val="40000"/>
                        <a:lumOff val="60000"/>
                        <a:alpha val="20000"/>
                      </a:schemeClr>
                    </a:solidFill>
                  </a:tcPr>
                </a:tc>
                <a:tc>
                  <a:txBody>
                    <a:bodyPr/>
                    <a:lstStyle/>
                    <a:p>
                      <a:pPr algn="r" fontAlgn="b"/>
                      <a:r>
                        <a:rPr lang="en-US" sz="1600" b="1" i="1" u="none" strike="noStrike" dirty="0">
                          <a:solidFill>
                            <a:srgbClr val="FF0000"/>
                          </a:solidFill>
                          <a:effectLst/>
                          <a:latin typeface="Arial (Body)"/>
                          <a:cs typeface="Arial" panose="020B0604020202020204" pitchFamily="34" charset="0"/>
                        </a:rPr>
                        <a:t>(10%)</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20000"/>
                        <a:lumOff val="80000"/>
                        <a:alpha val="20000"/>
                      </a:schemeClr>
                    </a:solidFill>
                  </a:tcPr>
                </a:tc>
                <a:extLst>
                  <a:ext uri="{0D108BD9-81ED-4DB2-BD59-A6C34878D82A}">
                    <a16:rowId xmlns:a16="http://schemas.microsoft.com/office/drawing/2014/main" val="10005"/>
                  </a:ext>
                </a:extLst>
              </a:tr>
              <a:tr h="389535">
                <a:tc>
                  <a:txBody>
                    <a:bodyPr/>
                    <a:lstStyle/>
                    <a:p>
                      <a:pPr algn="l" rtl="0" fontAlgn="ctr"/>
                      <a:r>
                        <a:rPr lang="en-GB" sz="1600" b="0" i="1" u="none" strike="noStrike" dirty="0">
                          <a:solidFill>
                            <a:srgbClr val="011D33"/>
                          </a:solidFill>
                          <a:effectLst/>
                          <a:latin typeface="Arial (Body)"/>
                          <a:cs typeface="Arial" panose="020B0604020202020204" pitchFamily="34" charset="0"/>
                        </a:rPr>
                        <a:t> EBIT </a:t>
                      </a: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103</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52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72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no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149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40000"/>
                        <a:lumOff val="60000"/>
                        <a:alpha val="20000"/>
                      </a:schemeClr>
                    </a:solid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112.4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4">
                        <a:lumMod val="40000"/>
                        <a:lumOff val="60000"/>
                        <a:alpha val="20000"/>
                      </a:schemeClr>
                    </a:solidFill>
                  </a:tcPr>
                </a:tc>
                <a:tc>
                  <a:txBody>
                    <a:bodyPr/>
                    <a:lstStyle/>
                    <a:p>
                      <a:pPr algn="r" fontAlgn="b"/>
                      <a:r>
                        <a:rPr lang="en-US" sz="1600" b="0" i="1" u="none" strike="noStrike" dirty="0">
                          <a:solidFill>
                            <a:srgbClr val="FF0000"/>
                          </a:solidFill>
                          <a:effectLst/>
                          <a:latin typeface="Arial (Body)"/>
                          <a:cs typeface="Arial" panose="020B0604020202020204" pitchFamily="34" charset="0"/>
                        </a:rPr>
                        <a:t>(-1%)</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20000"/>
                        <a:lumOff val="80000"/>
                        <a:alpha val="20000"/>
                      </a:schemeClr>
                    </a:solidFill>
                  </a:tcPr>
                </a:tc>
                <a:extLst>
                  <a:ext uri="{0D108BD9-81ED-4DB2-BD59-A6C34878D82A}">
                    <a16:rowId xmlns:a16="http://schemas.microsoft.com/office/drawing/2014/main" val="10006"/>
                  </a:ext>
                </a:extLst>
              </a:tr>
              <a:tr h="389535">
                <a:tc>
                  <a:txBody>
                    <a:bodyPr/>
                    <a:lstStyle/>
                    <a:p>
                      <a:pPr algn="l" rtl="0" fontAlgn="ctr"/>
                      <a:r>
                        <a:rPr lang="en-GB" sz="1600" b="0" i="1" u="none" strike="noStrike" dirty="0">
                          <a:solidFill>
                            <a:srgbClr val="011D33"/>
                          </a:solidFill>
                          <a:effectLst/>
                          <a:latin typeface="Arial (Body)"/>
                          <a:cs typeface="Arial" panose="020B0604020202020204" pitchFamily="34" charset="0"/>
                        </a:rPr>
                        <a:t> EBITDA </a:t>
                      </a:r>
                    </a:p>
                  </a:txBody>
                  <a:tcPr marL="0" marR="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165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112</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bg1">
                        <a:alpha val="20000"/>
                      </a:schemeClr>
                    </a:solid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124</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no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209</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40000"/>
                        <a:lumOff val="60000"/>
                        <a:alpha val="20000"/>
                      </a:schemeClr>
                    </a:solidFill>
                  </a:tcPr>
                </a:tc>
                <a:tc>
                  <a:txBody>
                    <a:bodyPr/>
                    <a:lstStyle/>
                    <a:p>
                      <a:pPr algn="r" rtl="0" fontAlgn="b"/>
                      <a:r>
                        <a:rPr lang="en-GB" sz="1600" b="0" i="1" u="none" strike="noStrike" dirty="0">
                          <a:solidFill>
                            <a:srgbClr val="011D33"/>
                          </a:solidFill>
                          <a:effectLst/>
                          <a:latin typeface="Arial (Body)"/>
                          <a:cs typeface="Arial" panose="020B0604020202020204" pitchFamily="34" charset="0"/>
                        </a:rPr>
                        <a:t>133.65</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4">
                        <a:lumMod val="40000"/>
                        <a:lumOff val="60000"/>
                        <a:alpha val="20000"/>
                      </a:schemeClr>
                    </a:solidFill>
                  </a:tcPr>
                </a:tc>
                <a:tc>
                  <a:txBody>
                    <a:bodyPr/>
                    <a:lstStyle/>
                    <a:p>
                      <a:pPr algn="r" fontAlgn="b"/>
                      <a:r>
                        <a:rPr lang="en-US" sz="1600" b="0" i="1" u="none" strike="noStrike" dirty="0">
                          <a:solidFill>
                            <a:srgbClr val="FF0000"/>
                          </a:solidFill>
                          <a:effectLst/>
                          <a:latin typeface="Arial (Body)"/>
                          <a:cs typeface="Arial" panose="020B0604020202020204" pitchFamily="34" charset="0"/>
                        </a:rPr>
                        <a:t>(0.7%)</a:t>
                      </a:r>
                    </a:p>
                  </a:txBody>
                  <a:tcPr marR="4572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chemeClr val="accent2">
                        <a:lumMod val="20000"/>
                        <a:lumOff val="80000"/>
                        <a:alpha val="20000"/>
                      </a:schemeClr>
                    </a:solidFill>
                  </a:tcPr>
                </a:tc>
                <a:extLst>
                  <a:ext uri="{0D108BD9-81ED-4DB2-BD59-A6C34878D82A}">
                    <a16:rowId xmlns:a16="http://schemas.microsoft.com/office/drawing/2014/main" val="10007"/>
                  </a:ext>
                </a:extLst>
              </a:tr>
            </a:tbl>
          </a:graphicData>
        </a:graphic>
      </p:graphicFrame>
      <p:graphicFrame>
        <p:nvGraphicFramePr>
          <p:cNvPr id="18" name="Chart 17"/>
          <p:cNvGraphicFramePr/>
          <p:nvPr>
            <p:extLst>
              <p:ext uri="{D42A27DB-BD31-4B8C-83A1-F6EECF244321}">
                <p14:modId xmlns:p14="http://schemas.microsoft.com/office/powerpoint/2010/main" val="2249916056"/>
              </p:ext>
            </p:extLst>
          </p:nvPr>
        </p:nvGraphicFramePr>
        <p:xfrm>
          <a:off x="10270763" y="5860066"/>
          <a:ext cx="9685615" cy="43993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nvGraphicFramePr>
        <p:xfrm>
          <a:off x="15105652" y="5908040"/>
          <a:ext cx="4658221" cy="3989939"/>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4" descr="C:\Users\nga\Downloads\logo Damsan (1).jpg"/>
          <p:cNvPicPr/>
          <p:nvPr/>
        </p:nvPicPr>
        <p:blipFill>
          <a:blip r:embed="rId6" cstate="print">
            <a:extLst>
              <a:ext uri="{BEBA8EAE-BF5A-486C-A8C5-ECC9F3942E4B}">
                <a14:imgProps xmlns:a14="http://schemas.microsoft.com/office/drawing/2010/main">
                  <a14:imgLayer r:embed="rId7">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81039" y="240234"/>
            <a:ext cx="1270000" cy="1193823"/>
          </a:xfrm>
          <a:prstGeom prst="rect">
            <a:avLst/>
          </a:prstGeom>
          <a:noFill/>
          <a:ln>
            <a:noFill/>
          </a:ln>
        </p:spPr>
      </p:pic>
    </p:spTree>
    <p:extLst>
      <p:ext uri="{BB962C8B-B14F-4D97-AF65-F5344CB8AC3E}">
        <p14:creationId xmlns:p14="http://schemas.microsoft.com/office/powerpoint/2010/main" val="41458188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t="-42000" b="-42000"/>
          </a:stretch>
        </a:blipFill>
        <a:effectLst/>
      </p:bgPr>
    </p:bg>
    <p:spTree>
      <p:nvGrpSpPr>
        <p:cNvPr id="1" name=""/>
        <p:cNvGrpSpPr/>
        <p:nvPr/>
      </p:nvGrpSpPr>
      <p:grpSpPr>
        <a:xfrm>
          <a:off x="0" y="0"/>
          <a:ext cx="0" cy="0"/>
          <a:chOff x="0" y="0"/>
          <a:chExt cx="0" cy="0"/>
        </a:xfrm>
      </p:grpSpPr>
      <p:sp>
        <p:nvSpPr>
          <p:cNvPr id="5" name="Rectangle 4"/>
          <p:cNvSpPr/>
          <p:nvPr/>
        </p:nvSpPr>
        <p:spPr>
          <a:xfrm>
            <a:off x="0" y="10328103"/>
            <a:ext cx="20116800" cy="6446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eaLnBrk="1" fontAlgn="auto" hangingPunct="1">
              <a:spcBef>
                <a:spcPts val="0"/>
              </a:spcBef>
              <a:spcAft>
                <a:spcPts val="0"/>
              </a:spcAft>
              <a:defRPr/>
            </a:pPr>
            <a:endParaRPr lang="en-US" sz="2880">
              <a:solidFill>
                <a:srgbClr val="002060"/>
              </a:solidFill>
              <a:latin typeface="Calibri" panose="020F0502020204030204"/>
            </a:endParaRPr>
          </a:p>
        </p:txBody>
      </p:sp>
      <p:sp>
        <p:nvSpPr>
          <p:cNvPr id="10" name="Slide Number Placeholder 9"/>
          <p:cNvSpPr>
            <a:spLocks noGrp="1"/>
          </p:cNvSpPr>
          <p:nvPr>
            <p:ph type="sldNum" sz="quarter" idx="12"/>
          </p:nvPr>
        </p:nvSpPr>
        <p:spPr>
          <a:xfrm>
            <a:off x="15105653" y="10306475"/>
            <a:ext cx="4389120" cy="584200"/>
          </a:xfrm>
        </p:spPr>
        <p:txBody>
          <a:bodyPr/>
          <a:lstStyle/>
          <a:p>
            <a:pPr algn="r" defTabSz="1463040">
              <a:defRPr/>
            </a:pPr>
            <a:fld id="{4FD68881-3390-41C0-9E2D-A4550FAC9ACF}" type="slidenum">
              <a:rPr lang="en-US">
                <a:solidFill>
                  <a:schemeClr val="bg1"/>
                </a:solidFill>
                <a:latin typeface="Arial" panose="020B0604020202020204" pitchFamily="34" charset="0"/>
                <a:ea typeface="+mn-ea"/>
                <a:cs typeface="Arial" panose="020B0604020202020204" pitchFamily="34" charset="0"/>
              </a:rPr>
              <a:pPr algn="r" defTabSz="1463040">
                <a:defRPr/>
              </a:pPr>
              <a:t>14</a:t>
            </a:fld>
            <a:r>
              <a:rPr lang="en-US" dirty="0">
                <a:solidFill>
                  <a:schemeClr val="bg1"/>
                </a:solidFill>
                <a:latin typeface="Arial" panose="020B0604020202020204" pitchFamily="34" charset="0"/>
                <a:ea typeface="+mn-ea"/>
                <a:cs typeface="Arial" panose="020B0604020202020204" pitchFamily="34" charset="0"/>
              </a:rPr>
              <a:t> |</a:t>
            </a:r>
          </a:p>
        </p:txBody>
      </p:sp>
      <p:sp>
        <p:nvSpPr>
          <p:cNvPr id="16"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eaLnBrk="1" fontAlgn="auto" hangingPunct="1">
              <a:spcBef>
                <a:spcPts val="0"/>
              </a:spcBef>
              <a:spcAft>
                <a:spcPts val="0"/>
              </a:spcAft>
              <a:defRPr/>
            </a:pPr>
            <a:endParaRPr lang="en-US" sz="1920" dirty="0">
              <a:solidFill>
                <a:prstClr val="white"/>
              </a:solidFill>
              <a:latin typeface="Calibri" panose="020F0502020204030204"/>
            </a:endParaRPr>
          </a:p>
        </p:txBody>
      </p:sp>
      <p:sp>
        <p:nvSpPr>
          <p:cNvPr id="12" name="Content Placeholder 3">
            <a:extLst>
              <a:ext uri="{FF2B5EF4-FFF2-40B4-BE49-F238E27FC236}">
                <a16:creationId xmlns:a16="http://schemas.microsoft.com/office/drawing/2014/main" id="{E1E4CCDF-0B76-4ADC-B0CF-963952C83E87}"/>
              </a:ext>
            </a:extLst>
          </p:cNvPr>
          <p:cNvSpPr txBox="1">
            <a:spLocks/>
          </p:cNvSpPr>
          <p:nvPr/>
        </p:nvSpPr>
        <p:spPr>
          <a:xfrm>
            <a:off x="304798" y="229716"/>
            <a:ext cx="6426201"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800" b="1">
                <a:solidFill>
                  <a:srgbClr val="826300"/>
                </a:solidFill>
                <a:latin typeface="Arial" panose="020B0604020202020204" pitchFamily="34" charset="0"/>
                <a:cs typeface="Arial" panose="020B0604020202020204" pitchFamily="34" charset="0"/>
              </a:rPr>
              <a:t>III. </a:t>
            </a:r>
            <a:r>
              <a:rPr lang="en-US" sz="2800" b="1" dirty="0">
                <a:solidFill>
                  <a:srgbClr val="826300"/>
                </a:solidFill>
                <a:latin typeface="Arial" panose="020B0604020202020204" pitchFamily="34" charset="0"/>
                <a:cs typeface="Arial" panose="020B0604020202020204" pitchFamily="34" charset="0"/>
              </a:rPr>
              <a:t>FINANCIAL INFORMATION (</a:t>
            </a:r>
            <a:r>
              <a:rPr lang="en-US" sz="2800" b="1" dirty="0" err="1">
                <a:solidFill>
                  <a:srgbClr val="826300"/>
                </a:solidFill>
                <a:latin typeface="Arial" panose="020B0604020202020204" pitchFamily="34" charset="0"/>
                <a:cs typeface="Arial" panose="020B0604020202020204" pitchFamily="34" charset="0"/>
              </a:rPr>
              <a:t>Cont</a:t>
            </a:r>
            <a:r>
              <a:rPr lang="en-US" sz="2800" b="1" dirty="0">
                <a:solidFill>
                  <a:srgbClr val="826300"/>
                </a:solidFill>
                <a:latin typeface="Arial" panose="020B0604020202020204" pitchFamily="34" charset="0"/>
                <a:cs typeface="Arial" panose="020B0604020202020204" pitchFamily="34" charset="0"/>
              </a:rPr>
              <a:t>)</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p:txBody>
      </p:sp>
      <p:graphicFrame>
        <p:nvGraphicFramePr>
          <p:cNvPr id="4" name="Chart 3"/>
          <p:cNvGraphicFramePr/>
          <p:nvPr>
            <p:extLst>
              <p:ext uri="{D42A27DB-BD31-4B8C-83A1-F6EECF244321}">
                <p14:modId xmlns:p14="http://schemas.microsoft.com/office/powerpoint/2010/main" val="2221480396"/>
              </p:ext>
            </p:extLst>
          </p:nvPr>
        </p:nvGraphicFramePr>
        <p:xfrm>
          <a:off x="805469" y="1145482"/>
          <a:ext cx="8883963" cy="4627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2806859874"/>
              </p:ext>
            </p:extLst>
          </p:nvPr>
        </p:nvGraphicFramePr>
        <p:xfrm>
          <a:off x="10332209" y="1145482"/>
          <a:ext cx="9162564" cy="44696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p:nvPr>
            <p:extLst>
              <p:ext uri="{D42A27DB-BD31-4B8C-83A1-F6EECF244321}">
                <p14:modId xmlns:p14="http://schemas.microsoft.com/office/powerpoint/2010/main" val="3635611832"/>
              </p:ext>
            </p:extLst>
          </p:nvPr>
        </p:nvGraphicFramePr>
        <p:xfrm>
          <a:off x="1025246" y="5902466"/>
          <a:ext cx="8664186" cy="44548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p:nvPr>
            <p:extLst>
              <p:ext uri="{D42A27DB-BD31-4B8C-83A1-F6EECF244321}">
                <p14:modId xmlns:p14="http://schemas.microsoft.com/office/powerpoint/2010/main" val="3754499578"/>
              </p:ext>
            </p:extLst>
          </p:nvPr>
        </p:nvGraphicFramePr>
        <p:xfrm>
          <a:off x="10506981" y="5818182"/>
          <a:ext cx="8807714" cy="4454874"/>
        </p:xfrm>
        <a:graphic>
          <a:graphicData uri="http://schemas.openxmlformats.org/drawingml/2006/chart">
            <c:chart xmlns:c="http://schemas.openxmlformats.org/drawingml/2006/chart" xmlns:r="http://schemas.openxmlformats.org/officeDocument/2006/relationships" r:id="rId7"/>
          </a:graphicData>
        </a:graphic>
      </p:graphicFrame>
      <p:pic>
        <p:nvPicPr>
          <p:cNvPr id="15" name="Picture 14" descr="C:\Users\nga\Downloads\logo Damsan (1).jpg"/>
          <p:cNvPicPr/>
          <p:nvPr/>
        </p:nvPicPr>
        <p:blipFill>
          <a:blip r:embed="rId8" cstate="print">
            <a:extLst>
              <a:ext uri="{BEBA8EAE-BF5A-486C-A8C5-ECC9F3942E4B}">
                <a14:imgProps xmlns:a14="http://schemas.microsoft.com/office/drawing/2010/main">
                  <a14:imgLayer r:embed="rId9">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59773" y="218968"/>
            <a:ext cx="1270000" cy="1193823"/>
          </a:xfrm>
          <a:prstGeom prst="rect">
            <a:avLst/>
          </a:prstGeom>
          <a:noFill/>
          <a:ln>
            <a:noFill/>
          </a:ln>
        </p:spPr>
      </p:pic>
    </p:spTree>
    <p:extLst>
      <p:ext uri="{BB962C8B-B14F-4D97-AF65-F5344CB8AC3E}">
        <p14:creationId xmlns:p14="http://schemas.microsoft.com/office/powerpoint/2010/main" val="40104255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t="-42000" b="-42000"/>
          </a:stretch>
        </a:blipFill>
        <a:effectLst/>
      </p:bgPr>
    </p:bg>
    <p:spTree>
      <p:nvGrpSpPr>
        <p:cNvPr id="1" name=""/>
        <p:cNvGrpSpPr/>
        <p:nvPr/>
      </p:nvGrpSpPr>
      <p:grpSpPr>
        <a:xfrm>
          <a:off x="0" y="0"/>
          <a:ext cx="0" cy="0"/>
          <a:chOff x="0" y="0"/>
          <a:chExt cx="0" cy="0"/>
        </a:xfrm>
      </p:grpSpPr>
      <p:sp>
        <p:nvSpPr>
          <p:cNvPr id="5" name="Rectangle 4"/>
          <p:cNvSpPr/>
          <p:nvPr/>
        </p:nvSpPr>
        <p:spPr>
          <a:xfrm>
            <a:off x="0" y="10328102"/>
            <a:ext cx="20116800" cy="6446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15105653" y="10307396"/>
            <a:ext cx="4389120" cy="584200"/>
          </a:xfrm>
        </p:spPr>
        <p:txBody>
          <a:bodyPr/>
          <a:lstStyle/>
          <a:p>
            <a:pPr marL="0" marR="0" lvl="0" indent="0" algn="r" defTabSz="1463040" rtl="0" eaLnBrk="1" fontAlgn="auto" latinLnBrk="0" hangingPunct="1">
              <a:lnSpc>
                <a:spcPct val="100000"/>
              </a:lnSpc>
              <a:spcBef>
                <a:spcPts val="0"/>
              </a:spcBef>
              <a:spcAft>
                <a:spcPts val="0"/>
              </a:spcAft>
              <a:buClrTx/>
              <a:buSzTx/>
              <a:buFontTx/>
              <a:buNone/>
              <a:tabLst/>
              <a:defRPr/>
            </a:pPr>
            <a:fld id="{4FD68881-3390-41C0-9E2D-A4550FAC9ACF}" type="slidenum">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1463040" rtl="0" eaLnBrk="1" fontAlgn="auto" latinLnBrk="0" hangingPunct="1">
                <a:lnSpc>
                  <a:spcPct val="100000"/>
                </a:lnSpc>
                <a:spcBef>
                  <a:spcPts val="0"/>
                </a:spcBef>
                <a:spcAft>
                  <a:spcPts val="0"/>
                </a:spcAft>
                <a:buClrTx/>
                <a:buSzTx/>
                <a:buFontTx/>
                <a:buNone/>
                <a:tabLst/>
                <a:defRPr/>
              </a:pPr>
              <a:t>15</a:t>
            </a:fld>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E1E4CCDF-0B76-4ADC-B0CF-963952C83E87}"/>
              </a:ext>
            </a:extLst>
          </p:cNvPr>
          <p:cNvSpPr txBox="1">
            <a:spLocks/>
          </p:cNvSpPr>
          <p:nvPr/>
        </p:nvSpPr>
        <p:spPr>
          <a:xfrm>
            <a:off x="304799" y="229716"/>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lvl="0" indent="0" eaLnBrk="1" hangingPunct="1">
              <a:lnSpc>
                <a:spcPct val="100000"/>
              </a:lnSpc>
              <a:spcBef>
                <a:spcPts val="0"/>
              </a:spcBef>
              <a:spcAft>
                <a:spcPts val="0"/>
              </a:spcAft>
              <a:buNone/>
            </a:pPr>
            <a:r>
              <a:rPr lang="en-US" sz="2800" b="1">
                <a:solidFill>
                  <a:srgbClr val="826300"/>
                </a:solidFill>
                <a:latin typeface="Arial" panose="020B0604020202020204" pitchFamily="34" charset="0"/>
                <a:cs typeface="Arial" panose="020B0604020202020204" pitchFamily="34" charset="0"/>
              </a:rPr>
              <a:t>IV. </a:t>
            </a:r>
            <a:r>
              <a:rPr lang="en-US" sz="2800" b="1" dirty="0">
                <a:solidFill>
                  <a:srgbClr val="826300"/>
                </a:solidFill>
                <a:latin typeface="Arial" panose="020B0604020202020204" pitchFamily="34" charset="0"/>
                <a:cs typeface="Arial" panose="020B0604020202020204" pitchFamily="34" charset="0"/>
              </a:rPr>
              <a:t>STOCK SNAPSHOT</a:t>
            </a:r>
          </a:p>
          <a:p>
            <a:pPr marL="0" marR="0" lvl="0" indent="0" algn="l" defTabSz="1462088" rtl="0" eaLnBrk="1" fontAlgn="base" latinLnBrk="0" hangingPunct="1">
              <a:lnSpc>
                <a:spcPct val="100000"/>
              </a:lnSpc>
              <a:spcBef>
                <a:spcPts val="0"/>
              </a:spcBef>
              <a:spcAft>
                <a:spcPts val="0"/>
              </a:spcAft>
              <a:buClrTx/>
              <a:buSzTx/>
              <a:buFont typeface="Arial" charset="0"/>
              <a:buNone/>
              <a:tabLst/>
              <a:defRPr/>
            </a:pPr>
            <a:endParaRPr kumimoji="0" lang="en-US" sz="2800" b="1" i="0"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endParaRPr>
          </a:p>
          <a:p>
            <a:pPr marL="0" marR="0" lvl="0" indent="0" algn="l" defTabSz="1462088" rtl="0" eaLnBrk="1" fontAlgn="base" latinLnBrk="0" hangingPunct="1">
              <a:lnSpc>
                <a:spcPct val="100000"/>
              </a:lnSpc>
              <a:spcBef>
                <a:spcPts val="0"/>
              </a:spcBef>
              <a:spcAft>
                <a:spcPts val="0"/>
              </a:spcAft>
              <a:buClrTx/>
              <a:buSzTx/>
              <a:buFont typeface="Arial" charset="0"/>
              <a:buNone/>
              <a:tabLst/>
              <a:defRPr/>
            </a:pPr>
            <a:r>
              <a:rPr kumimoji="0" lang="en-US" sz="2800" b="1" i="0"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	</a:t>
            </a:r>
          </a:p>
          <a:p>
            <a:pPr marL="0" marR="0" lvl="0" indent="0" algn="l" defTabSz="1462088" rtl="0" eaLnBrk="1" fontAlgn="base" latinLnBrk="0" hangingPunct="1">
              <a:lnSpc>
                <a:spcPct val="100000"/>
              </a:lnSpc>
              <a:spcBef>
                <a:spcPts val="0"/>
              </a:spcBef>
              <a:spcAft>
                <a:spcPts val="0"/>
              </a:spcAft>
              <a:buClrTx/>
              <a:buSzTx/>
              <a:buFont typeface="Arial" charset="0"/>
              <a:buNone/>
              <a:tabLst/>
              <a:defRPr/>
            </a:pPr>
            <a:r>
              <a:rPr kumimoji="0" lang="en-US" sz="2800" b="1" i="0"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						 </a:t>
            </a:r>
          </a:p>
        </p:txBody>
      </p:sp>
      <p:grpSp>
        <p:nvGrpSpPr>
          <p:cNvPr id="14" name="Group 13"/>
          <p:cNvGrpSpPr/>
          <p:nvPr/>
        </p:nvGrpSpPr>
        <p:grpSpPr>
          <a:xfrm>
            <a:off x="304799" y="1055879"/>
            <a:ext cx="10411328" cy="4560933"/>
            <a:chOff x="6092854" y="837257"/>
            <a:chExt cx="4831457" cy="3261653"/>
          </a:xfrm>
        </p:grpSpPr>
        <p:graphicFrame>
          <p:nvGraphicFramePr>
            <p:cNvPr id="15" name="Chart 14"/>
            <p:cNvGraphicFramePr/>
            <p:nvPr>
              <p:extLst>
                <p:ext uri="{D42A27DB-BD31-4B8C-83A1-F6EECF244321}">
                  <p14:modId xmlns:p14="http://schemas.microsoft.com/office/powerpoint/2010/main" val="3315446886"/>
                </p:ext>
              </p:extLst>
            </p:nvPr>
          </p:nvGraphicFramePr>
          <p:xfrm>
            <a:off x="6092854" y="1361293"/>
            <a:ext cx="4738243" cy="2737617"/>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6275255" y="837257"/>
              <a:ext cx="4649056" cy="891404"/>
            </a:xfrm>
            <a:prstGeom prst="rect">
              <a:avLst/>
            </a:prstGeom>
            <a:noFill/>
          </p:spPr>
          <p:txBody>
            <a:bodyPr wrap="square" rtlCol="0">
              <a:spAutoFit/>
            </a:bodyPr>
            <a:lstStyle/>
            <a:p>
              <a:pPr marL="0" marR="0" lvl="0" indent="0" algn="ctr" defTabSz="146304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Shareholders structure</a:t>
              </a:r>
            </a:p>
            <a:p>
              <a:pPr marL="0" marR="0" lvl="0" indent="0" algn="ctr" defTabSz="146304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a:t>
              </a:r>
              <a:r>
                <a:rPr lang="en-US" sz="2000" i="1" dirty="0">
                  <a:solidFill>
                    <a:srgbClr val="826300"/>
                  </a:solidFill>
                  <a:latin typeface="Arial" panose="020B0604020202020204" pitchFamily="34" charset="0"/>
                  <a:cs typeface="Arial" panose="020B0604020202020204" pitchFamily="34" charset="0"/>
                </a:rPr>
                <a:t>at</a:t>
              </a:r>
              <a:r>
                <a:rPr kumimoji="0" lang="en-US" sz="2000" b="0" i="1"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 30/09/2022)</a:t>
              </a:r>
            </a:p>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aphicFrame>
        <p:nvGraphicFramePr>
          <p:cNvPr id="19" name="Table 18"/>
          <p:cNvGraphicFramePr>
            <a:graphicFrameLocks noGrp="1"/>
          </p:cNvGraphicFramePr>
          <p:nvPr>
            <p:extLst>
              <p:ext uri="{D42A27DB-BD31-4B8C-83A1-F6EECF244321}">
                <p14:modId xmlns:p14="http://schemas.microsoft.com/office/powerpoint/2010/main" val="948751208"/>
              </p:ext>
            </p:extLst>
          </p:nvPr>
        </p:nvGraphicFramePr>
        <p:xfrm>
          <a:off x="11222584" y="1256359"/>
          <a:ext cx="8462818" cy="8508097"/>
        </p:xfrm>
        <a:graphic>
          <a:graphicData uri="http://schemas.openxmlformats.org/drawingml/2006/table">
            <a:tbl>
              <a:tblPr firstRow="1" bandRow="1">
                <a:effectLst/>
                <a:tableStyleId>{5C22544A-7EE6-4342-B048-85BDC9FD1C3A}</a:tableStyleId>
              </a:tblPr>
              <a:tblGrid>
                <a:gridCol w="6237028">
                  <a:extLst>
                    <a:ext uri="{9D8B030D-6E8A-4147-A177-3AD203B41FA5}">
                      <a16:colId xmlns:a16="http://schemas.microsoft.com/office/drawing/2014/main" val="20000"/>
                    </a:ext>
                  </a:extLst>
                </a:gridCol>
                <a:gridCol w="2225790">
                  <a:extLst>
                    <a:ext uri="{9D8B030D-6E8A-4147-A177-3AD203B41FA5}">
                      <a16:colId xmlns:a16="http://schemas.microsoft.com/office/drawing/2014/main" val="3457779721"/>
                    </a:ext>
                  </a:extLst>
                </a:gridCol>
              </a:tblGrid>
              <a:tr h="520504">
                <a:tc>
                  <a:txBody>
                    <a:bodyPr/>
                    <a:lstStyle/>
                    <a:p>
                      <a:pPr algn="ctr" rtl="0" fontAlgn="ctr"/>
                      <a:r>
                        <a:rPr lang="en-GB" sz="1600" u="none" strike="noStrike" dirty="0">
                          <a:solidFill>
                            <a:schemeClr val="bg1"/>
                          </a:solidFill>
                          <a:effectLst/>
                          <a:latin typeface="Arial" panose="020B0604020202020204" pitchFamily="34" charset="0"/>
                          <a:cs typeface="Arial" panose="020B0604020202020204" pitchFamily="34" charset="0"/>
                        </a:rPr>
                        <a:t>Stock</a:t>
                      </a:r>
                      <a:r>
                        <a:rPr lang="en-GB" sz="1600" u="none" strike="noStrike" baseline="0" dirty="0">
                          <a:solidFill>
                            <a:schemeClr val="bg1"/>
                          </a:solidFill>
                          <a:effectLst/>
                          <a:latin typeface="Arial" panose="020B0604020202020204" pitchFamily="34" charset="0"/>
                          <a:cs typeface="Arial" panose="020B0604020202020204" pitchFamily="34" charset="0"/>
                        </a:rPr>
                        <a:t> Symbol</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indent="0" algn="l" rtl="0" fontAlgn="ctr"/>
                      <a:r>
                        <a:rPr lang="en-GB" sz="1600" u="none" strike="noStrike" dirty="0">
                          <a:solidFill>
                            <a:schemeClr val="bg1"/>
                          </a:solidFill>
                          <a:effectLst/>
                          <a:latin typeface="Arial" panose="020B0604020202020204" pitchFamily="34" charset="0"/>
                          <a:cs typeface="Arial" panose="020B0604020202020204" pitchFamily="34" charset="0"/>
                        </a:rPr>
                        <a:t>ADS</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520504">
                <a:tc>
                  <a:txBody>
                    <a:bodyPr/>
                    <a:lstStyle/>
                    <a:p>
                      <a:pPr algn="l" rtl="0" fontAlgn="ctr"/>
                      <a:r>
                        <a:rPr lang="en-US" sz="1600" b="0" u="none" strike="noStrike" dirty="0">
                          <a:effectLst/>
                          <a:latin typeface="Arial" panose="020B0604020202020204" pitchFamily="34" charset="0"/>
                          <a:cs typeface="Arial" panose="020B0604020202020204" pitchFamily="34" charset="0"/>
                        </a:rPr>
                        <a:t>Exchange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GB" sz="1600" b="0" i="1" u="none" strike="noStrike" dirty="0">
                          <a:effectLst/>
                          <a:latin typeface="Arial" panose="020B0604020202020204" pitchFamily="34" charset="0"/>
                          <a:cs typeface="Arial" panose="020B0604020202020204" pitchFamily="34" charset="0"/>
                        </a:rPr>
                        <a:t>HOSE</a:t>
                      </a:r>
                      <a:endParaRPr lang="en-GB" sz="1600" b="0" i="1" u="none" strike="noStrike" dirty="0">
                        <a:solidFill>
                          <a:srgbClr val="000000"/>
                        </a:solidFill>
                        <a:effectLst/>
                        <a:latin typeface="Arial" panose="020B0604020202020204" pitchFamily="34" charset="0"/>
                        <a:cs typeface="Arial" panose="020B0604020202020204" pitchFamily="34" charset="0"/>
                      </a:endParaRP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0504">
                <a:tc>
                  <a:txBody>
                    <a:bodyPr/>
                    <a:lstStyle/>
                    <a:p>
                      <a:pPr marL="0" algn="l" defTabSz="914400" rtl="0" eaLnBrk="1" fontAlgn="ctr" latinLnBrk="0" hangingPunct="1"/>
                      <a:r>
                        <a:rPr lang="en-US" sz="1600" b="0" u="none" strike="noStrike" kern="1200" dirty="0">
                          <a:solidFill>
                            <a:schemeClr val="tx1"/>
                          </a:solidFill>
                          <a:effectLst/>
                          <a:latin typeface="Arial" panose="020B0604020202020204" pitchFamily="34" charset="0"/>
                          <a:ea typeface="+mn-ea"/>
                          <a:cs typeface="Arial" panose="020B0604020202020204" pitchFamily="34" charset="0"/>
                        </a:rPr>
                        <a:t>Outstanding shares</a:t>
                      </a:r>
                      <a:endParaRPr lang="en-GB" sz="16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600" b="0" u="none" strike="noStrike" kern="1200" dirty="0">
                          <a:solidFill>
                            <a:schemeClr val="tx1"/>
                          </a:solidFill>
                          <a:effectLst/>
                          <a:latin typeface="Arial" panose="020B0604020202020204" pitchFamily="34" charset="0"/>
                          <a:ea typeface="+mn-ea"/>
                          <a:cs typeface="Arial" panose="020B0604020202020204" pitchFamily="34" charset="0"/>
                        </a:rPr>
                        <a:t>43,779,034</a:t>
                      </a: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0504">
                <a:tc gridSpan="2">
                  <a:txBody>
                    <a:bodyPr/>
                    <a:lstStyle/>
                    <a:p>
                      <a:pPr marL="0" algn="ctr" defTabSz="914400" rtl="0" eaLnBrk="1" fontAlgn="ctr" latinLnBrk="0" hangingPunct="1"/>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At June </a:t>
                      </a:r>
                      <a:r>
                        <a:rPr lang="en-GB" sz="1600" b="1" i="0" u="none" strike="noStrike" kern="1200" baseline="0" dirty="0">
                          <a:solidFill>
                            <a:schemeClr val="bg1"/>
                          </a:solidFill>
                          <a:effectLst/>
                          <a:latin typeface="Arial" panose="020B0604020202020204" pitchFamily="34" charset="0"/>
                          <a:ea typeface="+mn-ea"/>
                          <a:cs typeface="Arial" panose="020B0604020202020204" pitchFamily="34" charset="0"/>
                        </a:rPr>
                        <a:t>/2021</a:t>
                      </a:r>
                      <a:endParaRPr lang="en-GB"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extLst>
                  <a:ext uri="{0D108BD9-81ED-4DB2-BD59-A6C34878D82A}">
                    <a16:rowId xmlns:a16="http://schemas.microsoft.com/office/drawing/2014/main" val="10008"/>
                  </a:ext>
                </a:extLst>
              </a:tr>
              <a:tr h="520504">
                <a:tc>
                  <a:txBody>
                    <a:bodyPr/>
                    <a:lstStyle/>
                    <a:p>
                      <a:pPr marL="0" algn="l" defTabSz="914400" rtl="0" eaLnBrk="1" fontAlgn="ctr"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Share price </a:t>
                      </a: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(VND)</a:t>
                      </a: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600" b="0" i="1" u="none" strike="noStrike" kern="1200" dirty="0">
                          <a:solidFill>
                            <a:schemeClr val="tx1"/>
                          </a:solidFill>
                          <a:effectLst/>
                          <a:latin typeface="Arial" panose="020B0604020202020204" pitchFamily="34" charset="0"/>
                          <a:ea typeface="+mn-ea"/>
                          <a:cs typeface="Arial" panose="020B0604020202020204" pitchFamily="34" charset="0"/>
                        </a:rPr>
                        <a:t>19.500</a:t>
                      </a: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20504">
                <a:tc>
                  <a:txBody>
                    <a:bodyPr/>
                    <a:lstStyle/>
                    <a:p>
                      <a:pPr marL="0" algn="l" defTabSz="914400" rtl="0" eaLnBrk="1" fontAlgn="ctr"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Market Capitalization</a:t>
                      </a:r>
                      <a:r>
                        <a:rPr lang="vi-VN" sz="16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(USD</a:t>
                      </a:r>
                      <a:r>
                        <a:rPr lang="en-GB" sz="1600" b="0" i="0" u="none" strike="noStrike" kern="1200" baseline="0" dirty="0">
                          <a:solidFill>
                            <a:schemeClr val="tx1"/>
                          </a:solidFill>
                          <a:effectLst/>
                          <a:latin typeface="Arial" panose="020B0604020202020204" pitchFamily="34" charset="0"/>
                          <a:ea typeface="+mn-ea"/>
                          <a:cs typeface="Arial" panose="020B0604020202020204" pitchFamily="34" charset="0"/>
                        </a:rPr>
                        <a:t> million</a:t>
                      </a: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600" b="0" i="1" u="none" strike="noStrike" kern="1200" dirty="0">
                          <a:solidFill>
                            <a:schemeClr val="tx1"/>
                          </a:solidFill>
                          <a:effectLst/>
                          <a:latin typeface="Arial" panose="020B0604020202020204" pitchFamily="34" charset="0"/>
                          <a:ea typeface="+mn-ea"/>
                          <a:cs typeface="Arial" panose="020B0604020202020204" pitchFamily="34" charset="0"/>
                        </a:rPr>
                        <a:t>564.75</a:t>
                      </a: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20504">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Book</a:t>
                      </a: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 value </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Q3 2021</a:t>
                      </a:r>
                      <a:r>
                        <a:rPr lang="vi-VN" sz="16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(VND)</a:t>
                      </a: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vi-VN" sz="1600" b="0" i="1" u="none" strike="noStrike" kern="1200" dirty="0">
                          <a:solidFill>
                            <a:schemeClr val="tx1"/>
                          </a:solidFill>
                          <a:effectLst/>
                          <a:latin typeface="+mn-lt"/>
                          <a:ea typeface="+mn-ea"/>
                          <a:cs typeface="Arial" panose="020B0604020202020204" pitchFamily="34" charset="0"/>
                        </a:rPr>
                        <a:t>14,935</a:t>
                      </a:r>
                      <a:endParaRPr lang="en-GB" sz="16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520504">
                <a:tc>
                  <a:txBody>
                    <a:bodyPr/>
                    <a:lstStyle/>
                    <a:p>
                      <a:pPr marL="0" algn="l" defTabSz="914400" rtl="0" eaLnBrk="1" fontAlgn="ctr"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The</a:t>
                      </a: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 highest price in </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12M (VND)</a:t>
                      </a: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vi-VN" sz="1600" b="0" i="1" u="none" strike="noStrike" kern="1200" dirty="0">
                          <a:solidFill>
                            <a:schemeClr val="tx1"/>
                          </a:solidFill>
                          <a:effectLst/>
                          <a:latin typeface="Arial" panose="020B0604020202020204" pitchFamily="34" charset="0"/>
                          <a:ea typeface="+mn-ea"/>
                          <a:cs typeface="Arial" panose="020B0604020202020204" pitchFamily="34" charset="0"/>
                        </a:rPr>
                        <a:t>39</a:t>
                      </a:r>
                      <a:r>
                        <a:rPr lang="en-GB" sz="1600" b="0" i="1" u="none" strike="noStrike" kern="1200" dirty="0">
                          <a:solidFill>
                            <a:schemeClr val="tx1"/>
                          </a:solidFill>
                          <a:effectLst/>
                          <a:latin typeface="Arial" panose="020B0604020202020204" pitchFamily="34" charset="0"/>
                          <a:ea typeface="+mn-ea"/>
                          <a:cs typeface="Arial" panose="020B0604020202020204" pitchFamily="34" charset="0"/>
                        </a:rPr>
                        <a:t>.</a:t>
                      </a:r>
                      <a:r>
                        <a:rPr lang="vi-VN" sz="1600" b="0" i="1" u="none" strike="noStrike" kern="1200" dirty="0">
                          <a:solidFill>
                            <a:schemeClr val="tx1"/>
                          </a:solidFill>
                          <a:effectLst/>
                          <a:latin typeface="Arial" panose="020B0604020202020204" pitchFamily="34" charset="0"/>
                          <a:ea typeface="+mn-ea"/>
                          <a:cs typeface="Arial" panose="020B0604020202020204" pitchFamily="34" charset="0"/>
                        </a:rPr>
                        <a:t>1</a:t>
                      </a:r>
                      <a:r>
                        <a:rPr lang="en-GB" sz="1600" b="0" i="1" u="none" strike="noStrike" kern="1200" dirty="0">
                          <a:solidFill>
                            <a:schemeClr val="tx1"/>
                          </a:solidFill>
                          <a:effectLst/>
                          <a:latin typeface="Arial" panose="020B0604020202020204" pitchFamily="34" charset="0"/>
                          <a:ea typeface="+mn-ea"/>
                          <a:cs typeface="Arial" panose="020B0604020202020204" pitchFamily="34" charset="0"/>
                        </a:rPr>
                        <a:t>00</a:t>
                      </a: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093976"/>
                  </a:ext>
                </a:extLst>
              </a:tr>
              <a:tr h="520504">
                <a:tc>
                  <a:txBody>
                    <a:bodyPr/>
                    <a:lstStyle/>
                    <a:p>
                      <a:pPr marL="0" algn="l" defTabSz="914400" rtl="0" eaLnBrk="1" fontAlgn="ctr"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The</a:t>
                      </a: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 lowest price in </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12M (VND)</a:t>
                      </a: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vi-VN" sz="1600" b="0" i="1" u="none" strike="noStrike" kern="1200" dirty="0">
                          <a:solidFill>
                            <a:schemeClr val="tx1"/>
                          </a:solidFill>
                          <a:effectLst/>
                          <a:latin typeface="Arial" panose="020B0604020202020204" pitchFamily="34" charset="0"/>
                          <a:ea typeface="+mn-ea"/>
                          <a:cs typeface="Arial" panose="020B0604020202020204" pitchFamily="34" charset="0"/>
                        </a:rPr>
                        <a:t>1</a:t>
                      </a:r>
                      <a:r>
                        <a:rPr lang="en-SG" sz="1600" b="0" i="1" u="none" strike="noStrike" kern="1200" dirty="0">
                          <a:solidFill>
                            <a:schemeClr val="tx1"/>
                          </a:solidFill>
                          <a:effectLst/>
                          <a:latin typeface="Arial" panose="020B0604020202020204" pitchFamily="34" charset="0"/>
                          <a:ea typeface="+mn-ea"/>
                          <a:cs typeface="Arial" panose="020B0604020202020204" pitchFamily="34" charset="0"/>
                        </a:rPr>
                        <a:t>1</a:t>
                      </a:r>
                      <a:r>
                        <a:rPr lang="en-GB" sz="1600" b="0" i="1" u="none" strike="noStrike" kern="1200" dirty="0">
                          <a:solidFill>
                            <a:schemeClr val="tx1"/>
                          </a:solidFill>
                          <a:effectLst/>
                          <a:latin typeface="Arial" panose="020B0604020202020204" pitchFamily="34" charset="0"/>
                          <a:ea typeface="+mn-ea"/>
                          <a:cs typeface="Arial" panose="020B0604020202020204" pitchFamily="34" charset="0"/>
                        </a:rPr>
                        <a:t>.</a:t>
                      </a:r>
                      <a:r>
                        <a:rPr lang="en-SG" sz="1600" b="0" i="1" u="none" strike="noStrike" kern="1200" dirty="0">
                          <a:solidFill>
                            <a:schemeClr val="tx1"/>
                          </a:solidFill>
                          <a:effectLst/>
                          <a:latin typeface="Arial" panose="020B0604020202020204" pitchFamily="34" charset="0"/>
                          <a:ea typeface="+mn-ea"/>
                          <a:cs typeface="Arial" panose="020B0604020202020204" pitchFamily="34" charset="0"/>
                        </a:rPr>
                        <a:t>700</a:t>
                      </a:r>
                      <a:endParaRPr lang="en-GB" sz="16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529152"/>
                  </a:ext>
                </a:extLst>
              </a:tr>
              <a:tr h="700537">
                <a:tc>
                  <a:txBody>
                    <a:bodyPr/>
                    <a:lstStyle/>
                    <a:p>
                      <a:pPr marL="0" algn="l" defTabSz="914400" rtl="0" eaLnBrk="1" fontAlgn="ctr"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Average trading volume in 12M</a:t>
                      </a:r>
                      <a:r>
                        <a:rPr lang="vi-VN" sz="16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shares</a:t>
                      </a:r>
                      <a:r>
                        <a:rPr lang="vi-VN" sz="1600" b="0" i="0" u="none" strike="noStrike" kern="1200" dirty="0">
                          <a:solidFill>
                            <a:schemeClr val="tx1"/>
                          </a:solidFill>
                          <a:effectLst/>
                          <a:latin typeface="Arial" panose="020B0604020202020204" pitchFamily="34" charset="0"/>
                          <a:ea typeface="+mn-ea"/>
                          <a:cs typeface="Arial" panose="020B0604020202020204" pitchFamily="34" charset="0"/>
                        </a:rPr>
                        <a:t>)</a:t>
                      </a:r>
                      <a:endParaRPr lang="en-US"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vi-VN" sz="1600" b="0" i="1" u="none" strike="noStrike" kern="1200" dirty="0">
                          <a:solidFill>
                            <a:schemeClr val="tx1"/>
                          </a:solidFill>
                          <a:effectLst/>
                          <a:latin typeface="+mn-lt"/>
                          <a:ea typeface="+mn-ea"/>
                          <a:cs typeface="Arial" panose="020B0604020202020204" pitchFamily="34" charset="0"/>
                        </a:rPr>
                        <a:t>585,208</a:t>
                      </a:r>
                      <a:endParaRPr lang="en-GB" sz="16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4493386"/>
                  </a:ext>
                </a:extLst>
              </a:tr>
              <a:tr h="520504">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Foreign</a:t>
                      </a: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 ownership limit</a:t>
                      </a:r>
                      <a:endParaRPr lang="en-GB"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vi-VN" sz="1600" b="0" i="1" u="none" strike="noStrike" kern="1200" dirty="0">
                          <a:solidFill>
                            <a:schemeClr val="tx1"/>
                          </a:solidFill>
                          <a:effectLst/>
                          <a:latin typeface="Arial" panose="020B0604020202020204" pitchFamily="34" charset="0"/>
                          <a:ea typeface="+mn-ea"/>
                          <a:cs typeface="Arial" panose="020B0604020202020204" pitchFamily="34" charset="0"/>
                        </a:rPr>
                        <a:t>50</a:t>
                      </a:r>
                      <a:r>
                        <a:rPr lang="en-GB" sz="1600" b="0" i="1" u="none" strike="noStrike" kern="1200" dirty="0">
                          <a:solidFill>
                            <a:schemeClr val="tx1"/>
                          </a:solidFill>
                          <a:effectLst/>
                          <a:latin typeface="Arial" panose="020B0604020202020204" pitchFamily="34" charset="0"/>
                          <a:ea typeface="+mn-ea"/>
                          <a:cs typeface="Arial" panose="020B0604020202020204" pitchFamily="34" charset="0"/>
                        </a:rPr>
                        <a:t>%</a:t>
                      </a: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520504">
                <a:tc>
                  <a:txBody>
                    <a:bodyPr/>
                    <a:lstStyle/>
                    <a:p>
                      <a:pPr marL="0" algn="l" defTabSz="914400" rtl="0" eaLnBrk="1" fontAlgn="ctr"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Foreign</a:t>
                      </a: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 shareholder ownership</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 </a:t>
                      </a:r>
                      <a:endParaRPr lang="en-GB"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vi-VN" sz="1600" b="0" i="1" u="none" strike="noStrike" kern="1200" dirty="0">
                          <a:solidFill>
                            <a:schemeClr val="tx1"/>
                          </a:solidFill>
                          <a:effectLst/>
                          <a:latin typeface="Arial" panose="020B0604020202020204" pitchFamily="34" charset="0"/>
                          <a:ea typeface="+mn-ea"/>
                          <a:cs typeface="Arial" panose="020B0604020202020204" pitchFamily="34" charset="0"/>
                        </a:rPr>
                        <a:t>1,55</a:t>
                      </a:r>
                      <a:r>
                        <a:rPr lang="en-GB" sz="1600" b="0" i="1" u="none" strike="noStrike" kern="1200" dirty="0">
                          <a:solidFill>
                            <a:schemeClr val="tx1"/>
                          </a:solidFill>
                          <a:effectLst/>
                          <a:latin typeface="Arial" panose="020B0604020202020204" pitchFamily="34" charset="0"/>
                          <a:ea typeface="+mn-ea"/>
                          <a:cs typeface="Arial" panose="020B0604020202020204" pitchFamily="34" charset="0"/>
                        </a:rPr>
                        <a:t>%</a:t>
                      </a: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520504">
                <a:tc gridSpan="2">
                  <a:txBody>
                    <a:bodyPr/>
                    <a:lstStyle/>
                    <a:p>
                      <a:pPr marL="0" algn="ctr" defTabSz="914400" rtl="0" eaLnBrk="1" fontAlgn="ctr" latinLnBrk="0" hangingPunct="1"/>
                      <a:r>
                        <a:rPr lang="en-GB" sz="1600" b="1" u="none" strike="noStrike" kern="1200" dirty="0">
                          <a:solidFill>
                            <a:schemeClr val="bg1"/>
                          </a:solidFill>
                          <a:effectLst/>
                          <a:latin typeface="Arial" panose="020B0604020202020204" pitchFamily="34" charset="0"/>
                          <a:ea typeface="+mn-ea"/>
                          <a:cs typeface="Arial" panose="020B0604020202020204" pitchFamily="34" charset="0"/>
                        </a:rPr>
                        <a:t>Stock performance</a:t>
                      </a: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extLst>
                  <a:ext uri="{0D108BD9-81ED-4DB2-BD59-A6C34878D82A}">
                    <a16:rowId xmlns:a16="http://schemas.microsoft.com/office/drawing/2014/main" val="10015"/>
                  </a:ext>
                </a:extLst>
              </a:tr>
              <a:tr h="520504">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EPS </a:t>
                      </a:r>
                      <a:r>
                        <a:rPr lang="vi-VN" sz="1600" b="0" i="0" u="none" strike="noStrike" kern="1200" dirty="0">
                          <a:solidFill>
                            <a:schemeClr val="tx1"/>
                          </a:solidFill>
                          <a:effectLst/>
                          <a:latin typeface="Arial" panose="020B0604020202020204" pitchFamily="34" charset="0"/>
                          <a:ea typeface="+mn-ea"/>
                          <a:cs typeface="Arial" panose="020B0604020202020204" pitchFamily="34" charset="0"/>
                        </a:rPr>
                        <a:t>12M</a:t>
                      </a: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 (VND)</a:t>
                      </a: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vi-VN" sz="1600" b="0" i="1" u="none" strike="noStrike" kern="1200" dirty="0">
                          <a:solidFill>
                            <a:schemeClr val="tx1"/>
                          </a:solidFill>
                          <a:effectLst/>
                          <a:latin typeface="Arial" panose="020B0604020202020204" pitchFamily="34" charset="0"/>
                          <a:ea typeface="+mn-ea"/>
                          <a:cs typeface="Arial" panose="020B0604020202020204" pitchFamily="34" charset="0"/>
                        </a:rPr>
                        <a:t>2</a:t>
                      </a:r>
                      <a:r>
                        <a:rPr lang="en-GB" sz="1600" b="0" i="1" u="none" strike="noStrike" kern="1200" dirty="0">
                          <a:solidFill>
                            <a:schemeClr val="tx1"/>
                          </a:solidFill>
                          <a:effectLst/>
                          <a:latin typeface="Arial" panose="020B0604020202020204" pitchFamily="34" charset="0"/>
                          <a:ea typeface="+mn-ea"/>
                          <a:cs typeface="Arial" panose="020B0604020202020204" pitchFamily="34" charset="0"/>
                        </a:rPr>
                        <a:t>.</a:t>
                      </a:r>
                      <a:r>
                        <a:rPr lang="en-SG" sz="1600" b="0" i="1" u="none" strike="noStrike" kern="1200" dirty="0">
                          <a:solidFill>
                            <a:schemeClr val="tx1"/>
                          </a:solidFill>
                          <a:effectLst/>
                          <a:latin typeface="Arial" panose="020B0604020202020204" pitchFamily="34" charset="0"/>
                          <a:ea typeface="+mn-ea"/>
                          <a:cs typeface="Arial" panose="020B0604020202020204" pitchFamily="34" charset="0"/>
                        </a:rPr>
                        <a:t>952</a:t>
                      </a:r>
                      <a:endParaRPr lang="en-GB" sz="16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520504">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P/E (times)</a:t>
                      </a: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SG" sz="1600" b="0" i="1" u="none" strike="noStrike" kern="1200" dirty="0">
                          <a:solidFill>
                            <a:schemeClr val="tx1"/>
                          </a:solidFill>
                          <a:effectLst/>
                          <a:latin typeface="Arial" panose="020B0604020202020204" pitchFamily="34" charset="0"/>
                          <a:ea typeface="+mn-ea"/>
                          <a:cs typeface="Arial" panose="020B0604020202020204" pitchFamily="34" charset="0"/>
                        </a:rPr>
                        <a:t>4.3</a:t>
                      </a:r>
                      <a:endParaRPr lang="en-GB" sz="16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520504">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P/B (times)</a:t>
                      </a:r>
                    </a:p>
                  </a:txBody>
                  <a:tcPr marL="6096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defRPr/>
                      </a:pPr>
                      <a:r>
                        <a:rPr lang="en-SG" sz="1600" b="0" i="1" u="none" strike="noStrike" kern="1200" dirty="0">
                          <a:solidFill>
                            <a:schemeClr val="tx1"/>
                          </a:solidFill>
                          <a:effectLst/>
                          <a:latin typeface="Arial" panose="020B0604020202020204" pitchFamily="34" charset="0"/>
                          <a:ea typeface="+mn-ea"/>
                          <a:cs typeface="Arial" panose="020B0604020202020204" pitchFamily="34" charset="0"/>
                        </a:rPr>
                        <a:t>0.85</a:t>
                      </a:r>
                      <a:endParaRPr lang="en-GB" sz="16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066800" marR="10160" marT="101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grpSp>
        <p:nvGrpSpPr>
          <p:cNvPr id="21" name="Group 20"/>
          <p:cNvGrpSpPr/>
          <p:nvPr/>
        </p:nvGrpSpPr>
        <p:grpSpPr>
          <a:xfrm>
            <a:off x="706334" y="5621281"/>
            <a:ext cx="9717026" cy="4633672"/>
            <a:chOff x="1677804" y="-782511"/>
            <a:chExt cx="6509495" cy="4333522"/>
          </a:xfrm>
        </p:grpSpPr>
        <p:graphicFrame>
          <p:nvGraphicFramePr>
            <p:cNvPr id="22" name="Chart 21"/>
            <p:cNvGraphicFramePr/>
            <p:nvPr/>
          </p:nvGraphicFramePr>
          <p:xfrm>
            <a:off x="1851843" y="2396612"/>
            <a:ext cx="5596755" cy="11246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p:nvPr>
              <p:extLst>
                <p:ext uri="{D42A27DB-BD31-4B8C-83A1-F6EECF244321}">
                  <p14:modId xmlns:p14="http://schemas.microsoft.com/office/powerpoint/2010/main" val="2882586891"/>
                </p:ext>
              </p:extLst>
            </p:nvPr>
          </p:nvGraphicFramePr>
          <p:xfrm>
            <a:off x="1677804" y="-782511"/>
            <a:ext cx="6509495" cy="4333522"/>
          </p:xfrm>
          <a:graphic>
            <a:graphicData uri="http://schemas.openxmlformats.org/drawingml/2006/chart">
              <c:chart xmlns:c="http://schemas.openxmlformats.org/drawingml/2006/chart" xmlns:r="http://schemas.openxmlformats.org/officeDocument/2006/relationships" r:id="rId6"/>
            </a:graphicData>
          </a:graphic>
        </p:graphicFrame>
      </p:grpSp>
      <p:sp>
        <p:nvSpPr>
          <p:cNvPr id="17"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pic>
        <p:nvPicPr>
          <p:cNvPr id="20" name="Picture 19" descr="C:\Users\nga\Downloads\logo Damsan (1).jpg"/>
          <p:cNvPicPr/>
          <p:nvPr/>
        </p:nvPicPr>
        <p:blipFill>
          <a:blip r:embed="rId7" cstate="print">
            <a:extLst>
              <a:ext uri="{BEBA8EAE-BF5A-486C-A8C5-ECC9F3942E4B}">
                <a14:imgProps xmlns:a14="http://schemas.microsoft.com/office/drawing/2010/main">
                  <a14:imgLayer r:embed="rId8">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61969" y="25961"/>
            <a:ext cx="1270000" cy="1193823"/>
          </a:xfrm>
          <a:prstGeom prst="rect">
            <a:avLst/>
          </a:prstGeom>
          <a:noFill/>
          <a:ln>
            <a:noFill/>
          </a:ln>
        </p:spPr>
      </p:pic>
    </p:spTree>
    <p:extLst>
      <p:ext uri="{BB962C8B-B14F-4D97-AF65-F5344CB8AC3E}">
        <p14:creationId xmlns:p14="http://schemas.microsoft.com/office/powerpoint/2010/main" val="21903519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a:xfrm>
            <a:off x="0" y="10328102"/>
            <a:ext cx="20116800" cy="6446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eaLnBrk="1" fontAlgn="auto" hangingPunct="1">
              <a:spcBef>
                <a:spcPts val="0"/>
              </a:spcBef>
              <a:spcAft>
                <a:spcPts val="0"/>
              </a:spcAft>
              <a:defRPr/>
            </a:pPr>
            <a:endParaRPr lang="en-US" sz="2880">
              <a:solidFill>
                <a:srgbClr val="002060"/>
              </a:solidFill>
              <a:latin typeface="Calibri" panose="020F0502020204030204"/>
            </a:endParaRPr>
          </a:p>
        </p:txBody>
      </p:sp>
      <p:sp>
        <p:nvSpPr>
          <p:cNvPr id="10" name="Slide Number Placeholder 9"/>
          <p:cNvSpPr>
            <a:spLocks noGrp="1"/>
          </p:cNvSpPr>
          <p:nvPr>
            <p:ph type="sldNum" sz="quarter" idx="12"/>
          </p:nvPr>
        </p:nvSpPr>
        <p:spPr>
          <a:xfrm>
            <a:off x="15105653" y="10307396"/>
            <a:ext cx="4389120" cy="584200"/>
          </a:xfrm>
        </p:spPr>
        <p:txBody>
          <a:bodyPr/>
          <a:lstStyle/>
          <a:p>
            <a:pPr algn="r" defTabSz="1463040">
              <a:defRPr/>
            </a:pPr>
            <a:fld id="{4FD68881-3390-41C0-9E2D-A4550FAC9ACF}" type="slidenum">
              <a:rPr lang="en-US">
                <a:solidFill>
                  <a:schemeClr val="bg1"/>
                </a:solidFill>
                <a:latin typeface="Arial" panose="020B0604020202020204" pitchFamily="34" charset="0"/>
                <a:ea typeface="+mn-ea"/>
                <a:cs typeface="Arial" panose="020B0604020202020204" pitchFamily="34" charset="0"/>
              </a:rPr>
              <a:pPr algn="r" defTabSz="1463040">
                <a:defRPr/>
              </a:pPr>
              <a:t>16</a:t>
            </a:fld>
            <a:r>
              <a:rPr lang="en-US" dirty="0">
                <a:solidFill>
                  <a:schemeClr val="bg1"/>
                </a:solidFill>
                <a:latin typeface="Arial" panose="020B0604020202020204" pitchFamily="34" charset="0"/>
                <a:ea typeface="+mn-ea"/>
                <a:cs typeface="Arial" panose="020B0604020202020204" pitchFamily="34" charset="0"/>
              </a:rPr>
              <a:t> |</a:t>
            </a:r>
          </a:p>
        </p:txBody>
      </p:sp>
      <p:sp>
        <p:nvSpPr>
          <p:cNvPr id="32" name="Rectangle 31"/>
          <p:cNvSpPr/>
          <p:nvPr/>
        </p:nvSpPr>
        <p:spPr>
          <a:xfrm flipV="1">
            <a:off x="304799" y="657668"/>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eaLnBrk="1" fontAlgn="auto" hangingPunct="1">
              <a:spcBef>
                <a:spcPts val="0"/>
              </a:spcBef>
              <a:spcAft>
                <a:spcPts val="0"/>
              </a:spcAft>
              <a:defRPr/>
            </a:pPr>
            <a:endParaRPr lang="en-US" sz="1920" dirty="0">
              <a:solidFill>
                <a:prstClr val="white"/>
              </a:solidFill>
              <a:latin typeface="Calibri" panose="020F0502020204030204"/>
            </a:endParaRPr>
          </a:p>
        </p:txBody>
      </p:sp>
      <p:sp>
        <p:nvSpPr>
          <p:cNvPr id="12" name="Content Placeholder 3">
            <a:extLst>
              <a:ext uri="{FF2B5EF4-FFF2-40B4-BE49-F238E27FC236}">
                <a16:creationId xmlns:a16="http://schemas.microsoft.com/office/drawing/2014/main" id="{E1E4CCDF-0B76-4ADC-B0CF-963952C83E87}"/>
              </a:ext>
            </a:extLst>
          </p:cNvPr>
          <p:cNvSpPr txBox="1">
            <a:spLocks/>
          </p:cNvSpPr>
          <p:nvPr/>
        </p:nvSpPr>
        <p:spPr>
          <a:xfrm>
            <a:off x="322841" y="-66508"/>
            <a:ext cx="10027410"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just">
              <a:lnSpc>
                <a:spcPct val="150000"/>
              </a:lnSpc>
              <a:buNone/>
            </a:pPr>
            <a:r>
              <a:rPr lang="en-US" sz="2800" b="1" u="sng" dirty="0">
                <a:solidFill>
                  <a:srgbClr val="826300"/>
                </a:solidFill>
                <a:latin typeface="Arial" panose="020B0604020202020204" pitchFamily="34" charset="0"/>
                <a:cs typeface="Arial" panose="020B0604020202020204" pitchFamily="34" charset="0"/>
              </a:rPr>
              <a:t>DISCLAIMER</a:t>
            </a:r>
            <a:endParaRPr lang="en-US" sz="2800" b="1" dirty="0">
              <a:solidFill>
                <a:srgbClr val="826300"/>
              </a:solidFill>
              <a:latin typeface="Arial" panose="020B0604020202020204" pitchFamily="34" charset="0"/>
              <a:cs typeface="Arial" panose="020B0604020202020204" pitchFamily="34" charset="0"/>
            </a:endParaRPr>
          </a:p>
        </p:txBody>
      </p:sp>
      <p:sp>
        <p:nvSpPr>
          <p:cNvPr id="17" name="Content Placeholder 3">
            <a:extLst>
              <a:ext uri="{FF2B5EF4-FFF2-40B4-BE49-F238E27FC236}">
                <a16:creationId xmlns:a16="http://schemas.microsoft.com/office/drawing/2014/main" id="{E1E4CCDF-0B76-4ADC-B0CF-963952C83E87}"/>
              </a:ext>
            </a:extLst>
          </p:cNvPr>
          <p:cNvSpPr txBox="1">
            <a:spLocks/>
          </p:cNvSpPr>
          <p:nvPr/>
        </p:nvSpPr>
        <p:spPr>
          <a:xfrm>
            <a:off x="9133619" y="2510389"/>
            <a:ext cx="10167864" cy="5232119"/>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00000"/>
              </a:lnSpc>
              <a:spcBef>
                <a:spcPts val="0"/>
              </a:spcBef>
              <a:spcAft>
                <a:spcPts val="0"/>
              </a:spcAft>
              <a:buNone/>
            </a:pPr>
            <a:endParaRPr lang="en-US" sz="3000" b="1" dirty="0">
              <a:solidFill>
                <a:srgbClr val="826300"/>
              </a:solidFill>
              <a:latin typeface="Arial" panose="020B0604020202020204" pitchFamily="34" charset="0"/>
              <a:cs typeface="Arial" panose="020B0604020202020204" pitchFamily="34" charset="0"/>
            </a:endParaRPr>
          </a:p>
          <a:p>
            <a:pPr marL="0" indent="0" algn="ctr" eaLnBrk="1" hangingPunct="1">
              <a:lnSpc>
                <a:spcPct val="100000"/>
              </a:lnSpc>
              <a:spcBef>
                <a:spcPts val="0"/>
              </a:spcBef>
              <a:spcAft>
                <a:spcPts val="0"/>
              </a:spcAft>
              <a:buNone/>
            </a:pPr>
            <a:r>
              <a:rPr lang="en-US" sz="3000" b="1" dirty="0">
                <a:solidFill>
                  <a:srgbClr val="826300"/>
                </a:solidFill>
                <a:latin typeface="Arial" panose="020B0604020202020204" pitchFamily="34" charset="0"/>
                <a:cs typeface="Arial" panose="020B0604020202020204" pitchFamily="34" charset="0"/>
              </a:rPr>
              <a:t>FOR FURTHER INFORMATION</a:t>
            </a:r>
          </a:p>
          <a:p>
            <a:pPr marL="0" indent="0" algn="ctr" eaLnBrk="1" hangingPunct="1">
              <a:lnSpc>
                <a:spcPct val="100000"/>
              </a:lnSpc>
              <a:spcBef>
                <a:spcPts val="0"/>
              </a:spcBef>
              <a:spcAft>
                <a:spcPts val="0"/>
              </a:spcAft>
              <a:buNone/>
            </a:pPr>
            <a:r>
              <a:rPr lang="en-US" sz="3000" b="1" dirty="0">
                <a:solidFill>
                  <a:srgbClr val="826300"/>
                </a:solidFill>
                <a:latin typeface="Arial" panose="020B0604020202020204" pitchFamily="34" charset="0"/>
                <a:cs typeface="Arial" panose="020B0604020202020204" pitchFamily="34" charset="0"/>
              </a:rPr>
              <a:t>	</a:t>
            </a:r>
          </a:p>
          <a:p>
            <a:pPr marL="0" indent="0" algn="ctr" eaLnBrk="1" hangingPunct="1">
              <a:lnSpc>
                <a:spcPct val="100000"/>
              </a:lnSpc>
              <a:spcBef>
                <a:spcPts val="0"/>
              </a:spcBef>
              <a:spcAft>
                <a:spcPts val="0"/>
              </a:spcAft>
              <a:buNone/>
            </a:pPr>
            <a:r>
              <a:rPr lang="en-US" sz="3000" b="1" dirty="0" err="1">
                <a:solidFill>
                  <a:srgbClr val="826300"/>
                </a:solidFill>
                <a:latin typeface="Arial" panose="020B0604020202020204" pitchFamily="34" charset="0"/>
                <a:cs typeface="Arial" panose="020B0604020202020204" pitchFamily="34" charset="0"/>
              </a:rPr>
              <a:t>DAMSAN</a:t>
            </a:r>
            <a:r>
              <a:rPr lang="en-US" sz="3000" b="1" dirty="0">
                <a:solidFill>
                  <a:srgbClr val="826300"/>
                </a:solidFill>
                <a:latin typeface="Arial" panose="020B0604020202020204" pitchFamily="34" charset="0"/>
                <a:cs typeface="Arial" panose="020B0604020202020204" pitchFamily="34" charset="0"/>
              </a:rPr>
              <a:t> JOINT STOCK COMPANY</a:t>
            </a:r>
          </a:p>
          <a:p>
            <a:pPr marL="0" indent="0" eaLnBrk="1" hangingPunct="1">
              <a:lnSpc>
                <a:spcPct val="100000"/>
              </a:lnSpc>
              <a:spcBef>
                <a:spcPts val="0"/>
              </a:spcBef>
              <a:spcAft>
                <a:spcPts val="0"/>
              </a:spcAft>
              <a:buNone/>
            </a:pPr>
            <a:endParaRPr lang="en-US" sz="3000" b="1" dirty="0">
              <a:solidFill>
                <a:srgbClr val="826300"/>
              </a:solidFill>
              <a:latin typeface="Arial" panose="020B0604020202020204" pitchFamily="34" charset="0"/>
              <a:cs typeface="Arial" panose="020B0604020202020204" pitchFamily="34" charset="0"/>
            </a:endParaRPr>
          </a:p>
          <a:p>
            <a:pPr marL="0" indent="0" algn="ctr" eaLnBrk="1" hangingPunct="1">
              <a:lnSpc>
                <a:spcPct val="100000"/>
              </a:lnSpc>
              <a:spcBef>
                <a:spcPts val="0"/>
              </a:spcBef>
              <a:spcAft>
                <a:spcPts val="0"/>
              </a:spcAft>
              <a:buNone/>
            </a:pPr>
            <a:r>
              <a:rPr lang="en-US" sz="3000" b="1" dirty="0">
                <a:solidFill>
                  <a:srgbClr val="826300"/>
                </a:solidFill>
                <a:latin typeface="Arial" panose="020B0604020202020204" pitchFamily="34" charset="0"/>
                <a:cs typeface="Arial" panose="020B0604020202020204" pitchFamily="34" charset="0"/>
              </a:rPr>
              <a:t>						 </a:t>
            </a:r>
          </a:p>
        </p:txBody>
      </p:sp>
      <p:grpSp>
        <p:nvGrpSpPr>
          <p:cNvPr id="20" name="Group 19">
            <a:extLst>
              <a:ext uri="{FF2B5EF4-FFF2-40B4-BE49-F238E27FC236}">
                <a16:creationId xmlns:a16="http://schemas.microsoft.com/office/drawing/2014/main" id="{74117747-C0CC-4DE1-9F97-C574FBE25BEB}"/>
              </a:ext>
            </a:extLst>
          </p:cNvPr>
          <p:cNvGrpSpPr/>
          <p:nvPr/>
        </p:nvGrpSpPr>
        <p:grpSpPr>
          <a:xfrm>
            <a:off x="10608514" y="5738928"/>
            <a:ext cx="1278686" cy="1272718"/>
            <a:chOff x="1488765" y="2971800"/>
            <a:chExt cx="914400" cy="914400"/>
          </a:xfrm>
        </p:grpSpPr>
        <p:sp>
          <p:nvSpPr>
            <p:cNvPr id="21" name="Oval 20">
              <a:extLst>
                <a:ext uri="{FF2B5EF4-FFF2-40B4-BE49-F238E27FC236}">
                  <a16:creationId xmlns:a16="http://schemas.microsoft.com/office/drawing/2014/main" id="{7E445A8A-A765-B146-BC6F-4CC8B2C8CCCA}"/>
                </a:ext>
              </a:extLst>
            </p:cNvPr>
            <p:cNvSpPr/>
            <p:nvPr/>
          </p:nvSpPr>
          <p:spPr>
            <a:xfrm>
              <a:off x="1488765" y="2971800"/>
              <a:ext cx="914400" cy="914400"/>
            </a:xfrm>
            <a:prstGeom prst="ellipse">
              <a:avLst/>
            </a:prstGeom>
            <a:solidFill>
              <a:srgbClr val="1B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pitchFamily="2" charset="77"/>
              </a:endParaRPr>
            </a:p>
          </p:txBody>
        </p:sp>
        <p:sp>
          <p:nvSpPr>
            <p:cNvPr id="25" name="Freeform 50">
              <a:extLst>
                <a:ext uri="{FF2B5EF4-FFF2-40B4-BE49-F238E27FC236}">
                  <a16:creationId xmlns:a16="http://schemas.microsoft.com/office/drawing/2014/main" id="{38EDAA48-B007-4841-ABD7-E37CB495A2C6}"/>
                </a:ext>
              </a:extLst>
            </p:cNvPr>
            <p:cNvSpPr>
              <a:spLocks noEditPoints="1"/>
            </p:cNvSpPr>
            <p:nvPr/>
          </p:nvSpPr>
          <p:spPr bwMode="auto">
            <a:xfrm>
              <a:off x="1783291" y="3190009"/>
              <a:ext cx="325349" cy="477982"/>
            </a:xfrm>
            <a:custGeom>
              <a:avLst/>
              <a:gdLst>
                <a:gd name="T0" fmla="*/ 68 w 136"/>
                <a:gd name="T1" fmla="*/ 39 h 200"/>
                <a:gd name="T2" fmla="*/ 39 w 136"/>
                <a:gd name="T3" fmla="*/ 68 h 200"/>
                <a:gd name="T4" fmla="*/ 68 w 136"/>
                <a:gd name="T5" fmla="*/ 97 h 200"/>
                <a:gd name="T6" fmla="*/ 97 w 136"/>
                <a:gd name="T7" fmla="*/ 68 h 200"/>
                <a:gd name="T8" fmla="*/ 68 w 136"/>
                <a:gd name="T9" fmla="*/ 39 h 200"/>
                <a:gd name="T10" fmla="*/ 68 w 136"/>
                <a:gd name="T11" fmla="*/ 89 h 200"/>
                <a:gd name="T12" fmla="*/ 47 w 136"/>
                <a:gd name="T13" fmla="*/ 68 h 200"/>
                <a:gd name="T14" fmla="*/ 68 w 136"/>
                <a:gd name="T15" fmla="*/ 47 h 200"/>
                <a:gd name="T16" fmla="*/ 89 w 136"/>
                <a:gd name="T17" fmla="*/ 68 h 200"/>
                <a:gd name="T18" fmla="*/ 68 w 136"/>
                <a:gd name="T19" fmla="*/ 89 h 200"/>
                <a:gd name="T20" fmla="*/ 68 w 136"/>
                <a:gd name="T21" fmla="*/ 0 h 200"/>
                <a:gd name="T22" fmla="*/ 0 w 136"/>
                <a:gd name="T23" fmla="*/ 70 h 200"/>
                <a:gd name="T24" fmla="*/ 65 w 136"/>
                <a:gd name="T25" fmla="*/ 196 h 200"/>
                <a:gd name="T26" fmla="*/ 68 w 136"/>
                <a:gd name="T27" fmla="*/ 200 h 200"/>
                <a:gd name="T28" fmla="*/ 71 w 136"/>
                <a:gd name="T29" fmla="*/ 196 h 200"/>
                <a:gd name="T30" fmla="*/ 136 w 136"/>
                <a:gd name="T31" fmla="*/ 70 h 200"/>
                <a:gd name="T32" fmla="*/ 68 w 136"/>
                <a:gd name="T33" fmla="*/ 0 h 200"/>
                <a:gd name="T34" fmla="*/ 68 w 136"/>
                <a:gd name="T35" fmla="*/ 187 h 200"/>
                <a:gd name="T36" fmla="*/ 8 w 136"/>
                <a:gd name="T37" fmla="*/ 70 h 200"/>
                <a:gd name="T38" fmla="*/ 68 w 136"/>
                <a:gd name="T39" fmla="*/ 8 h 200"/>
                <a:gd name="T40" fmla="*/ 128 w 136"/>
                <a:gd name="T41" fmla="*/ 70 h 200"/>
                <a:gd name="T42" fmla="*/ 68 w 136"/>
                <a:gd name="T43"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00">
                  <a:moveTo>
                    <a:pt x="68" y="39"/>
                  </a:moveTo>
                  <a:cubicBezTo>
                    <a:pt x="52" y="39"/>
                    <a:pt x="39" y="52"/>
                    <a:pt x="39" y="68"/>
                  </a:cubicBezTo>
                  <a:cubicBezTo>
                    <a:pt x="39" y="84"/>
                    <a:pt x="52" y="97"/>
                    <a:pt x="68" y="97"/>
                  </a:cubicBezTo>
                  <a:cubicBezTo>
                    <a:pt x="84" y="97"/>
                    <a:pt x="97" y="84"/>
                    <a:pt x="97" y="68"/>
                  </a:cubicBezTo>
                  <a:cubicBezTo>
                    <a:pt x="97" y="52"/>
                    <a:pt x="84" y="39"/>
                    <a:pt x="68" y="39"/>
                  </a:cubicBezTo>
                  <a:close/>
                  <a:moveTo>
                    <a:pt x="68" y="89"/>
                  </a:moveTo>
                  <a:cubicBezTo>
                    <a:pt x="56" y="89"/>
                    <a:pt x="47" y="80"/>
                    <a:pt x="47" y="68"/>
                  </a:cubicBezTo>
                  <a:cubicBezTo>
                    <a:pt x="47" y="56"/>
                    <a:pt x="56" y="47"/>
                    <a:pt x="68" y="47"/>
                  </a:cubicBezTo>
                  <a:cubicBezTo>
                    <a:pt x="80" y="47"/>
                    <a:pt x="89" y="56"/>
                    <a:pt x="89" y="68"/>
                  </a:cubicBezTo>
                  <a:cubicBezTo>
                    <a:pt x="89" y="80"/>
                    <a:pt x="80" y="89"/>
                    <a:pt x="68" y="89"/>
                  </a:cubicBezTo>
                  <a:close/>
                  <a:moveTo>
                    <a:pt x="68" y="0"/>
                  </a:moveTo>
                  <a:cubicBezTo>
                    <a:pt x="30" y="0"/>
                    <a:pt x="0" y="31"/>
                    <a:pt x="0" y="70"/>
                  </a:cubicBezTo>
                  <a:cubicBezTo>
                    <a:pt x="0" y="119"/>
                    <a:pt x="62" y="193"/>
                    <a:pt x="65" y="196"/>
                  </a:cubicBezTo>
                  <a:cubicBezTo>
                    <a:pt x="68" y="200"/>
                    <a:pt x="68" y="200"/>
                    <a:pt x="68" y="200"/>
                  </a:cubicBezTo>
                  <a:cubicBezTo>
                    <a:pt x="71" y="196"/>
                    <a:pt x="71" y="196"/>
                    <a:pt x="71" y="196"/>
                  </a:cubicBezTo>
                  <a:cubicBezTo>
                    <a:pt x="73" y="193"/>
                    <a:pt x="136" y="119"/>
                    <a:pt x="136" y="70"/>
                  </a:cubicBezTo>
                  <a:cubicBezTo>
                    <a:pt x="136" y="31"/>
                    <a:pt x="105" y="0"/>
                    <a:pt x="68" y="0"/>
                  </a:cubicBezTo>
                  <a:close/>
                  <a:moveTo>
                    <a:pt x="68" y="187"/>
                  </a:moveTo>
                  <a:cubicBezTo>
                    <a:pt x="55" y="171"/>
                    <a:pt x="8" y="110"/>
                    <a:pt x="8" y="70"/>
                  </a:cubicBezTo>
                  <a:cubicBezTo>
                    <a:pt x="8" y="36"/>
                    <a:pt x="35" y="8"/>
                    <a:pt x="68" y="8"/>
                  </a:cubicBezTo>
                  <a:cubicBezTo>
                    <a:pt x="101" y="8"/>
                    <a:pt x="128" y="36"/>
                    <a:pt x="128" y="70"/>
                  </a:cubicBezTo>
                  <a:cubicBezTo>
                    <a:pt x="128" y="110"/>
                    <a:pt x="80" y="171"/>
                    <a:pt x="68" y="187"/>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Montserrat Light" pitchFamily="2" charset="77"/>
              </a:endParaRPr>
            </a:p>
          </p:txBody>
        </p:sp>
      </p:grpSp>
      <p:sp>
        <p:nvSpPr>
          <p:cNvPr id="2" name="Rectangle 1"/>
          <p:cNvSpPr/>
          <p:nvPr/>
        </p:nvSpPr>
        <p:spPr>
          <a:xfrm>
            <a:off x="9593179" y="7405721"/>
            <a:ext cx="3094457" cy="584775"/>
          </a:xfrm>
          <a:prstGeom prst="rect">
            <a:avLst/>
          </a:prstGeom>
          <a:solidFill>
            <a:srgbClr val="0070C0"/>
          </a:solidFill>
        </p:spPr>
        <p:txBody>
          <a:bodyPr wrap="square">
            <a:spAutoFit/>
          </a:bodyPr>
          <a:lstStyle/>
          <a:p>
            <a:pPr algn="ctr"/>
            <a:r>
              <a:rPr lang="vi-VN" sz="1600" spc="-15" dirty="0">
                <a:solidFill>
                  <a:schemeClr val="bg1"/>
                </a:solidFill>
                <a:latin typeface="+mn-lt"/>
                <a:ea typeface="Times New Roman" panose="02020603050405020304" pitchFamily="18" charset="0"/>
              </a:rPr>
              <a:t>L</a:t>
            </a:r>
            <a:r>
              <a:rPr lang="en-US" sz="1600" spc="-15" dirty="0" err="1">
                <a:solidFill>
                  <a:schemeClr val="bg1"/>
                </a:solidFill>
                <a:latin typeface="+mn-lt"/>
                <a:ea typeface="Times New Roman" panose="02020603050405020304" pitchFamily="18" charset="0"/>
              </a:rPr>
              <a:t>ot</a:t>
            </a:r>
            <a:r>
              <a:rPr lang="en-US" sz="1600" spc="-15" dirty="0">
                <a:solidFill>
                  <a:schemeClr val="bg1"/>
                </a:solidFill>
                <a:latin typeface="+mn-lt"/>
                <a:ea typeface="Times New Roman" panose="02020603050405020304" pitchFamily="18" charset="0"/>
              </a:rPr>
              <a:t> </a:t>
            </a:r>
            <a:r>
              <a:rPr lang="en-US" sz="1600" spc="-15" dirty="0" err="1">
                <a:solidFill>
                  <a:schemeClr val="bg1"/>
                </a:solidFill>
                <a:latin typeface="+mn-lt"/>
                <a:ea typeface="Times New Roman" panose="02020603050405020304" pitchFamily="18" charset="0"/>
              </a:rPr>
              <a:t>A4</a:t>
            </a:r>
            <a:r>
              <a:rPr lang="vi-VN" sz="1600" spc="-15" dirty="0">
                <a:solidFill>
                  <a:schemeClr val="bg1"/>
                </a:solidFill>
                <a:latin typeface="+mn-lt"/>
                <a:ea typeface="Times New Roman" panose="02020603050405020304" pitchFamily="18" charset="0"/>
              </a:rPr>
              <a:t> – </a:t>
            </a:r>
            <a:r>
              <a:rPr lang="en-US" sz="1600" spc="-15" dirty="0">
                <a:solidFill>
                  <a:schemeClr val="bg1"/>
                </a:solidFill>
                <a:latin typeface="+mn-lt"/>
                <a:ea typeface="Times New Roman" panose="02020603050405020304" pitchFamily="18" charset="0"/>
              </a:rPr>
              <a:t>Bui </a:t>
            </a:r>
            <a:r>
              <a:rPr lang="en-US" sz="1600" spc="-15" dirty="0" err="1">
                <a:solidFill>
                  <a:schemeClr val="bg1"/>
                </a:solidFill>
                <a:latin typeface="+mn-lt"/>
                <a:ea typeface="Times New Roman" panose="02020603050405020304" pitchFamily="18" charset="0"/>
              </a:rPr>
              <a:t>Vien</a:t>
            </a:r>
            <a:r>
              <a:rPr lang="en-US" sz="1600" spc="-15" dirty="0">
                <a:solidFill>
                  <a:schemeClr val="bg1"/>
                </a:solidFill>
                <a:latin typeface="+mn-lt"/>
                <a:ea typeface="Times New Roman" panose="02020603050405020304" pitchFamily="18" charset="0"/>
              </a:rPr>
              <a:t> Street</a:t>
            </a:r>
            <a:r>
              <a:rPr lang="vi-VN" sz="1600" spc="-15" dirty="0">
                <a:solidFill>
                  <a:schemeClr val="bg1"/>
                </a:solidFill>
                <a:latin typeface="+mn-lt"/>
                <a:ea typeface="Times New Roman" panose="02020603050405020304" pitchFamily="18" charset="0"/>
              </a:rPr>
              <a:t>– </a:t>
            </a:r>
            <a:r>
              <a:rPr lang="en-US" sz="1600" spc="-15" dirty="0">
                <a:solidFill>
                  <a:schemeClr val="bg1"/>
                </a:solidFill>
                <a:latin typeface="+mn-lt"/>
                <a:ea typeface="Times New Roman" panose="02020603050405020304" pitchFamily="18" charset="0"/>
              </a:rPr>
              <a:t>Nguyen Duc </a:t>
            </a:r>
            <a:r>
              <a:rPr lang="en-US" sz="1600" spc="-15" dirty="0" err="1">
                <a:solidFill>
                  <a:schemeClr val="bg1"/>
                </a:solidFill>
                <a:latin typeface="+mn-lt"/>
                <a:ea typeface="Times New Roman" panose="02020603050405020304" pitchFamily="18" charset="0"/>
              </a:rPr>
              <a:t>Canh</a:t>
            </a:r>
            <a:r>
              <a:rPr lang="en-US" sz="1600" spc="-15" dirty="0">
                <a:solidFill>
                  <a:schemeClr val="bg1"/>
                </a:solidFill>
                <a:latin typeface="+mn-lt"/>
                <a:ea typeface="Times New Roman" panose="02020603050405020304" pitchFamily="18" charset="0"/>
              </a:rPr>
              <a:t> </a:t>
            </a:r>
            <a:r>
              <a:rPr lang="en-US" sz="1600" spc="-15" dirty="0" err="1">
                <a:solidFill>
                  <a:schemeClr val="bg1"/>
                </a:solidFill>
                <a:latin typeface="+mn-lt"/>
                <a:ea typeface="Times New Roman" panose="02020603050405020304" pitchFamily="18" charset="0"/>
              </a:rPr>
              <a:t>IZ</a:t>
            </a:r>
            <a:r>
              <a:rPr lang="vi-VN" sz="1600" spc="-15" dirty="0">
                <a:solidFill>
                  <a:schemeClr val="bg1"/>
                </a:solidFill>
                <a:latin typeface="+mn-lt"/>
                <a:ea typeface="Times New Roman" panose="02020603050405020304" pitchFamily="18" charset="0"/>
              </a:rPr>
              <a:t>– </a:t>
            </a:r>
            <a:r>
              <a:rPr lang="en-US" sz="1600" spc="-15" dirty="0">
                <a:solidFill>
                  <a:schemeClr val="bg1"/>
                </a:solidFill>
                <a:latin typeface="+mn-lt"/>
                <a:ea typeface="Times New Roman" panose="02020603050405020304" pitchFamily="18" charset="0"/>
              </a:rPr>
              <a:t>Thai Binh City</a:t>
            </a:r>
            <a:endParaRPr lang="vi-VN" sz="1600" spc="-15" dirty="0">
              <a:solidFill>
                <a:schemeClr val="bg1"/>
              </a:solidFill>
              <a:latin typeface="+mn-lt"/>
              <a:ea typeface="Times New Roman" panose="02020603050405020304" pitchFamily="18" charset="0"/>
            </a:endParaRPr>
          </a:p>
        </p:txBody>
      </p:sp>
      <p:grpSp>
        <p:nvGrpSpPr>
          <p:cNvPr id="26" name="Group 25">
            <a:extLst>
              <a:ext uri="{FF2B5EF4-FFF2-40B4-BE49-F238E27FC236}">
                <a16:creationId xmlns:a16="http://schemas.microsoft.com/office/drawing/2014/main" id="{7C3A125F-4C0B-4AB7-B8AD-0BCA8D2EC941}"/>
              </a:ext>
            </a:extLst>
          </p:cNvPr>
          <p:cNvGrpSpPr/>
          <p:nvPr/>
        </p:nvGrpSpPr>
        <p:grpSpPr>
          <a:xfrm>
            <a:off x="13848359" y="5738928"/>
            <a:ext cx="1257294" cy="1272718"/>
            <a:chOff x="4302675" y="2971800"/>
            <a:chExt cx="914400" cy="914400"/>
          </a:xfrm>
        </p:grpSpPr>
        <p:sp>
          <p:nvSpPr>
            <p:cNvPr id="27" name="Oval 26">
              <a:extLst>
                <a:ext uri="{FF2B5EF4-FFF2-40B4-BE49-F238E27FC236}">
                  <a16:creationId xmlns:a16="http://schemas.microsoft.com/office/drawing/2014/main" id="{487C11BE-E8D4-DC46-9753-6D82CCD44815}"/>
                </a:ext>
              </a:extLst>
            </p:cNvPr>
            <p:cNvSpPr/>
            <p:nvPr/>
          </p:nvSpPr>
          <p:spPr>
            <a:xfrm>
              <a:off x="4302675" y="2971800"/>
              <a:ext cx="914400" cy="914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pitchFamily="2" charset="77"/>
              </a:endParaRPr>
            </a:p>
          </p:txBody>
        </p:sp>
        <p:sp>
          <p:nvSpPr>
            <p:cNvPr id="28" name="Freeform 703">
              <a:extLst>
                <a:ext uri="{FF2B5EF4-FFF2-40B4-BE49-F238E27FC236}">
                  <a16:creationId xmlns:a16="http://schemas.microsoft.com/office/drawing/2014/main" id="{C8BA5346-C070-D048-8EB0-04F4661106FD}"/>
                </a:ext>
              </a:extLst>
            </p:cNvPr>
            <p:cNvSpPr>
              <a:spLocks noEditPoints="1"/>
            </p:cNvSpPr>
            <p:nvPr/>
          </p:nvSpPr>
          <p:spPr bwMode="auto">
            <a:xfrm>
              <a:off x="4498793" y="3161896"/>
              <a:ext cx="522164" cy="481995"/>
            </a:xfrm>
            <a:custGeom>
              <a:avLst/>
              <a:gdLst>
                <a:gd name="T0" fmla="*/ 174 w 240"/>
                <a:gd name="T1" fmla="*/ 221 h 221"/>
                <a:gd name="T2" fmla="*/ 174 w 240"/>
                <a:gd name="T3" fmla="*/ 221 h 221"/>
                <a:gd name="T4" fmla="*/ 137 w 240"/>
                <a:gd name="T5" fmla="*/ 213 h 221"/>
                <a:gd name="T6" fmla="*/ 128 w 240"/>
                <a:gd name="T7" fmla="*/ 207 h 221"/>
                <a:gd name="T8" fmla="*/ 75 w 240"/>
                <a:gd name="T9" fmla="*/ 164 h 221"/>
                <a:gd name="T10" fmla="*/ 32 w 240"/>
                <a:gd name="T11" fmla="*/ 111 h 221"/>
                <a:gd name="T12" fmla="*/ 27 w 240"/>
                <a:gd name="T13" fmla="*/ 103 h 221"/>
                <a:gd name="T14" fmla="*/ 47 w 240"/>
                <a:gd name="T15" fmla="*/ 6 h 221"/>
                <a:gd name="T16" fmla="*/ 60 w 240"/>
                <a:gd name="T17" fmla="*/ 0 h 221"/>
                <a:gd name="T18" fmla="*/ 90 w 240"/>
                <a:gd name="T19" fmla="*/ 21 h 221"/>
                <a:gd name="T20" fmla="*/ 98 w 240"/>
                <a:gd name="T21" fmla="*/ 68 h 221"/>
                <a:gd name="T22" fmla="*/ 98 w 240"/>
                <a:gd name="T23" fmla="*/ 68 h 221"/>
                <a:gd name="T24" fmla="*/ 81 w 240"/>
                <a:gd name="T25" fmla="*/ 97 h 221"/>
                <a:gd name="T26" fmla="*/ 109 w 240"/>
                <a:gd name="T27" fmla="*/ 130 h 221"/>
                <a:gd name="T28" fmla="*/ 142 w 240"/>
                <a:gd name="T29" fmla="*/ 158 h 221"/>
                <a:gd name="T30" fmla="*/ 145 w 240"/>
                <a:gd name="T31" fmla="*/ 159 h 221"/>
                <a:gd name="T32" fmla="*/ 145 w 240"/>
                <a:gd name="T33" fmla="*/ 159 h 221"/>
                <a:gd name="T34" fmla="*/ 171 w 240"/>
                <a:gd name="T35" fmla="*/ 142 h 221"/>
                <a:gd name="T36" fmla="*/ 171 w 240"/>
                <a:gd name="T37" fmla="*/ 141 h 221"/>
                <a:gd name="T38" fmla="*/ 185 w 240"/>
                <a:gd name="T39" fmla="*/ 136 h 221"/>
                <a:gd name="T40" fmla="*/ 219 w 240"/>
                <a:gd name="T41" fmla="*/ 150 h 221"/>
                <a:gd name="T42" fmla="*/ 239 w 240"/>
                <a:gd name="T43" fmla="*/ 177 h 221"/>
                <a:gd name="T44" fmla="*/ 234 w 240"/>
                <a:gd name="T45" fmla="*/ 192 h 221"/>
                <a:gd name="T46" fmla="*/ 174 w 240"/>
                <a:gd name="T47" fmla="*/ 221 h 221"/>
                <a:gd name="T48" fmla="*/ 60 w 240"/>
                <a:gd name="T49" fmla="*/ 8 h 221"/>
                <a:gd name="T50" fmla="*/ 53 w 240"/>
                <a:gd name="T51" fmla="*/ 12 h 221"/>
                <a:gd name="T52" fmla="*/ 52 w 240"/>
                <a:gd name="T53" fmla="*/ 12 h 221"/>
                <a:gd name="T54" fmla="*/ 34 w 240"/>
                <a:gd name="T55" fmla="*/ 99 h 221"/>
                <a:gd name="T56" fmla="*/ 39 w 240"/>
                <a:gd name="T57" fmla="*/ 107 h 221"/>
                <a:gd name="T58" fmla="*/ 81 w 240"/>
                <a:gd name="T59" fmla="*/ 159 h 221"/>
                <a:gd name="T60" fmla="*/ 133 w 240"/>
                <a:gd name="T61" fmla="*/ 200 h 221"/>
                <a:gd name="T62" fmla="*/ 141 w 240"/>
                <a:gd name="T63" fmla="*/ 205 h 221"/>
                <a:gd name="T64" fmla="*/ 174 w 240"/>
                <a:gd name="T65" fmla="*/ 213 h 221"/>
                <a:gd name="T66" fmla="*/ 227 w 240"/>
                <a:gd name="T67" fmla="*/ 187 h 221"/>
                <a:gd name="T68" fmla="*/ 228 w 240"/>
                <a:gd name="T69" fmla="*/ 187 h 221"/>
                <a:gd name="T70" fmla="*/ 231 w 240"/>
                <a:gd name="T71" fmla="*/ 178 h 221"/>
                <a:gd name="T72" fmla="*/ 214 w 240"/>
                <a:gd name="T73" fmla="*/ 156 h 221"/>
                <a:gd name="T74" fmla="*/ 185 w 240"/>
                <a:gd name="T75" fmla="*/ 144 h 221"/>
                <a:gd name="T76" fmla="*/ 177 w 240"/>
                <a:gd name="T77" fmla="*/ 147 h 221"/>
                <a:gd name="T78" fmla="*/ 145 w 240"/>
                <a:gd name="T79" fmla="*/ 167 h 221"/>
                <a:gd name="T80" fmla="*/ 145 w 240"/>
                <a:gd name="T81" fmla="*/ 167 h 221"/>
                <a:gd name="T82" fmla="*/ 138 w 240"/>
                <a:gd name="T83" fmla="*/ 165 h 221"/>
                <a:gd name="T84" fmla="*/ 138 w 240"/>
                <a:gd name="T85" fmla="*/ 165 h 221"/>
                <a:gd name="T86" fmla="*/ 103 w 240"/>
                <a:gd name="T87" fmla="*/ 136 h 221"/>
                <a:gd name="T88" fmla="*/ 75 w 240"/>
                <a:gd name="T89" fmla="*/ 102 h 221"/>
                <a:gd name="T90" fmla="*/ 74 w 240"/>
                <a:gd name="T91" fmla="*/ 101 h 221"/>
                <a:gd name="T92" fmla="*/ 92 w 240"/>
                <a:gd name="T93" fmla="*/ 62 h 221"/>
                <a:gd name="T94" fmla="*/ 83 w 240"/>
                <a:gd name="T95" fmla="*/ 25 h 221"/>
                <a:gd name="T96" fmla="*/ 60 w 240"/>
                <a:gd name="T97"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221">
                  <a:moveTo>
                    <a:pt x="174" y="221"/>
                  </a:moveTo>
                  <a:cubicBezTo>
                    <a:pt x="174" y="221"/>
                    <a:pt x="174" y="221"/>
                    <a:pt x="174" y="221"/>
                  </a:cubicBezTo>
                  <a:cubicBezTo>
                    <a:pt x="162" y="221"/>
                    <a:pt x="149" y="218"/>
                    <a:pt x="137" y="213"/>
                  </a:cubicBezTo>
                  <a:cubicBezTo>
                    <a:pt x="134" y="211"/>
                    <a:pt x="131" y="209"/>
                    <a:pt x="128" y="207"/>
                  </a:cubicBezTo>
                  <a:cubicBezTo>
                    <a:pt x="118" y="200"/>
                    <a:pt x="92" y="181"/>
                    <a:pt x="75" y="164"/>
                  </a:cubicBezTo>
                  <a:cubicBezTo>
                    <a:pt x="58" y="147"/>
                    <a:pt x="40" y="122"/>
                    <a:pt x="32" y="111"/>
                  </a:cubicBezTo>
                  <a:cubicBezTo>
                    <a:pt x="30" y="108"/>
                    <a:pt x="28" y="105"/>
                    <a:pt x="27" y="103"/>
                  </a:cubicBezTo>
                  <a:cubicBezTo>
                    <a:pt x="0" y="46"/>
                    <a:pt x="43" y="9"/>
                    <a:pt x="47" y="6"/>
                  </a:cubicBezTo>
                  <a:cubicBezTo>
                    <a:pt x="51" y="2"/>
                    <a:pt x="55" y="0"/>
                    <a:pt x="60" y="0"/>
                  </a:cubicBezTo>
                  <a:cubicBezTo>
                    <a:pt x="76" y="0"/>
                    <a:pt x="89" y="20"/>
                    <a:pt x="90" y="21"/>
                  </a:cubicBezTo>
                  <a:cubicBezTo>
                    <a:pt x="91" y="22"/>
                    <a:pt x="113" y="53"/>
                    <a:pt x="98" y="68"/>
                  </a:cubicBezTo>
                  <a:cubicBezTo>
                    <a:pt x="98" y="68"/>
                    <a:pt x="98" y="68"/>
                    <a:pt x="98" y="68"/>
                  </a:cubicBezTo>
                  <a:cubicBezTo>
                    <a:pt x="92" y="73"/>
                    <a:pt x="78" y="88"/>
                    <a:pt x="81" y="97"/>
                  </a:cubicBezTo>
                  <a:cubicBezTo>
                    <a:pt x="84" y="100"/>
                    <a:pt x="99" y="121"/>
                    <a:pt x="109" y="130"/>
                  </a:cubicBezTo>
                  <a:cubicBezTo>
                    <a:pt x="121" y="143"/>
                    <a:pt x="140" y="156"/>
                    <a:pt x="142" y="158"/>
                  </a:cubicBezTo>
                  <a:cubicBezTo>
                    <a:pt x="143" y="158"/>
                    <a:pt x="144" y="159"/>
                    <a:pt x="145" y="159"/>
                  </a:cubicBezTo>
                  <a:cubicBezTo>
                    <a:pt x="145" y="159"/>
                    <a:pt x="145" y="159"/>
                    <a:pt x="145" y="159"/>
                  </a:cubicBezTo>
                  <a:cubicBezTo>
                    <a:pt x="155" y="159"/>
                    <a:pt x="167" y="146"/>
                    <a:pt x="171" y="142"/>
                  </a:cubicBezTo>
                  <a:cubicBezTo>
                    <a:pt x="171" y="141"/>
                    <a:pt x="171" y="141"/>
                    <a:pt x="171" y="141"/>
                  </a:cubicBezTo>
                  <a:cubicBezTo>
                    <a:pt x="175" y="138"/>
                    <a:pt x="179" y="136"/>
                    <a:pt x="185" y="136"/>
                  </a:cubicBezTo>
                  <a:cubicBezTo>
                    <a:pt x="200" y="136"/>
                    <a:pt x="218" y="149"/>
                    <a:pt x="219" y="150"/>
                  </a:cubicBezTo>
                  <a:cubicBezTo>
                    <a:pt x="219" y="150"/>
                    <a:pt x="238" y="163"/>
                    <a:pt x="239" y="177"/>
                  </a:cubicBezTo>
                  <a:cubicBezTo>
                    <a:pt x="240" y="183"/>
                    <a:pt x="238" y="188"/>
                    <a:pt x="234" y="192"/>
                  </a:cubicBezTo>
                  <a:cubicBezTo>
                    <a:pt x="231" y="195"/>
                    <a:pt x="209" y="221"/>
                    <a:pt x="174" y="221"/>
                  </a:cubicBezTo>
                  <a:close/>
                  <a:moveTo>
                    <a:pt x="60" y="8"/>
                  </a:moveTo>
                  <a:cubicBezTo>
                    <a:pt x="58" y="8"/>
                    <a:pt x="55" y="9"/>
                    <a:pt x="53" y="12"/>
                  </a:cubicBezTo>
                  <a:cubicBezTo>
                    <a:pt x="52" y="12"/>
                    <a:pt x="52" y="12"/>
                    <a:pt x="52" y="12"/>
                  </a:cubicBezTo>
                  <a:cubicBezTo>
                    <a:pt x="50" y="13"/>
                    <a:pt x="9" y="47"/>
                    <a:pt x="34" y="99"/>
                  </a:cubicBezTo>
                  <a:cubicBezTo>
                    <a:pt x="35" y="101"/>
                    <a:pt x="37" y="104"/>
                    <a:pt x="39" y="107"/>
                  </a:cubicBezTo>
                  <a:cubicBezTo>
                    <a:pt x="46" y="117"/>
                    <a:pt x="64" y="142"/>
                    <a:pt x="81" y="159"/>
                  </a:cubicBezTo>
                  <a:cubicBezTo>
                    <a:pt x="97" y="175"/>
                    <a:pt x="122" y="193"/>
                    <a:pt x="133" y="200"/>
                  </a:cubicBezTo>
                  <a:cubicBezTo>
                    <a:pt x="136" y="203"/>
                    <a:pt x="138" y="204"/>
                    <a:pt x="141" y="205"/>
                  </a:cubicBezTo>
                  <a:cubicBezTo>
                    <a:pt x="152" y="211"/>
                    <a:pt x="163" y="213"/>
                    <a:pt x="174" y="213"/>
                  </a:cubicBezTo>
                  <a:cubicBezTo>
                    <a:pt x="207" y="213"/>
                    <a:pt x="227" y="187"/>
                    <a:pt x="227" y="187"/>
                  </a:cubicBezTo>
                  <a:cubicBezTo>
                    <a:pt x="228" y="187"/>
                    <a:pt x="228" y="187"/>
                    <a:pt x="228" y="187"/>
                  </a:cubicBezTo>
                  <a:cubicBezTo>
                    <a:pt x="230" y="184"/>
                    <a:pt x="232" y="181"/>
                    <a:pt x="231" y="178"/>
                  </a:cubicBezTo>
                  <a:cubicBezTo>
                    <a:pt x="230" y="169"/>
                    <a:pt x="219" y="159"/>
                    <a:pt x="214" y="156"/>
                  </a:cubicBezTo>
                  <a:cubicBezTo>
                    <a:pt x="214" y="156"/>
                    <a:pt x="198" y="144"/>
                    <a:pt x="185" y="144"/>
                  </a:cubicBezTo>
                  <a:cubicBezTo>
                    <a:pt x="182" y="144"/>
                    <a:pt x="179" y="145"/>
                    <a:pt x="177" y="147"/>
                  </a:cubicBezTo>
                  <a:cubicBezTo>
                    <a:pt x="175" y="150"/>
                    <a:pt x="159" y="167"/>
                    <a:pt x="145" y="167"/>
                  </a:cubicBezTo>
                  <a:cubicBezTo>
                    <a:pt x="145" y="167"/>
                    <a:pt x="145" y="167"/>
                    <a:pt x="145" y="167"/>
                  </a:cubicBezTo>
                  <a:cubicBezTo>
                    <a:pt x="143" y="167"/>
                    <a:pt x="141" y="166"/>
                    <a:pt x="138" y="165"/>
                  </a:cubicBezTo>
                  <a:cubicBezTo>
                    <a:pt x="138" y="165"/>
                    <a:pt x="138" y="165"/>
                    <a:pt x="138" y="165"/>
                  </a:cubicBezTo>
                  <a:cubicBezTo>
                    <a:pt x="137" y="164"/>
                    <a:pt x="117" y="149"/>
                    <a:pt x="103" y="136"/>
                  </a:cubicBezTo>
                  <a:cubicBezTo>
                    <a:pt x="93" y="125"/>
                    <a:pt x="76" y="103"/>
                    <a:pt x="75" y="102"/>
                  </a:cubicBezTo>
                  <a:cubicBezTo>
                    <a:pt x="74" y="101"/>
                    <a:pt x="74" y="101"/>
                    <a:pt x="74" y="101"/>
                  </a:cubicBezTo>
                  <a:cubicBezTo>
                    <a:pt x="67" y="86"/>
                    <a:pt x="89" y="65"/>
                    <a:pt x="92" y="62"/>
                  </a:cubicBezTo>
                  <a:cubicBezTo>
                    <a:pt x="100" y="54"/>
                    <a:pt x="89" y="33"/>
                    <a:pt x="83" y="25"/>
                  </a:cubicBezTo>
                  <a:cubicBezTo>
                    <a:pt x="80" y="20"/>
                    <a:pt x="70" y="8"/>
                    <a:pt x="60" y="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Montserrat Light" pitchFamily="2" charset="77"/>
              </a:endParaRPr>
            </a:p>
          </p:txBody>
        </p:sp>
      </p:grpSp>
      <p:sp>
        <p:nvSpPr>
          <p:cNvPr id="29" name="Rectangle 28"/>
          <p:cNvSpPr/>
          <p:nvPr/>
        </p:nvSpPr>
        <p:spPr>
          <a:xfrm>
            <a:off x="13176590" y="7450121"/>
            <a:ext cx="2879558" cy="584775"/>
          </a:xfrm>
          <a:prstGeom prst="rect">
            <a:avLst/>
          </a:prstGeom>
          <a:solidFill>
            <a:srgbClr val="0070C0"/>
          </a:solidFill>
        </p:spPr>
        <p:txBody>
          <a:bodyPr wrap="square">
            <a:spAutoFit/>
          </a:bodyPr>
          <a:lstStyle/>
          <a:p>
            <a:pPr algn="ctr"/>
            <a:r>
              <a:rPr lang="en-GB" sz="1600" spc="-15" dirty="0">
                <a:solidFill>
                  <a:schemeClr val="bg1"/>
                </a:solidFill>
                <a:latin typeface="+mn-lt"/>
                <a:ea typeface="Times New Roman" panose="02020603050405020304" pitchFamily="18" charset="0"/>
              </a:rPr>
              <a:t>Administrative Office: +84.2273.643.826</a:t>
            </a:r>
            <a:endParaRPr lang="en-GB" sz="1600" spc="-15" dirty="0">
              <a:solidFill>
                <a:schemeClr val="bg1"/>
              </a:solidFill>
              <a:latin typeface="+mn-lt"/>
            </a:endParaRPr>
          </a:p>
        </p:txBody>
      </p:sp>
      <p:grpSp>
        <p:nvGrpSpPr>
          <p:cNvPr id="30" name="Group 29">
            <a:extLst>
              <a:ext uri="{FF2B5EF4-FFF2-40B4-BE49-F238E27FC236}">
                <a16:creationId xmlns:a16="http://schemas.microsoft.com/office/drawing/2014/main" id="{1A2B0F5B-8E23-4997-BBCC-093E5827C5C1}"/>
              </a:ext>
            </a:extLst>
          </p:cNvPr>
          <p:cNvGrpSpPr/>
          <p:nvPr/>
        </p:nvGrpSpPr>
        <p:grpSpPr>
          <a:xfrm>
            <a:off x="17245263" y="5780172"/>
            <a:ext cx="1556084" cy="1339372"/>
            <a:chOff x="6974927" y="2971800"/>
            <a:chExt cx="914400" cy="914400"/>
          </a:xfrm>
        </p:grpSpPr>
        <p:sp>
          <p:nvSpPr>
            <p:cNvPr id="31" name="Oval 30">
              <a:extLst>
                <a:ext uri="{FF2B5EF4-FFF2-40B4-BE49-F238E27FC236}">
                  <a16:creationId xmlns:a16="http://schemas.microsoft.com/office/drawing/2014/main" id="{52EDB6FD-4649-D444-9128-FACF67190081}"/>
                </a:ext>
              </a:extLst>
            </p:cNvPr>
            <p:cNvSpPr/>
            <p:nvPr/>
          </p:nvSpPr>
          <p:spPr>
            <a:xfrm>
              <a:off x="6974927" y="2971800"/>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pitchFamily="2" charset="77"/>
              </a:endParaRPr>
            </a:p>
          </p:txBody>
        </p:sp>
        <p:sp>
          <p:nvSpPr>
            <p:cNvPr id="33" name="Freeform 101">
              <a:extLst>
                <a:ext uri="{FF2B5EF4-FFF2-40B4-BE49-F238E27FC236}">
                  <a16:creationId xmlns:a16="http://schemas.microsoft.com/office/drawing/2014/main" id="{928F4660-D332-2645-8466-4402037DD18A}"/>
                </a:ext>
              </a:extLst>
            </p:cNvPr>
            <p:cNvSpPr>
              <a:spLocks noEditPoints="1"/>
            </p:cNvSpPr>
            <p:nvPr/>
          </p:nvSpPr>
          <p:spPr bwMode="auto">
            <a:xfrm>
              <a:off x="7165018" y="3214110"/>
              <a:ext cx="534218" cy="429781"/>
            </a:xfrm>
            <a:custGeom>
              <a:avLst/>
              <a:gdLst>
                <a:gd name="T0" fmla="*/ 204 w 224"/>
                <a:gd name="T1" fmla="*/ 0 h 180"/>
                <a:gd name="T2" fmla="*/ 20 w 224"/>
                <a:gd name="T3" fmla="*/ 0 h 180"/>
                <a:gd name="T4" fmla="*/ 7 w 224"/>
                <a:gd name="T5" fmla="*/ 5 h 180"/>
                <a:gd name="T6" fmla="*/ 6 w 224"/>
                <a:gd name="T7" fmla="*/ 6 h 180"/>
                <a:gd name="T8" fmla="*/ 6 w 224"/>
                <a:gd name="T9" fmla="*/ 6 h 180"/>
                <a:gd name="T10" fmla="*/ 0 w 224"/>
                <a:gd name="T11" fmla="*/ 20 h 180"/>
                <a:gd name="T12" fmla="*/ 0 w 224"/>
                <a:gd name="T13" fmla="*/ 160 h 180"/>
                <a:gd name="T14" fmla="*/ 20 w 224"/>
                <a:gd name="T15" fmla="*/ 180 h 180"/>
                <a:gd name="T16" fmla="*/ 204 w 224"/>
                <a:gd name="T17" fmla="*/ 180 h 180"/>
                <a:gd name="T18" fmla="*/ 224 w 224"/>
                <a:gd name="T19" fmla="*/ 160 h 180"/>
                <a:gd name="T20" fmla="*/ 224 w 224"/>
                <a:gd name="T21" fmla="*/ 20 h 180"/>
                <a:gd name="T22" fmla="*/ 204 w 224"/>
                <a:gd name="T23" fmla="*/ 0 h 180"/>
                <a:gd name="T24" fmla="*/ 20 w 224"/>
                <a:gd name="T25" fmla="*/ 8 h 180"/>
                <a:gd name="T26" fmla="*/ 204 w 224"/>
                <a:gd name="T27" fmla="*/ 8 h 180"/>
                <a:gd name="T28" fmla="*/ 209 w 224"/>
                <a:gd name="T29" fmla="*/ 9 h 180"/>
                <a:gd name="T30" fmla="*/ 112 w 224"/>
                <a:gd name="T31" fmla="*/ 106 h 180"/>
                <a:gd name="T32" fmla="*/ 15 w 224"/>
                <a:gd name="T33" fmla="*/ 9 h 180"/>
                <a:gd name="T34" fmla="*/ 20 w 224"/>
                <a:gd name="T35" fmla="*/ 8 h 180"/>
                <a:gd name="T36" fmla="*/ 8 w 224"/>
                <a:gd name="T37" fmla="*/ 160 h 180"/>
                <a:gd name="T38" fmla="*/ 8 w 224"/>
                <a:gd name="T39" fmla="*/ 20 h 180"/>
                <a:gd name="T40" fmla="*/ 9 w 224"/>
                <a:gd name="T41" fmla="*/ 14 h 180"/>
                <a:gd name="T42" fmla="*/ 84 w 224"/>
                <a:gd name="T43" fmla="*/ 89 h 180"/>
                <a:gd name="T44" fmla="*/ 9 w 224"/>
                <a:gd name="T45" fmla="*/ 165 h 180"/>
                <a:gd name="T46" fmla="*/ 8 w 224"/>
                <a:gd name="T47" fmla="*/ 160 h 180"/>
                <a:gd name="T48" fmla="*/ 204 w 224"/>
                <a:gd name="T49" fmla="*/ 172 h 180"/>
                <a:gd name="T50" fmla="*/ 20 w 224"/>
                <a:gd name="T51" fmla="*/ 172 h 180"/>
                <a:gd name="T52" fmla="*/ 14 w 224"/>
                <a:gd name="T53" fmla="*/ 171 h 180"/>
                <a:gd name="T54" fmla="*/ 90 w 224"/>
                <a:gd name="T55" fmla="*/ 95 h 180"/>
                <a:gd name="T56" fmla="*/ 108 w 224"/>
                <a:gd name="T57" fmla="*/ 113 h 180"/>
                <a:gd name="T58" fmla="*/ 108 w 224"/>
                <a:gd name="T59" fmla="*/ 113 h 180"/>
                <a:gd name="T60" fmla="*/ 112 w 224"/>
                <a:gd name="T61" fmla="*/ 116 h 180"/>
                <a:gd name="T62" fmla="*/ 116 w 224"/>
                <a:gd name="T63" fmla="*/ 113 h 180"/>
                <a:gd name="T64" fmla="*/ 116 w 224"/>
                <a:gd name="T65" fmla="*/ 113 h 180"/>
                <a:gd name="T66" fmla="*/ 134 w 224"/>
                <a:gd name="T67" fmla="*/ 95 h 180"/>
                <a:gd name="T68" fmla="*/ 210 w 224"/>
                <a:gd name="T69" fmla="*/ 171 h 180"/>
                <a:gd name="T70" fmla="*/ 204 w 224"/>
                <a:gd name="T71" fmla="*/ 172 h 180"/>
                <a:gd name="T72" fmla="*/ 216 w 224"/>
                <a:gd name="T73" fmla="*/ 160 h 180"/>
                <a:gd name="T74" fmla="*/ 215 w 224"/>
                <a:gd name="T75" fmla="*/ 165 h 180"/>
                <a:gd name="T76" fmla="*/ 140 w 224"/>
                <a:gd name="T77" fmla="*/ 89 h 180"/>
                <a:gd name="T78" fmla="*/ 215 w 224"/>
                <a:gd name="T79" fmla="*/ 14 h 180"/>
                <a:gd name="T80" fmla="*/ 216 w 224"/>
                <a:gd name="T81" fmla="*/ 20 h 180"/>
                <a:gd name="T82" fmla="*/ 216 w 224"/>
                <a:gd name="T83" fmla="*/ 16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180">
                  <a:moveTo>
                    <a:pt x="204" y="0"/>
                  </a:moveTo>
                  <a:cubicBezTo>
                    <a:pt x="20" y="0"/>
                    <a:pt x="20" y="0"/>
                    <a:pt x="20" y="0"/>
                  </a:cubicBezTo>
                  <a:cubicBezTo>
                    <a:pt x="15" y="0"/>
                    <a:pt x="10" y="2"/>
                    <a:pt x="7" y="5"/>
                  </a:cubicBezTo>
                  <a:cubicBezTo>
                    <a:pt x="7" y="5"/>
                    <a:pt x="6" y="5"/>
                    <a:pt x="6" y="6"/>
                  </a:cubicBezTo>
                  <a:cubicBezTo>
                    <a:pt x="6" y="6"/>
                    <a:pt x="6" y="6"/>
                    <a:pt x="6" y="6"/>
                  </a:cubicBezTo>
                  <a:cubicBezTo>
                    <a:pt x="2" y="9"/>
                    <a:pt x="0" y="14"/>
                    <a:pt x="0" y="20"/>
                  </a:cubicBezTo>
                  <a:cubicBezTo>
                    <a:pt x="0" y="160"/>
                    <a:pt x="0" y="160"/>
                    <a:pt x="0" y="160"/>
                  </a:cubicBezTo>
                  <a:cubicBezTo>
                    <a:pt x="0" y="171"/>
                    <a:pt x="9" y="180"/>
                    <a:pt x="20" y="180"/>
                  </a:cubicBezTo>
                  <a:cubicBezTo>
                    <a:pt x="204" y="180"/>
                    <a:pt x="204" y="180"/>
                    <a:pt x="204" y="180"/>
                  </a:cubicBezTo>
                  <a:cubicBezTo>
                    <a:pt x="215" y="180"/>
                    <a:pt x="224" y="171"/>
                    <a:pt x="224" y="160"/>
                  </a:cubicBezTo>
                  <a:cubicBezTo>
                    <a:pt x="224" y="20"/>
                    <a:pt x="224" y="20"/>
                    <a:pt x="224" y="20"/>
                  </a:cubicBezTo>
                  <a:cubicBezTo>
                    <a:pt x="224" y="9"/>
                    <a:pt x="215" y="0"/>
                    <a:pt x="204" y="0"/>
                  </a:cubicBezTo>
                  <a:close/>
                  <a:moveTo>
                    <a:pt x="20" y="8"/>
                  </a:moveTo>
                  <a:cubicBezTo>
                    <a:pt x="204" y="8"/>
                    <a:pt x="204" y="8"/>
                    <a:pt x="204" y="8"/>
                  </a:cubicBezTo>
                  <a:cubicBezTo>
                    <a:pt x="206" y="8"/>
                    <a:pt x="207" y="8"/>
                    <a:pt x="209" y="9"/>
                  </a:cubicBezTo>
                  <a:cubicBezTo>
                    <a:pt x="112" y="106"/>
                    <a:pt x="112" y="106"/>
                    <a:pt x="112" y="106"/>
                  </a:cubicBezTo>
                  <a:cubicBezTo>
                    <a:pt x="15" y="9"/>
                    <a:pt x="15" y="9"/>
                    <a:pt x="15" y="9"/>
                  </a:cubicBezTo>
                  <a:cubicBezTo>
                    <a:pt x="17" y="8"/>
                    <a:pt x="18" y="8"/>
                    <a:pt x="20" y="8"/>
                  </a:cubicBezTo>
                  <a:close/>
                  <a:moveTo>
                    <a:pt x="8" y="160"/>
                  </a:moveTo>
                  <a:cubicBezTo>
                    <a:pt x="8" y="20"/>
                    <a:pt x="8" y="20"/>
                    <a:pt x="8" y="20"/>
                  </a:cubicBezTo>
                  <a:cubicBezTo>
                    <a:pt x="8" y="18"/>
                    <a:pt x="9" y="16"/>
                    <a:pt x="9" y="14"/>
                  </a:cubicBezTo>
                  <a:cubicBezTo>
                    <a:pt x="84" y="89"/>
                    <a:pt x="84" y="89"/>
                    <a:pt x="84" y="89"/>
                  </a:cubicBezTo>
                  <a:cubicBezTo>
                    <a:pt x="9" y="165"/>
                    <a:pt x="9" y="165"/>
                    <a:pt x="9" y="165"/>
                  </a:cubicBezTo>
                  <a:cubicBezTo>
                    <a:pt x="8" y="163"/>
                    <a:pt x="8" y="162"/>
                    <a:pt x="8" y="160"/>
                  </a:cubicBezTo>
                  <a:close/>
                  <a:moveTo>
                    <a:pt x="204" y="172"/>
                  </a:moveTo>
                  <a:cubicBezTo>
                    <a:pt x="20" y="172"/>
                    <a:pt x="20" y="172"/>
                    <a:pt x="20" y="172"/>
                  </a:cubicBezTo>
                  <a:cubicBezTo>
                    <a:pt x="18" y="172"/>
                    <a:pt x="16" y="171"/>
                    <a:pt x="14" y="171"/>
                  </a:cubicBezTo>
                  <a:cubicBezTo>
                    <a:pt x="90" y="95"/>
                    <a:pt x="90" y="95"/>
                    <a:pt x="90" y="95"/>
                  </a:cubicBezTo>
                  <a:cubicBezTo>
                    <a:pt x="108" y="113"/>
                    <a:pt x="108" y="113"/>
                    <a:pt x="108" y="113"/>
                  </a:cubicBezTo>
                  <a:cubicBezTo>
                    <a:pt x="108" y="113"/>
                    <a:pt x="108" y="113"/>
                    <a:pt x="108" y="113"/>
                  </a:cubicBezTo>
                  <a:cubicBezTo>
                    <a:pt x="109" y="115"/>
                    <a:pt x="110" y="116"/>
                    <a:pt x="112" y="116"/>
                  </a:cubicBezTo>
                  <a:cubicBezTo>
                    <a:pt x="114" y="116"/>
                    <a:pt x="115" y="115"/>
                    <a:pt x="116" y="113"/>
                  </a:cubicBezTo>
                  <a:cubicBezTo>
                    <a:pt x="116" y="113"/>
                    <a:pt x="116" y="113"/>
                    <a:pt x="116" y="113"/>
                  </a:cubicBezTo>
                  <a:cubicBezTo>
                    <a:pt x="134" y="95"/>
                    <a:pt x="134" y="95"/>
                    <a:pt x="134" y="95"/>
                  </a:cubicBezTo>
                  <a:cubicBezTo>
                    <a:pt x="210" y="171"/>
                    <a:pt x="210" y="171"/>
                    <a:pt x="210" y="171"/>
                  </a:cubicBezTo>
                  <a:cubicBezTo>
                    <a:pt x="208" y="171"/>
                    <a:pt x="206" y="172"/>
                    <a:pt x="204" y="172"/>
                  </a:cubicBezTo>
                  <a:close/>
                  <a:moveTo>
                    <a:pt x="216" y="160"/>
                  </a:moveTo>
                  <a:cubicBezTo>
                    <a:pt x="216" y="162"/>
                    <a:pt x="216" y="163"/>
                    <a:pt x="215" y="165"/>
                  </a:cubicBezTo>
                  <a:cubicBezTo>
                    <a:pt x="140" y="89"/>
                    <a:pt x="140" y="89"/>
                    <a:pt x="140" y="89"/>
                  </a:cubicBezTo>
                  <a:cubicBezTo>
                    <a:pt x="215" y="14"/>
                    <a:pt x="215" y="14"/>
                    <a:pt x="215" y="14"/>
                  </a:cubicBezTo>
                  <a:cubicBezTo>
                    <a:pt x="215" y="16"/>
                    <a:pt x="216" y="18"/>
                    <a:pt x="216" y="20"/>
                  </a:cubicBezTo>
                  <a:lnTo>
                    <a:pt x="216" y="160"/>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Montserrat Light" pitchFamily="2" charset="77"/>
              </a:endParaRPr>
            </a:p>
          </p:txBody>
        </p:sp>
      </p:grpSp>
      <p:sp>
        <p:nvSpPr>
          <p:cNvPr id="34" name="Rectangle 33"/>
          <p:cNvSpPr/>
          <p:nvPr/>
        </p:nvSpPr>
        <p:spPr>
          <a:xfrm>
            <a:off x="16591889" y="7434927"/>
            <a:ext cx="2879558" cy="584775"/>
          </a:xfrm>
          <a:prstGeom prst="rect">
            <a:avLst/>
          </a:prstGeom>
          <a:solidFill>
            <a:srgbClr val="0070C0"/>
          </a:solidFill>
        </p:spPr>
        <p:txBody>
          <a:bodyPr wrap="square">
            <a:spAutoFit/>
          </a:bodyPr>
          <a:lstStyle/>
          <a:p>
            <a:pPr algn="ctr"/>
            <a:r>
              <a:rPr lang="en-GB" sz="1600" spc="-15" dirty="0">
                <a:solidFill>
                  <a:schemeClr val="bg1"/>
                </a:solidFill>
                <a:latin typeface="+mn-lt"/>
              </a:rPr>
              <a:t>Website: http</a:t>
            </a:r>
            <a:r>
              <a:rPr lang="en-GB" sz="1600" spc="-15">
                <a:solidFill>
                  <a:schemeClr val="bg1"/>
                </a:solidFill>
                <a:latin typeface="+mn-lt"/>
              </a:rPr>
              <a:t>://damsanjsc.vn</a:t>
            </a:r>
            <a:r>
              <a:rPr lang="en-GB" sz="1600" spc="-15" dirty="0">
                <a:solidFill>
                  <a:schemeClr val="bg1"/>
                </a:solidFill>
                <a:latin typeface="+mn-lt"/>
              </a:rPr>
              <a:t>/</a:t>
            </a:r>
          </a:p>
          <a:p>
            <a:pPr algn="ctr"/>
            <a:r>
              <a:rPr lang="en-GB" sz="1600" spc="-15" dirty="0">
                <a:solidFill>
                  <a:schemeClr val="bg1"/>
                </a:solidFill>
                <a:latin typeface="+mn-lt"/>
              </a:rPr>
              <a:t>Email</a:t>
            </a:r>
            <a:r>
              <a:rPr lang="en-GB" sz="1600" spc="-15">
                <a:solidFill>
                  <a:schemeClr val="bg1"/>
                </a:solidFill>
                <a:latin typeface="+mn-lt"/>
              </a:rPr>
              <a:t>: ir.dir</a:t>
            </a:r>
            <a:r>
              <a:rPr lang="en-GB" sz="1600" spc="-15" err="1">
                <a:solidFill>
                  <a:schemeClr val="bg1"/>
                </a:solidFill>
                <a:latin typeface="+mn-lt"/>
              </a:rPr>
              <a:t>@</a:t>
            </a:r>
            <a:r>
              <a:rPr lang="en-GB" sz="1600" spc="-15">
                <a:solidFill>
                  <a:schemeClr val="bg1"/>
                </a:solidFill>
                <a:latin typeface="+mn-lt"/>
              </a:rPr>
              <a:t>damsanjsc.vn</a:t>
            </a:r>
            <a:endParaRPr lang="en-US" sz="1600" dirty="0">
              <a:solidFill>
                <a:schemeClr val="bg1"/>
              </a:solidFill>
              <a:latin typeface="+mn-lt"/>
            </a:endParaRPr>
          </a:p>
        </p:txBody>
      </p:sp>
      <p:sp>
        <p:nvSpPr>
          <p:cNvPr id="36" name="Rectangle 35"/>
          <p:cNvSpPr/>
          <p:nvPr/>
        </p:nvSpPr>
        <p:spPr>
          <a:xfrm>
            <a:off x="1342236" y="1147858"/>
            <a:ext cx="6093527" cy="7109639"/>
          </a:xfrm>
          <a:prstGeom prst="rect">
            <a:avLst/>
          </a:prstGeom>
        </p:spPr>
        <p:txBody>
          <a:bodyPr wrap="square">
            <a:spAutoFit/>
          </a:bodyPr>
          <a:lstStyle/>
          <a:p>
            <a:pPr algn="just">
              <a:lnSpc>
                <a:spcPct val="150000"/>
              </a:lnSpc>
            </a:pPr>
            <a:r>
              <a:rPr lang="en-US" sz="1600" dirty="0">
                <a:solidFill>
                  <a:srgbClr val="002060"/>
                </a:solidFill>
                <a:latin typeface="Arial" panose="020B0604020202020204" pitchFamily="34" charset="0"/>
                <a:cs typeface="Arial" panose="020B0604020202020204" pitchFamily="34" charset="0"/>
              </a:rPr>
              <a:t>The content presented in this Presentation is only for the purpose of disclosing information to Shareholders and Investors as an overview of ADS. We always try to ensure this information is obtained from reliable sources and the data updated on this Presentation is always up-to-date.</a:t>
            </a:r>
            <a:endParaRPr lang="vi-VN" sz="1600" dirty="0">
              <a:solidFill>
                <a:srgbClr val="002060"/>
              </a:solidFill>
              <a:latin typeface="Arial" panose="020B0604020202020204" pitchFamily="34" charset="0"/>
              <a:cs typeface="Arial" panose="020B0604020202020204" pitchFamily="34" charset="0"/>
            </a:endParaRPr>
          </a:p>
          <a:p>
            <a:pPr algn="just">
              <a:lnSpc>
                <a:spcPct val="150000"/>
              </a:lnSpc>
            </a:pPr>
            <a:endParaRPr lang="en-US" sz="1600" dirty="0">
              <a:solidFill>
                <a:srgbClr val="002060"/>
              </a:solidFill>
              <a:latin typeface="Arial" panose="020B0604020202020204" pitchFamily="34" charset="0"/>
              <a:cs typeface="Arial" panose="020B0604020202020204" pitchFamily="34" charset="0"/>
            </a:endParaRPr>
          </a:p>
          <a:p>
            <a:pPr algn="just">
              <a:lnSpc>
                <a:spcPct val="150000"/>
              </a:lnSpc>
            </a:pPr>
            <a:r>
              <a:rPr lang="en-US" sz="1600" dirty="0">
                <a:solidFill>
                  <a:srgbClr val="002060"/>
                </a:solidFill>
                <a:latin typeface="Arial" panose="020B0604020202020204" pitchFamily="34" charset="0"/>
                <a:cs typeface="Arial" panose="020B0604020202020204" pitchFamily="34" charset="0"/>
              </a:rPr>
              <a:t>Analyzed statements are based on accurate information in our possession and are reasonable in our opinion under current conditions and non-sensitive information is published in this Presentation. This should not be viewed as a recommendation to buy or sell ADS stock.</a:t>
            </a:r>
          </a:p>
          <a:p>
            <a:pPr algn="just">
              <a:lnSpc>
                <a:spcPct val="150000"/>
              </a:lnSpc>
            </a:pPr>
            <a:endParaRPr lang="vi-VN" sz="1600" dirty="0">
              <a:solidFill>
                <a:srgbClr val="002060"/>
              </a:solidFill>
              <a:latin typeface="Arial" panose="020B0604020202020204" pitchFamily="34" charset="0"/>
              <a:cs typeface="Arial" panose="020B0604020202020204" pitchFamily="34" charset="0"/>
            </a:endParaRPr>
          </a:p>
          <a:p>
            <a:pPr algn="just">
              <a:lnSpc>
                <a:spcPct val="150000"/>
              </a:lnSpc>
            </a:pPr>
            <a:r>
              <a:rPr lang="en-US" sz="1600" dirty="0">
                <a:solidFill>
                  <a:srgbClr val="002060"/>
                </a:solidFill>
                <a:latin typeface="Arial" panose="020B0604020202020204" pitchFamily="34" charset="0"/>
                <a:cs typeface="Arial" panose="020B0604020202020204" pitchFamily="34" charset="0"/>
              </a:rPr>
              <a:t>ADS will not be liable for any damages incurred as a result of using the content in this Presentation for investment purposes. This presentation is the property of ADS, no one may copy, reproduce, distribute or redistribute for any purpose without the consent of ADS.</a:t>
            </a:r>
          </a:p>
          <a:p>
            <a:pPr algn="just">
              <a:lnSpc>
                <a:spcPct val="150000"/>
              </a:lnSpc>
            </a:pPr>
            <a:endParaRPr lang="vi-VN" sz="1600" dirty="0">
              <a:solidFill>
                <a:srgbClr val="002060"/>
              </a:solidFill>
              <a:latin typeface="Arial" panose="020B0604020202020204" pitchFamily="34" charset="0"/>
              <a:cs typeface="Arial" panose="020B0604020202020204" pitchFamily="34" charset="0"/>
            </a:endParaRPr>
          </a:p>
          <a:p>
            <a:pPr algn="just">
              <a:lnSpc>
                <a:spcPct val="150000"/>
              </a:lnSpc>
            </a:pPr>
            <a:r>
              <a:rPr lang="en-US" sz="1600" dirty="0">
                <a:solidFill>
                  <a:srgbClr val="002060"/>
                </a:solidFill>
                <a:latin typeface="Arial" panose="020B0604020202020204" pitchFamily="34" charset="0"/>
                <a:cs typeface="Arial" panose="020B0604020202020204" pitchFamily="34" charset="0"/>
              </a:rPr>
              <a:t>Thank you &amp; Best Regards.</a:t>
            </a:r>
            <a:endParaRPr lang="vi-VN" sz="1600" dirty="0">
              <a:solidFill>
                <a:srgbClr val="002060"/>
              </a:solidFill>
              <a:latin typeface="Arial" panose="020B0604020202020204" pitchFamily="34" charset="0"/>
              <a:cs typeface="Arial" panose="020B0604020202020204" pitchFamily="34" charset="0"/>
            </a:endParaRPr>
          </a:p>
        </p:txBody>
      </p:sp>
      <p:sp>
        <p:nvSpPr>
          <p:cNvPr id="23" name="Slide Number Placeholder 9">
            <a:extLst>
              <a:ext uri="{FF2B5EF4-FFF2-40B4-BE49-F238E27FC236}">
                <a16:creationId xmlns:a16="http://schemas.microsoft.com/office/drawing/2014/main" id="{6CF33178-D291-4D96-AE87-3A4A332BA6E4}"/>
              </a:ext>
            </a:extLst>
          </p:cNvPr>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pic>
        <p:nvPicPr>
          <p:cNvPr id="37" name="Picture 36" descr="C:\Users\nga\Downloads\logo Damsan (1).jpg"/>
          <p:cNvPicPr/>
          <p:nvPr/>
        </p:nvPicPr>
        <p:blipFill>
          <a:blip r:embed="rId4" cstate="print">
            <a:extLst>
              <a:ext uri="{BEBA8EAE-BF5A-486C-A8C5-ECC9F3942E4B}">
                <a14:imgProps xmlns:a14="http://schemas.microsoft.com/office/drawing/2010/main">
                  <a14:imgLayer r:embed="rId5">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59773" y="218968"/>
            <a:ext cx="1270000" cy="1193823"/>
          </a:xfrm>
          <a:prstGeom prst="rect">
            <a:avLst/>
          </a:prstGeom>
          <a:noFill/>
          <a:ln>
            <a:noFill/>
          </a:ln>
        </p:spPr>
      </p:pic>
    </p:spTree>
    <p:extLst>
      <p:ext uri="{BB962C8B-B14F-4D97-AF65-F5344CB8AC3E}">
        <p14:creationId xmlns:p14="http://schemas.microsoft.com/office/powerpoint/2010/main" val="15285959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42000" b="-42000"/>
          </a:stretch>
        </a:blipFill>
        <a:effectLst/>
      </p:bgPr>
    </p:bg>
    <p:spTree>
      <p:nvGrpSpPr>
        <p:cNvPr id="1" name=""/>
        <p:cNvGrpSpPr/>
        <p:nvPr/>
      </p:nvGrpSpPr>
      <p:grpSpPr>
        <a:xfrm>
          <a:off x="0" y="0"/>
          <a:ext cx="0" cy="0"/>
          <a:chOff x="0" y="0"/>
          <a:chExt cx="0" cy="0"/>
        </a:xfrm>
      </p:grpSpPr>
      <p:sp>
        <p:nvSpPr>
          <p:cNvPr id="5" name="Rectangle 4"/>
          <p:cNvSpPr/>
          <p:nvPr/>
        </p:nvSpPr>
        <p:spPr>
          <a:xfrm>
            <a:off x="0" y="10226196"/>
            <a:ext cx="20116800" cy="7466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eaLnBrk="1" fontAlgn="auto" hangingPunct="1">
              <a:spcBef>
                <a:spcPts val="0"/>
              </a:spcBef>
              <a:spcAft>
                <a:spcPts val="0"/>
              </a:spcAft>
              <a:defRPr/>
            </a:pPr>
            <a:endParaRPr lang="en-US" sz="2880">
              <a:solidFill>
                <a:srgbClr val="002060"/>
              </a:solidFill>
              <a:latin typeface="Calibri" panose="020F0502020204030204"/>
            </a:endParaRPr>
          </a:p>
        </p:txBody>
      </p:sp>
      <p:sp>
        <p:nvSpPr>
          <p:cNvPr id="10" name="Slide Number Placeholder 9"/>
          <p:cNvSpPr>
            <a:spLocks noGrp="1"/>
          </p:cNvSpPr>
          <p:nvPr>
            <p:ph type="sldNum" sz="quarter" idx="12"/>
          </p:nvPr>
        </p:nvSpPr>
        <p:spPr>
          <a:xfrm>
            <a:off x="15105653" y="10307396"/>
            <a:ext cx="4389120" cy="584200"/>
          </a:xfrm>
        </p:spPr>
        <p:txBody>
          <a:bodyPr/>
          <a:lstStyle/>
          <a:p>
            <a:pPr algn="r" defTabSz="1463040">
              <a:defRPr/>
            </a:pPr>
            <a:fld id="{4FD68881-3390-41C0-9E2D-A4550FAC9ACF}" type="slidenum">
              <a:rPr lang="en-US">
                <a:solidFill>
                  <a:schemeClr val="bg1"/>
                </a:solidFill>
                <a:latin typeface="Arial" panose="020B0604020202020204" pitchFamily="34" charset="0"/>
                <a:ea typeface="+mn-ea"/>
                <a:cs typeface="Arial" panose="020B0604020202020204" pitchFamily="34" charset="0"/>
              </a:rPr>
              <a:pPr algn="r" defTabSz="1463040">
                <a:defRPr/>
              </a:pPr>
              <a:t>2</a:t>
            </a:fld>
            <a:r>
              <a:rPr lang="en-US" dirty="0">
                <a:solidFill>
                  <a:schemeClr val="bg1"/>
                </a:solidFill>
                <a:latin typeface="Arial" panose="020B0604020202020204" pitchFamily="34" charset="0"/>
                <a:ea typeface="+mn-ea"/>
                <a:cs typeface="Arial" panose="020B0604020202020204" pitchFamily="34" charset="0"/>
              </a:rPr>
              <a:t> |</a:t>
            </a:r>
          </a:p>
        </p:txBody>
      </p:sp>
      <p:sp>
        <p:nvSpPr>
          <p:cNvPr id="16"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eaLnBrk="1" fontAlgn="auto" hangingPunct="1">
              <a:spcBef>
                <a:spcPts val="0"/>
              </a:spcBef>
              <a:spcAft>
                <a:spcPts val="0"/>
              </a:spcAft>
              <a:defRPr/>
            </a:pPr>
            <a:endParaRPr lang="en-US" sz="1920" dirty="0">
              <a:solidFill>
                <a:prstClr val="white"/>
              </a:solidFill>
              <a:latin typeface="Calibri" panose="020F0502020204030204"/>
            </a:endParaRPr>
          </a:p>
        </p:txBody>
      </p:sp>
      <p:grpSp>
        <p:nvGrpSpPr>
          <p:cNvPr id="19" name="Group 18"/>
          <p:cNvGrpSpPr/>
          <p:nvPr/>
        </p:nvGrpSpPr>
        <p:grpSpPr>
          <a:xfrm>
            <a:off x="9305365" y="3570944"/>
            <a:ext cx="10189408" cy="5315763"/>
            <a:chOff x="5996159" y="740155"/>
            <a:chExt cx="5596366" cy="2209097"/>
          </a:xfrm>
        </p:grpSpPr>
        <p:sp>
          <p:nvSpPr>
            <p:cNvPr id="20" name="TextBox 19"/>
            <p:cNvSpPr txBox="1"/>
            <p:nvPr/>
          </p:nvSpPr>
          <p:spPr>
            <a:xfrm>
              <a:off x="5996159" y="740155"/>
              <a:ext cx="5228879" cy="585162"/>
            </a:xfrm>
            <a:prstGeom prst="rect">
              <a:avLst/>
            </a:prstGeom>
            <a:noFill/>
          </p:spPr>
          <p:txBody>
            <a:bodyPr wrap="square" rtlCol="0">
              <a:spAutoFit/>
            </a:bodyPr>
            <a:lstStyle/>
            <a:p>
              <a:pPr lvl="0">
                <a:lnSpc>
                  <a:spcPct val="150000"/>
                </a:lnSpc>
                <a:defRPr/>
              </a:pPr>
              <a:r>
                <a:rPr lang="en-US" b="1" dirty="0">
                  <a:solidFill>
                    <a:srgbClr val="003B68"/>
                  </a:solidFill>
                  <a:latin typeface="Arial" panose="020B0604020202020204" pitchFamily="34" charset="0"/>
                  <a:cs typeface="Arial" panose="020B0604020202020204" pitchFamily="34" charset="0"/>
                </a:rPr>
                <a:t>PART I:  </a:t>
              </a:r>
              <a:r>
                <a:rPr lang="en-US" sz="2800" b="1" dirty="0">
                  <a:solidFill>
                    <a:srgbClr val="003B68"/>
                  </a:solidFill>
                  <a:latin typeface="Arial" panose="020B0604020202020204" pitchFamily="34" charset="0"/>
                  <a:cs typeface="Arial" panose="020B0604020202020204" pitchFamily="34" charset="0"/>
                </a:rPr>
                <a:t>MACROECONOMIC &amp; VIET NAM TEXTILE INDUSTRY OVERVIEW</a:t>
              </a:r>
              <a:endParaRPr lang="en-US" dirty="0">
                <a:solidFill>
                  <a:srgbClr val="003B68"/>
                </a:solidFill>
                <a:latin typeface="Arial" panose="020B0604020202020204" pitchFamily="34" charset="0"/>
                <a:cs typeface="Arial" panose="020B0604020202020204" pitchFamily="34" charset="0"/>
              </a:endParaRPr>
            </a:p>
          </p:txBody>
        </p:sp>
        <p:sp>
          <p:nvSpPr>
            <p:cNvPr id="21" name="TextBox 20"/>
            <p:cNvSpPr txBox="1"/>
            <p:nvPr/>
          </p:nvSpPr>
          <p:spPr>
            <a:xfrm>
              <a:off x="5996160" y="1419509"/>
              <a:ext cx="5596365" cy="316563"/>
            </a:xfrm>
            <a:prstGeom prst="rect">
              <a:avLst/>
            </a:prstGeom>
            <a:noFill/>
          </p:spPr>
          <p:txBody>
            <a:bodyPr wrap="square" rtlCol="0">
              <a:spAutoFit/>
            </a:bodyPr>
            <a:lstStyle/>
            <a:p>
              <a:pPr>
                <a:lnSpc>
                  <a:spcPct val="150000"/>
                </a:lnSpc>
                <a:defRPr/>
              </a:pPr>
              <a:r>
                <a:rPr kumimoji="0" lang="en-US" b="1" i="0" u="none" strike="noStrike" kern="1200" cap="none" spc="0" normalizeH="0" baseline="0" noProof="0" dirty="0">
                  <a:ln>
                    <a:noFill/>
                  </a:ln>
                  <a:solidFill>
                    <a:srgbClr val="003B68"/>
                  </a:solidFill>
                  <a:effectLst/>
                  <a:uLnTx/>
                  <a:uFillTx/>
                  <a:latin typeface="Arial" panose="020B0604020202020204" pitchFamily="34" charset="0"/>
                  <a:cs typeface="Arial" panose="020B0604020202020204" pitchFamily="34" charset="0"/>
                </a:rPr>
                <a:t>PART 2:</a:t>
              </a:r>
              <a:r>
                <a:rPr kumimoji="0" lang="en-US" b="1" i="0" u="none" strike="noStrike" kern="1200" cap="none" spc="0" normalizeH="0" noProof="0" dirty="0">
                  <a:ln>
                    <a:noFill/>
                  </a:ln>
                  <a:solidFill>
                    <a:srgbClr val="003B68"/>
                  </a:solidFill>
                  <a:effectLst/>
                  <a:uLnTx/>
                  <a:uFillTx/>
                  <a:latin typeface="Arial" panose="020B0604020202020204" pitchFamily="34" charset="0"/>
                  <a:cs typeface="Arial" panose="020B0604020202020204" pitchFamily="34" charset="0"/>
                </a:rPr>
                <a:t> </a:t>
              </a:r>
              <a:r>
                <a:rPr lang="en-US" sz="2800" b="1" dirty="0">
                  <a:solidFill>
                    <a:srgbClr val="003B68"/>
                  </a:solidFill>
                  <a:latin typeface="Arial" panose="020B0604020202020204" pitchFamily="34" charset="0"/>
                  <a:cs typeface="Arial" panose="020B0604020202020204" pitchFamily="34" charset="0"/>
                </a:rPr>
                <a:t>COMPANY OVERVIEW</a:t>
              </a:r>
            </a:p>
          </p:txBody>
        </p:sp>
        <p:sp>
          <p:nvSpPr>
            <p:cNvPr id="22" name="TextBox 21"/>
            <p:cNvSpPr txBox="1"/>
            <p:nvPr/>
          </p:nvSpPr>
          <p:spPr>
            <a:xfrm>
              <a:off x="5996160" y="2098863"/>
              <a:ext cx="4639550" cy="230228"/>
            </a:xfrm>
            <a:prstGeom prst="rect">
              <a:avLst/>
            </a:prstGeom>
            <a:noFill/>
          </p:spPr>
          <p:txBody>
            <a:bodyPr wrap="square" rtlCol="0">
              <a:spAutoFit/>
            </a:bodyPr>
            <a:lstStyle/>
            <a:p>
              <a:pPr marL="0" indent="0" eaLnBrk="1" hangingPunct="1">
                <a:lnSpc>
                  <a:spcPct val="100000"/>
                </a:lnSpc>
                <a:spcBef>
                  <a:spcPts val="0"/>
                </a:spcBef>
                <a:spcAft>
                  <a:spcPts val="0"/>
                </a:spcAft>
                <a:buNone/>
              </a:pPr>
              <a:r>
                <a:rPr lang="en-US" b="1" dirty="0">
                  <a:solidFill>
                    <a:srgbClr val="003B68"/>
                  </a:solidFill>
                  <a:latin typeface="Arial" panose="020B0604020202020204" pitchFamily="34" charset="0"/>
                  <a:cs typeface="Arial" panose="020B0604020202020204" pitchFamily="34" charset="0"/>
                </a:rPr>
                <a:t>PART </a:t>
              </a:r>
              <a:r>
                <a:rPr kumimoji="0" lang="en-US" b="1" i="0" u="none" strike="noStrike" kern="1200" cap="none" spc="0" normalizeH="0" baseline="0" noProof="0" dirty="0">
                  <a:ln>
                    <a:noFill/>
                  </a:ln>
                  <a:solidFill>
                    <a:srgbClr val="003B68"/>
                  </a:solidFill>
                  <a:effectLst/>
                  <a:uLnTx/>
                  <a:uFillTx/>
                  <a:latin typeface="Arial" panose="020B0604020202020204" pitchFamily="34" charset="0"/>
                  <a:ea typeface="+mn-ea"/>
                  <a:cs typeface="Arial" panose="020B0604020202020204" pitchFamily="34" charset="0"/>
                </a:rPr>
                <a:t>3: </a:t>
              </a:r>
              <a:r>
                <a:rPr lang="en-US" sz="2800" b="1" noProof="0" dirty="0">
                  <a:solidFill>
                    <a:srgbClr val="003B68"/>
                  </a:solidFill>
                  <a:latin typeface="Arial" panose="020B0604020202020204" pitchFamily="34" charset="0"/>
                  <a:cs typeface="Arial" panose="020B0604020202020204" pitchFamily="34" charset="0"/>
                </a:rPr>
                <a:t>FINANCIAL HIGHLIGHTS</a:t>
              </a:r>
              <a:endParaRPr lang="en-US" sz="2800" b="1" dirty="0">
                <a:solidFill>
                  <a:srgbClr val="003B68"/>
                </a:solidFill>
                <a:latin typeface="Arial" panose="020B0604020202020204" pitchFamily="34" charset="0"/>
                <a:cs typeface="Arial" panose="020B0604020202020204" pitchFamily="34" charset="0"/>
              </a:endParaRPr>
            </a:p>
          </p:txBody>
        </p:sp>
        <p:cxnSp>
          <p:nvCxnSpPr>
            <p:cNvPr id="23" name="Straight Connector 22"/>
            <p:cNvCxnSpPr/>
            <p:nvPr/>
          </p:nvCxnSpPr>
          <p:spPr>
            <a:xfrm flipV="1">
              <a:off x="6096000" y="1327289"/>
              <a:ext cx="5228879" cy="1291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095999" y="1995890"/>
              <a:ext cx="5228879" cy="1291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95999" y="2596376"/>
              <a:ext cx="5228879" cy="1291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96160" y="2632689"/>
              <a:ext cx="4639550" cy="316563"/>
            </a:xfrm>
            <a:prstGeom prst="rect">
              <a:avLst/>
            </a:prstGeom>
            <a:noFill/>
          </p:spPr>
          <p:txBody>
            <a:bodyPr wrap="square" rtlCol="0">
              <a:spAutoFit/>
            </a:bodyPr>
            <a:lstStyle/>
            <a:p>
              <a:pPr lvl="0" defTabSz="914400" eaLnBrk="1" fontAlgn="auto" hangingPunct="1">
                <a:lnSpc>
                  <a:spcPct val="150000"/>
                </a:lnSpc>
                <a:spcBef>
                  <a:spcPts val="0"/>
                </a:spcBef>
                <a:spcAft>
                  <a:spcPts val="0"/>
                </a:spcAft>
                <a:defRPr/>
              </a:pPr>
              <a:r>
                <a:rPr lang="en-US" b="1" dirty="0">
                  <a:solidFill>
                    <a:srgbClr val="003B68"/>
                  </a:solidFill>
                  <a:latin typeface="Arial" panose="020B0604020202020204" pitchFamily="34" charset="0"/>
                  <a:cs typeface="Arial" panose="020B0604020202020204" pitchFamily="34" charset="0"/>
                </a:rPr>
                <a:t>PART 4: STOCK SNAPSHOT</a:t>
              </a:r>
            </a:p>
          </p:txBody>
        </p:sp>
      </p:grpSp>
      <p:sp>
        <p:nvSpPr>
          <p:cNvPr id="30" name="TextBox 29"/>
          <p:cNvSpPr txBox="1"/>
          <p:nvPr/>
        </p:nvSpPr>
        <p:spPr>
          <a:xfrm>
            <a:off x="3104517" y="5391457"/>
            <a:ext cx="433490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5000" b="1" dirty="0">
                <a:solidFill>
                  <a:srgbClr val="DAA600"/>
                </a:solidFill>
                <a:latin typeface="Arial" panose="020B0604020202020204" pitchFamily="34" charset="0"/>
                <a:cs typeface="Arial" panose="020B0604020202020204" pitchFamily="34" charset="0"/>
              </a:rPr>
              <a:t>CONTENT</a:t>
            </a:r>
          </a:p>
        </p:txBody>
      </p:sp>
      <p:pic>
        <p:nvPicPr>
          <p:cNvPr id="18" name="Picture 17" descr="C:\Users\nga\Downloads\logo Damsan (1).jpg"/>
          <p:cNvPicPr/>
          <p:nvPr/>
        </p:nvPicPr>
        <p:blipFill>
          <a:blip r:embed="rId4" cstate="print">
            <a:extLst>
              <a:ext uri="{BEBA8EAE-BF5A-486C-A8C5-ECC9F3942E4B}">
                <a14:imgProps xmlns:a14="http://schemas.microsoft.com/office/drawing/2010/main">
                  <a14:imgLayer r:embed="rId5">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91672" y="218968"/>
            <a:ext cx="1270000" cy="1193823"/>
          </a:xfrm>
          <a:prstGeom prst="rect">
            <a:avLst/>
          </a:prstGeom>
          <a:noFill/>
          <a:ln>
            <a:noFill/>
          </a:ln>
        </p:spPr>
      </p:pic>
    </p:spTree>
    <p:extLst>
      <p:ext uri="{BB962C8B-B14F-4D97-AF65-F5344CB8AC3E}">
        <p14:creationId xmlns:p14="http://schemas.microsoft.com/office/powerpoint/2010/main" val="42831275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a:xfrm>
            <a:off x="0" y="10226196"/>
            <a:ext cx="20116800" cy="7466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15105653" y="10307396"/>
            <a:ext cx="4389120" cy="584200"/>
          </a:xfrm>
        </p:spPr>
        <p:txBody>
          <a:bodyPr/>
          <a:lstStyle/>
          <a:p>
            <a:pPr marL="0" marR="0" lvl="0" indent="0" algn="r" defTabSz="1463040" rtl="0" eaLnBrk="1" fontAlgn="auto" latinLnBrk="0" hangingPunct="1">
              <a:lnSpc>
                <a:spcPct val="100000"/>
              </a:lnSpc>
              <a:spcBef>
                <a:spcPts val="0"/>
              </a:spcBef>
              <a:spcAft>
                <a:spcPts val="0"/>
              </a:spcAft>
              <a:buClrTx/>
              <a:buSzTx/>
              <a:buFontTx/>
              <a:buNone/>
              <a:tabLst/>
              <a:defRPr/>
            </a:pPr>
            <a:fld id="{4FD68881-3390-41C0-9E2D-A4550FAC9ACF}" type="slidenum">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1463040" rtl="0" eaLnBrk="1" fontAlgn="auto" latinLnBrk="0" hangingPunct="1">
                <a:lnSpc>
                  <a:spcPct val="100000"/>
                </a:lnSpc>
                <a:spcBef>
                  <a:spcPts val="0"/>
                </a:spcBef>
                <a:spcAft>
                  <a:spcPts val="0"/>
                </a:spcAft>
                <a:buClrTx/>
                <a:buSzTx/>
                <a:buFontTx/>
                <a:buNone/>
                <a:tabLst/>
                <a:defRPr/>
              </a:pPr>
              <a:t>3</a:t>
            </a:fld>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6"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600" dirty="0">
                <a:solidFill>
                  <a:prstClr val="white"/>
                </a:solidFill>
              </a:rPr>
              <a:t>Presentation</a:t>
            </a:r>
          </a:p>
        </p:txBody>
      </p:sp>
      <p:sp>
        <p:nvSpPr>
          <p:cNvPr id="30" name="TextBox 29"/>
          <p:cNvSpPr txBox="1"/>
          <p:nvPr/>
        </p:nvSpPr>
        <p:spPr>
          <a:xfrm>
            <a:off x="6965576" y="4283100"/>
            <a:ext cx="13742895" cy="1938992"/>
          </a:xfrm>
          <a:prstGeom prst="rect">
            <a:avLst/>
          </a:prstGeom>
          <a:noFill/>
        </p:spPr>
        <p:txBody>
          <a:bodyPr wrap="square" rtlCol="0">
            <a:spAutoFit/>
          </a:bodyPr>
          <a:lstStyle/>
          <a:p>
            <a:pPr lvl="0">
              <a:lnSpc>
                <a:spcPct val="150000"/>
              </a:lnSpc>
              <a:defRPr/>
            </a:pPr>
            <a:r>
              <a:rPr lang="en-US" sz="4000" b="1" dirty="0">
                <a:solidFill>
                  <a:srgbClr val="003B68"/>
                </a:solidFill>
                <a:latin typeface="Arial" panose="020B0604020202020204" pitchFamily="34" charset="0"/>
                <a:cs typeface="Arial" panose="020B0604020202020204" pitchFamily="34" charset="0"/>
              </a:rPr>
              <a:t>PART</a:t>
            </a:r>
            <a:r>
              <a:rPr kumimoji="0" lang="en-US" sz="4000" b="1" i="0" u="none" strike="noStrike" kern="1200" cap="none" spc="0" normalizeH="0" baseline="0" noProof="0" dirty="0">
                <a:ln>
                  <a:noFill/>
                </a:ln>
                <a:solidFill>
                  <a:srgbClr val="003B68"/>
                </a:solidFill>
                <a:effectLst/>
                <a:uLnTx/>
                <a:uFillTx/>
                <a:latin typeface="Arial" panose="020B0604020202020204" pitchFamily="34" charset="0"/>
                <a:ea typeface="+mn-ea"/>
                <a:cs typeface="Arial" panose="020B0604020202020204" pitchFamily="34" charset="0"/>
              </a:rPr>
              <a:t> I: </a:t>
            </a:r>
            <a:r>
              <a:rPr lang="en-US" sz="4000" b="1" dirty="0">
                <a:solidFill>
                  <a:srgbClr val="003B68"/>
                </a:solidFill>
                <a:latin typeface="Arial" panose="020B0604020202020204" pitchFamily="34" charset="0"/>
                <a:cs typeface="Arial" panose="020B0604020202020204" pitchFamily="34" charset="0"/>
              </a:rPr>
              <a:t>MACROECONOMIC &amp; VIET NAM TEXTILE INDUSTRY OVERVIEW</a:t>
            </a:r>
            <a:endParaRPr kumimoji="0" lang="en-US" sz="4000" b="0" i="0" u="none" strike="noStrike" kern="1200" cap="none" spc="0" normalizeH="0" baseline="0" noProof="0" dirty="0">
              <a:ln>
                <a:noFill/>
              </a:ln>
              <a:solidFill>
                <a:srgbClr val="003B68"/>
              </a:solidFill>
              <a:effectLst/>
              <a:uLnTx/>
              <a:uFillTx/>
              <a:latin typeface="Arial" panose="020B0604020202020204" pitchFamily="34" charset="0"/>
              <a:ea typeface="+mn-ea"/>
              <a:cs typeface="Arial" panose="020B0604020202020204" pitchFamily="34" charset="0"/>
            </a:endParaRPr>
          </a:p>
        </p:txBody>
      </p:sp>
      <p:pic>
        <p:nvPicPr>
          <p:cNvPr id="9" name="Picture 8" descr="C:\Users\nga\Downloads\logo Damsan (1).jpg"/>
          <p:cNvPicPr/>
          <p:nvPr/>
        </p:nvPicPr>
        <p:blipFill>
          <a:blip r:embed="rId4" cstate="print">
            <a:extLst>
              <a:ext uri="{BEBA8EAE-BF5A-486C-A8C5-ECC9F3942E4B}">
                <a14:imgProps xmlns:a14="http://schemas.microsoft.com/office/drawing/2010/main">
                  <a14:imgLayer r:embed="rId5">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59773" y="218968"/>
            <a:ext cx="1270000" cy="1193823"/>
          </a:xfrm>
          <a:prstGeom prst="rect">
            <a:avLst/>
          </a:prstGeom>
          <a:noFill/>
          <a:ln>
            <a:noFill/>
          </a:ln>
        </p:spPr>
      </p:pic>
    </p:spTree>
    <p:extLst>
      <p:ext uri="{BB962C8B-B14F-4D97-AF65-F5344CB8AC3E}">
        <p14:creationId xmlns:p14="http://schemas.microsoft.com/office/powerpoint/2010/main" val="2382431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7000"/>
            <a:lum/>
          </a:blip>
          <a:srcRect/>
          <a:stretch>
            <a:fillRect t="-42000" b="-4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315595" y="5786610"/>
            <a:ext cx="9694679" cy="3932689"/>
            <a:chOff x="-238605" y="851563"/>
            <a:chExt cx="6394999" cy="2484286"/>
          </a:xfrm>
        </p:grpSpPr>
        <p:graphicFrame>
          <p:nvGraphicFramePr>
            <p:cNvPr id="20" name="Chart 19"/>
            <p:cNvGraphicFramePr/>
            <p:nvPr>
              <p:extLst>
                <p:ext uri="{D42A27DB-BD31-4B8C-83A1-F6EECF244321}">
                  <p14:modId xmlns:p14="http://schemas.microsoft.com/office/powerpoint/2010/main" val="3037966375"/>
                </p:ext>
              </p:extLst>
            </p:nvPr>
          </p:nvGraphicFramePr>
          <p:xfrm>
            <a:off x="-238605" y="1216534"/>
            <a:ext cx="6394999" cy="2119315"/>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180166" y="851563"/>
              <a:ext cx="5542607" cy="419004"/>
            </a:xfrm>
            <a:prstGeom prst="rect">
              <a:avLst/>
            </a:prstGeom>
            <a:noFill/>
          </p:spPr>
          <p:txBody>
            <a:bodyPr wrap="square" rtlCol="0">
              <a:spAutoFit/>
            </a:bodyPr>
            <a:lstStyle/>
            <a:p>
              <a:pPr lvl="0" algn="ctr">
                <a:defRPr/>
              </a:pPr>
              <a:r>
                <a:rPr lang="en-US" sz="2000" b="1" dirty="0">
                  <a:solidFill>
                    <a:srgbClr val="826300"/>
                  </a:solidFill>
                  <a:latin typeface="Arial" panose="020B0604020202020204" pitchFamily="34" charset="0"/>
                  <a:cs typeface="Arial" panose="020B0604020202020204" pitchFamily="34" charset="0"/>
                </a:rPr>
                <a:t>Population increases, leading the demand of Textiles</a:t>
              </a:r>
            </a:p>
            <a:p>
              <a:pPr lvl="0" algn="ctr">
                <a:defRPr/>
              </a:pPr>
              <a:r>
                <a:rPr kumimoji="0" lang="en-US" sz="2000" b="1" i="1"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(Unit: billion</a:t>
              </a:r>
              <a:r>
                <a:rPr kumimoji="0" lang="en-US" sz="2000" b="1" i="1" u="none" strike="noStrike" kern="1200" cap="none" spc="0" normalizeH="0" noProof="0" dirty="0">
                  <a:ln>
                    <a:noFill/>
                  </a:ln>
                  <a:solidFill>
                    <a:srgbClr val="826300"/>
                  </a:solidFill>
                  <a:effectLst/>
                  <a:uLnTx/>
                  <a:uFillTx/>
                  <a:latin typeface="Arial" panose="020B0604020202020204" pitchFamily="34" charset="0"/>
                  <a:ea typeface="+mn-ea"/>
                  <a:cs typeface="Arial" panose="020B0604020202020204" pitchFamily="34" charset="0"/>
                </a:rPr>
                <a:t> people</a:t>
              </a:r>
              <a:r>
                <a:rPr kumimoji="0" lang="en-US" sz="2000" b="1" i="1"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a:t>
              </a:r>
            </a:p>
          </p:txBody>
        </p:sp>
      </p:grpSp>
      <p:sp>
        <p:nvSpPr>
          <p:cNvPr id="5" name="Rectangle 4"/>
          <p:cNvSpPr/>
          <p:nvPr/>
        </p:nvSpPr>
        <p:spPr>
          <a:xfrm>
            <a:off x="0" y="10259422"/>
            <a:ext cx="20116800" cy="7133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15105653" y="10307396"/>
            <a:ext cx="4389120" cy="584200"/>
          </a:xfrm>
        </p:spPr>
        <p:txBody>
          <a:bodyPr/>
          <a:lstStyle/>
          <a:p>
            <a:pPr marL="0" marR="0" lvl="0" indent="0" algn="r" defTabSz="1463040" rtl="0" eaLnBrk="1" fontAlgn="auto" latinLnBrk="0" hangingPunct="1">
              <a:lnSpc>
                <a:spcPct val="100000"/>
              </a:lnSpc>
              <a:spcBef>
                <a:spcPts val="0"/>
              </a:spcBef>
              <a:spcAft>
                <a:spcPts val="0"/>
              </a:spcAft>
              <a:buClrTx/>
              <a:buSzTx/>
              <a:buFontTx/>
              <a:buNone/>
              <a:tabLst/>
              <a:defRPr/>
            </a:pPr>
            <a:fld id="{4FD68881-3390-41C0-9E2D-A4550FAC9ACF}" type="slidenum">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1463040" rtl="0" eaLnBrk="1" fontAlgn="auto" latinLnBrk="0" hangingPunct="1">
                <a:lnSpc>
                  <a:spcPct val="100000"/>
                </a:lnSpc>
                <a:spcBef>
                  <a:spcPts val="0"/>
                </a:spcBef>
                <a:spcAft>
                  <a:spcPts val="0"/>
                </a:spcAft>
                <a:buClrTx/>
                <a:buSzTx/>
                <a:buFontTx/>
                <a:buNone/>
                <a:tabLst/>
                <a:defRPr/>
              </a:pPr>
              <a:t>4</a:t>
            </a:fld>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6"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600" dirty="0">
                <a:solidFill>
                  <a:prstClr val="white"/>
                </a:solidFill>
              </a:rPr>
              <a:t>Presentation</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Content Placeholder 3">
            <a:extLst>
              <a:ext uri="{FF2B5EF4-FFF2-40B4-BE49-F238E27FC236}">
                <a16:creationId xmlns:a16="http://schemas.microsoft.com/office/drawing/2014/main" id="{E1E4CCDF-0B76-4ADC-B0CF-963952C83E87}"/>
              </a:ext>
            </a:extLst>
          </p:cNvPr>
          <p:cNvSpPr txBox="1">
            <a:spLocks/>
          </p:cNvSpPr>
          <p:nvPr/>
        </p:nvSpPr>
        <p:spPr>
          <a:xfrm>
            <a:off x="304799" y="346943"/>
            <a:ext cx="5925520"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lv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MACROECONOMIC</a:t>
            </a:r>
            <a:r>
              <a:rPr kumimoji="0" lang="en-US" sz="2800" b="1" i="0"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	</a:t>
            </a:r>
          </a:p>
          <a:p>
            <a:pPr marL="0" marR="0" lvl="0" indent="0" algn="l" defTabSz="1462088" rtl="0" eaLnBrk="1" fontAlgn="base" latinLnBrk="0" hangingPunct="1">
              <a:lnSpc>
                <a:spcPct val="100000"/>
              </a:lnSpc>
              <a:spcBef>
                <a:spcPts val="0"/>
              </a:spcBef>
              <a:spcAft>
                <a:spcPts val="0"/>
              </a:spcAft>
              <a:buClrTx/>
              <a:buSzTx/>
              <a:buFont typeface="Arial" charset="0"/>
              <a:buNone/>
              <a:tabLst/>
              <a:defRPr/>
            </a:pPr>
            <a:r>
              <a:rPr kumimoji="0" lang="en-US" sz="2800" b="1" i="0"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						 </a:t>
            </a:r>
          </a:p>
        </p:txBody>
      </p:sp>
      <p:grpSp>
        <p:nvGrpSpPr>
          <p:cNvPr id="13" name="Group 12"/>
          <p:cNvGrpSpPr/>
          <p:nvPr/>
        </p:nvGrpSpPr>
        <p:grpSpPr>
          <a:xfrm>
            <a:off x="446458" y="1401260"/>
            <a:ext cx="9483600" cy="4251578"/>
            <a:chOff x="1232097" y="806640"/>
            <a:chExt cx="4788264" cy="2833010"/>
          </a:xfrm>
        </p:grpSpPr>
        <p:graphicFrame>
          <p:nvGraphicFramePr>
            <p:cNvPr id="14" name="Chart 13"/>
            <p:cNvGraphicFramePr/>
            <p:nvPr>
              <p:extLst>
                <p:ext uri="{D42A27DB-BD31-4B8C-83A1-F6EECF244321}">
                  <p14:modId xmlns:p14="http://schemas.microsoft.com/office/powerpoint/2010/main" val="2580637846"/>
                </p:ext>
              </p:extLst>
            </p:nvPr>
          </p:nvGraphicFramePr>
          <p:xfrm>
            <a:off x="1232097" y="1120676"/>
            <a:ext cx="4788264" cy="2518974"/>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1325486" y="806640"/>
              <a:ext cx="4694875" cy="471695"/>
            </a:xfrm>
            <a:prstGeom prst="rect">
              <a:avLst/>
            </a:prstGeom>
            <a:noFill/>
          </p:spPr>
          <p:txBody>
            <a:bodyPr wrap="square" rtlCol="0">
              <a:spAutoFit/>
            </a:bodyPr>
            <a:lstStyle/>
            <a:p>
              <a:pPr lvl="0" algn="ctr">
                <a:defRPr/>
              </a:pPr>
              <a:r>
                <a:rPr lang="en-US" sz="2000" b="1" spc="-50" dirty="0">
                  <a:solidFill>
                    <a:srgbClr val="826300"/>
                  </a:solidFill>
                  <a:latin typeface="Arial" panose="020B0604020202020204" pitchFamily="34" charset="0"/>
                  <a:cs typeface="Arial" panose="020B0604020202020204" pitchFamily="34" charset="0"/>
                </a:rPr>
                <a:t>GDP is still growing positively, highest in the period of 2011-2022, while Inflation remain slight high at approx. 4% for 9M 2022</a:t>
              </a:r>
              <a:endParaRPr kumimoji="0" lang="en-US" sz="2000" b="1" i="0" u="none" strike="noStrike" kern="1200" cap="none" spc="-5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endParaRPr>
            </a:p>
          </p:txBody>
        </p:sp>
      </p:grpSp>
      <p:graphicFrame>
        <p:nvGraphicFramePr>
          <p:cNvPr id="17" name="Chart 16"/>
          <p:cNvGraphicFramePr/>
          <p:nvPr>
            <p:extLst>
              <p:ext uri="{D42A27DB-BD31-4B8C-83A1-F6EECF244321}">
                <p14:modId xmlns:p14="http://schemas.microsoft.com/office/powerpoint/2010/main" val="3243639632"/>
              </p:ext>
            </p:extLst>
          </p:nvPr>
        </p:nvGraphicFramePr>
        <p:xfrm>
          <a:off x="10697128" y="1817831"/>
          <a:ext cx="9162998" cy="405445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p:cNvSpPr/>
          <p:nvPr/>
        </p:nvSpPr>
        <p:spPr>
          <a:xfrm>
            <a:off x="10697128" y="1193823"/>
            <a:ext cx="8325978" cy="707886"/>
          </a:xfrm>
          <a:prstGeom prst="rect">
            <a:avLst/>
          </a:prstGeom>
        </p:spPr>
        <p:txBody>
          <a:bodyPr wrap="square">
            <a:spAutoFit/>
          </a:bodyPr>
          <a:lstStyle/>
          <a:p>
            <a:pPr lvl="0" algn="ctr">
              <a:defRPr/>
            </a:pPr>
            <a:r>
              <a:rPr lang="en-US" sz="2000" b="1" dirty="0">
                <a:solidFill>
                  <a:srgbClr val="826300"/>
                </a:solidFill>
                <a:latin typeface="Arial" panose="020B0604020202020204" pitchFamily="34" charset="0"/>
                <a:cs typeface="Arial" panose="020B0604020202020204" pitchFamily="34" charset="0"/>
              </a:rPr>
              <a:t>Processing and manufacturing industry attracts large amount of registered FDI</a:t>
            </a:r>
            <a:endParaRPr kumimoji="0" lang="en-US" sz="2000" b="1" i="0"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endParaRPr>
          </a:p>
        </p:txBody>
      </p:sp>
      <p:graphicFrame>
        <p:nvGraphicFramePr>
          <p:cNvPr id="23" name="Chart 22"/>
          <p:cNvGraphicFramePr/>
          <p:nvPr>
            <p:extLst>
              <p:ext uri="{D42A27DB-BD31-4B8C-83A1-F6EECF244321}">
                <p14:modId xmlns:p14="http://schemas.microsoft.com/office/powerpoint/2010/main" val="3791234991"/>
              </p:ext>
            </p:extLst>
          </p:nvPr>
        </p:nvGraphicFramePr>
        <p:xfrm>
          <a:off x="10416173" y="5750908"/>
          <a:ext cx="9378959" cy="4232781"/>
        </p:xfrm>
        <a:graphic>
          <a:graphicData uri="http://schemas.openxmlformats.org/drawingml/2006/chart">
            <c:chart xmlns:c="http://schemas.openxmlformats.org/drawingml/2006/chart" xmlns:r="http://schemas.openxmlformats.org/officeDocument/2006/relationships" r:id="rId7"/>
          </a:graphicData>
        </a:graphic>
      </p:graphicFrame>
      <p:sp>
        <p:nvSpPr>
          <p:cNvPr id="27" name="Content Placeholder 3">
            <a:extLst>
              <a:ext uri="{FF2B5EF4-FFF2-40B4-BE49-F238E27FC236}">
                <a16:creationId xmlns:a16="http://schemas.microsoft.com/office/drawing/2014/main" id="{B0D72C60-837D-4F6E-A603-2873C2B9A294}"/>
              </a:ext>
            </a:extLst>
          </p:cNvPr>
          <p:cNvSpPr txBox="1">
            <a:spLocks/>
          </p:cNvSpPr>
          <p:nvPr/>
        </p:nvSpPr>
        <p:spPr>
          <a:xfrm>
            <a:off x="511587" y="9706142"/>
            <a:ext cx="5462135" cy="597357"/>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50000"/>
              </a:lnSpc>
              <a:spcBef>
                <a:spcPts val="0"/>
              </a:spcBef>
              <a:spcAft>
                <a:spcPts val="0"/>
              </a:spcAft>
              <a:buNone/>
            </a:pPr>
            <a:r>
              <a:rPr lang="en-SG" sz="1400" i="1" dirty="0">
                <a:solidFill>
                  <a:srgbClr val="826300"/>
                </a:solidFill>
                <a:latin typeface="Arial" panose="020B0604020202020204" pitchFamily="34" charset="0"/>
                <a:cs typeface="Arial" panose="020B0604020202020204" pitchFamily="34" charset="0"/>
              </a:rPr>
              <a:t>Sources: VCOSA and GSO</a:t>
            </a:r>
          </a:p>
        </p:txBody>
      </p:sp>
      <p:pic>
        <p:nvPicPr>
          <p:cNvPr id="25" name="Picture 24" descr="C:\Users\nga\Downloads\logo Damsan (1).jpg"/>
          <p:cNvPicPr/>
          <p:nvPr/>
        </p:nvPicPr>
        <p:blipFill>
          <a:blip r:embed="rId8" cstate="print">
            <a:extLst>
              <a:ext uri="{BEBA8EAE-BF5A-486C-A8C5-ECC9F3942E4B}">
                <a14:imgProps xmlns:a14="http://schemas.microsoft.com/office/drawing/2010/main">
                  <a14:imgLayer r:embed="rId9">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59773" y="218968"/>
            <a:ext cx="1270000" cy="1193823"/>
          </a:xfrm>
          <a:prstGeom prst="rect">
            <a:avLst/>
          </a:prstGeom>
          <a:noFill/>
          <a:ln>
            <a:noFill/>
          </a:ln>
        </p:spPr>
      </p:pic>
    </p:spTree>
    <p:extLst>
      <p:ext uri="{BB962C8B-B14F-4D97-AF65-F5344CB8AC3E}">
        <p14:creationId xmlns:p14="http://schemas.microsoft.com/office/powerpoint/2010/main" val="32639491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7000"/>
            <a:lum/>
          </a:blip>
          <a:srcRect/>
          <a:stretch>
            <a:fillRect t="-42000" b="-42000"/>
          </a:stretch>
        </a:blipFill>
        <a:effectLst/>
      </p:bgPr>
    </p:bg>
    <p:spTree>
      <p:nvGrpSpPr>
        <p:cNvPr id="1" name=""/>
        <p:cNvGrpSpPr/>
        <p:nvPr/>
      </p:nvGrpSpPr>
      <p:grpSpPr>
        <a:xfrm>
          <a:off x="0" y="0"/>
          <a:ext cx="0" cy="0"/>
          <a:chOff x="0" y="0"/>
          <a:chExt cx="0" cy="0"/>
        </a:xfrm>
      </p:grpSpPr>
      <p:sp>
        <p:nvSpPr>
          <p:cNvPr id="5" name="Rectangle 4"/>
          <p:cNvSpPr/>
          <p:nvPr/>
        </p:nvSpPr>
        <p:spPr>
          <a:xfrm>
            <a:off x="0" y="10259422"/>
            <a:ext cx="20116800" cy="7133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15105653" y="10307396"/>
            <a:ext cx="4389120" cy="584200"/>
          </a:xfrm>
        </p:spPr>
        <p:txBody>
          <a:bodyPr/>
          <a:lstStyle/>
          <a:p>
            <a:pPr marL="0" marR="0" lvl="0" indent="0" algn="r" defTabSz="1463040" rtl="0" eaLnBrk="1" fontAlgn="auto" latinLnBrk="0" hangingPunct="1">
              <a:lnSpc>
                <a:spcPct val="100000"/>
              </a:lnSpc>
              <a:spcBef>
                <a:spcPts val="0"/>
              </a:spcBef>
              <a:spcAft>
                <a:spcPts val="0"/>
              </a:spcAft>
              <a:buClrTx/>
              <a:buSzTx/>
              <a:buFontTx/>
              <a:buNone/>
              <a:tabLst/>
              <a:defRPr/>
            </a:pPr>
            <a:fld id="{4FD68881-3390-41C0-9E2D-A4550FAC9ACF}" type="slidenum">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1463040" rtl="0" eaLnBrk="1" fontAlgn="auto" latinLnBrk="0" hangingPunct="1">
                <a:lnSpc>
                  <a:spcPct val="100000"/>
                </a:lnSpc>
                <a:spcBef>
                  <a:spcPts val="0"/>
                </a:spcBef>
                <a:spcAft>
                  <a:spcPts val="0"/>
                </a:spcAft>
                <a:buClrTx/>
                <a:buSzTx/>
                <a:buFontTx/>
                <a:buNone/>
                <a:tabLst/>
                <a:defRPr/>
              </a:pPr>
              <a:t>5</a:t>
            </a:fld>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6"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600" dirty="0">
                <a:solidFill>
                  <a:prstClr val="white"/>
                </a:solidFill>
              </a:rPr>
              <a:t>Presentation</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Content Placeholder 3">
            <a:extLst>
              <a:ext uri="{FF2B5EF4-FFF2-40B4-BE49-F238E27FC236}">
                <a16:creationId xmlns:a16="http://schemas.microsoft.com/office/drawing/2014/main" id="{E1E4CCDF-0B76-4ADC-B0CF-963952C83E87}"/>
              </a:ext>
            </a:extLst>
          </p:cNvPr>
          <p:cNvSpPr txBox="1">
            <a:spLocks/>
          </p:cNvSpPr>
          <p:nvPr/>
        </p:nvSpPr>
        <p:spPr>
          <a:xfrm>
            <a:off x="304799" y="362606"/>
            <a:ext cx="6817896" cy="50822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lvl="0" indent="0" eaLnBrk="1" hangingPunct="1">
              <a:lnSpc>
                <a:spcPct val="100000"/>
              </a:lnSpc>
              <a:spcBef>
                <a:spcPts val="0"/>
              </a:spcBef>
              <a:spcAft>
                <a:spcPts val="0"/>
              </a:spcAft>
              <a:buNone/>
              <a:defRPr/>
            </a:pPr>
            <a:r>
              <a:rPr lang="en-US" sz="2800" b="1" dirty="0">
                <a:solidFill>
                  <a:srgbClr val="826300"/>
                </a:solidFill>
                <a:latin typeface="Arial" panose="020B0604020202020204" pitchFamily="34" charset="0"/>
                <a:cs typeface="Arial" panose="020B0604020202020204" pitchFamily="34" charset="0"/>
              </a:rPr>
              <a:t>VIETNAM TEXTILE INDUSTRY</a:t>
            </a:r>
            <a:r>
              <a:rPr kumimoji="0" lang="en-US" sz="2800" b="1" i="0" u="none" strike="noStrike" kern="1200" cap="none" spc="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rPr>
              <a:t>			 </a:t>
            </a:r>
          </a:p>
        </p:txBody>
      </p:sp>
      <p:graphicFrame>
        <p:nvGraphicFramePr>
          <p:cNvPr id="4" name="Chart 3"/>
          <p:cNvGraphicFramePr/>
          <p:nvPr>
            <p:extLst>
              <p:ext uri="{D42A27DB-BD31-4B8C-83A1-F6EECF244321}">
                <p14:modId xmlns:p14="http://schemas.microsoft.com/office/powerpoint/2010/main" val="2322879992"/>
              </p:ext>
            </p:extLst>
          </p:nvPr>
        </p:nvGraphicFramePr>
        <p:xfrm>
          <a:off x="446458" y="5887465"/>
          <a:ext cx="9329058" cy="3855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1442682756"/>
              </p:ext>
            </p:extLst>
          </p:nvPr>
        </p:nvGraphicFramePr>
        <p:xfrm>
          <a:off x="10624453" y="5963700"/>
          <a:ext cx="8614612" cy="4210127"/>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Group 18"/>
          <p:cNvGrpSpPr/>
          <p:nvPr/>
        </p:nvGrpSpPr>
        <p:grpSpPr>
          <a:xfrm>
            <a:off x="446458" y="1368609"/>
            <a:ext cx="9483600" cy="4389679"/>
            <a:chOff x="1232097" y="785994"/>
            <a:chExt cx="4788264" cy="2853656"/>
          </a:xfrm>
        </p:grpSpPr>
        <p:graphicFrame>
          <p:nvGraphicFramePr>
            <p:cNvPr id="20" name="Chart 19"/>
            <p:cNvGraphicFramePr/>
            <p:nvPr>
              <p:extLst>
                <p:ext uri="{D42A27DB-BD31-4B8C-83A1-F6EECF244321}">
                  <p14:modId xmlns:p14="http://schemas.microsoft.com/office/powerpoint/2010/main" val="267690263"/>
                </p:ext>
              </p:extLst>
            </p:nvPr>
          </p:nvGraphicFramePr>
          <p:xfrm>
            <a:off x="1232097" y="1120676"/>
            <a:ext cx="4788264" cy="2518974"/>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p:cNvSpPr txBox="1"/>
            <p:nvPr/>
          </p:nvSpPr>
          <p:spPr>
            <a:xfrm>
              <a:off x="1315404" y="785994"/>
              <a:ext cx="4694875" cy="253000"/>
            </a:xfrm>
            <a:prstGeom prst="rect">
              <a:avLst/>
            </a:prstGeom>
            <a:noFill/>
          </p:spPr>
          <p:txBody>
            <a:bodyPr wrap="square" rtlCol="0">
              <a:spAutoFit/>
            </a:bodyPr>
            <a:lstStyle/>
            <a:p>
              <a:pPr lvl="0" algn="ctr">
                <a:defRPr/>
              </a:pPr>
              <a:r>
                <a:rPr lang="en-US" sz="2000" b="1" spc="-50" dirty="0">
                  <a:solidFill>
                    <a:srgbClr val="826300"/>
                  </a:solidFill>
                  <a:latin typeface="Arial" panose="020B0604020202020204" pitchFamily="34" charset="0"/>
                  <a:cs typeface="Arial" panose="020B0604020202020204" pitchFamily="34" charset="0"/>
                </a:rPr>
                <a:t>Vietnam's Fabric and Garment export value increased over the same period</a:t>
              </a:r>
              <a:endParaRPr kumimoji="0" lang="en-US" sz="2000" b="1" i="0" u="none" strike="noStrike" kern="1200" cap="none" spc="-5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endParaRPr>
            </a:p>
          </p:txBody>
        </p:sp>
      </p:grpSp>
      <p:grpSp>
        <p:nvGrpSpPr>
          <p:cNvPr id="23" name="Group 22"/>
          <p:cNvGrpSpPr/>
          <p:nvPr/>
        </p:nvGrpSpPr>
        <p:grpSpPr>
          <a:xfrm>
            <a:off x="10189959" y="1368609"/>
            <a:ext cx="9483600" cy="4512957"/>
            <a:chOff x="1232097" y="785994"/>
            <a:chExt cx="4788264" cy="2853656"/>
          </a:xfrm>
        </p:grpSpPr>
        <p:graphicFrame>
          <p:nvGraphicFramePr>
            <p:cNvPr id="25" name="Chart 24"/>
            <p:cNvGraphicFramePr/>
            <p:nvPr>
              <p:extLst>
                <p:ext uri="{D42A27DB-BD31-4B8C-83A1-F6EECF244321}">
                  <p14:modId xmlns:p14="http://schemas.microsoft.com/office/powerpoint/2010/main" val="3661824046"/>
                </p:ext>
              </p:extLst>
            </p:nvPr>
          </p:nvGraphicFramePr>
          <p:xfrm>
            <a:off x="1232097" y="1120676"/>
            <a:ext cx="4788264" cy="2518974"/>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1323862" y="785994"/>
              <a:ext cx="4694875" cy="447614"/>
            </a:xfrm>
            <a:prstGeom prst="rect">
              <a:avLst/>
            </a:prstGeom>
            <a:noFill/>
          </p:spPr>
          <p:txBody>
            <a:bodyPr wrap="square" rtlCol="0">
              <a:spAutoFit/>
            </a:bodyPr>
            <a:lstStyle/>
            <a:p>
              <a:pPr lvl="0" algn="ctr">
                <a:defRPr/>
              </a:pPr>
              <a:r>
                <a:rPr lang="en-US" sz="2000" b="1" spc="-50" dirty="0">
                  <a:solidFill>
                    <a:srgbClr val="826300"/>
                  </a:solidFill>
                  <a:latin typeface="Arial" panose="020B0604020202020204" pitchFamily="34" charset="0"/>
                  <a:cs typeface="Arial" panose="020B0604020202020204" pitchFamily="34" charset="0"/>
                </a:rPr>
                <a:t>Vietnam's Yarn export Quantity remain stable; however, value decrease a little due to slightly price reduce</a:t>
              </a:r>
              <a:endParaRPr kumimoji="0" lang="en-US" sz="2000" b="1" i="0" u="none" strike="noStrike" kern="1200" cap="none" spc="-50" normalizeH="0" baseline="0" noProof="0" dirty="0">
                <a:ln>
                  <a:noFill/>
                </a:ln>
                <a:solidFill>
                  <a:srgbClr val="826300"/>
                </a:solidFill>
                <a:effectLst/>
                <a:uLnTx/>
                <a:uFillTx/>
                <a:latin typeface="Arial" panose="020B0604020202020204" pitchFamily="34" charset="0"/>
                <a:ea typeface="+mn-ea"/>
                <a:cs typeface="Arial" panose="020B0604020202020204" pitchFamily="34" charset="0"/>
              </a:endParaRPr>
            </a:p>
          </p:txBody>
        </p:sp>
      </p:grpSp>
      <p:sp>
        <p:nvSpPr>
          <p:cNvPr id="17" name="Content Placeholder 3">
            <a:extLst>
              <a:ext uri="{FF2B5EF4-FFF2-40B4-BE49-F238E27FC236}">
                <a16:creationId xmlns:a16="http://schemas.microsoft.com/office/drawing/2014/main" id="{0C93836E-A2A8-4917-8085-3A842B62C00B}"/>
              </a:ext>
            </a:extLst>
          </p:cNvPr>
          <p:cNvSpPr txBox="1">
            <a:spLocks/>
          </p:cNvSpPr>
          <p:nvPr/>
        </p:nvSpPr>
        <p:spPr>
          <a:xfrm>
            <a:off x="511587" y="9706142"/>
            <a:ext cx="5462135" cy="2644599"/>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50000"/>
              </a:lnSpc>
              <a:spcBef>
                <a:spcPts val="0"/>
              </a:spcBef>
              <a:spcAft>
                <a:spcPts val="0"/>
              </a:spcAft>
              <a:buNone/>
            </a:pPr>
            <a:r>
              <a:rPr lang="en-SG" sz="1400" i="1" dirty="0">
                <a:solidFill>
                  <a:srgbClr val="826300"/>
                </a:solidFill>
                <a:latin typeface="Arial" panose="020B0604020202020204" pitchFamily="34" charset="0"/>
                <a:cs typeface="Arial" panose="020B0604020202020204" pitchFamily="34" charset="0"/>
              </a:rPr>
              <a:t>Sources: VCOSA and GSO</a:t>
            </a:r>
          </a:p>
        </p:txBody>
      </p:sp>
      <p:pic>
        <p:nvPicPr>
          <p:cNvPr id="28" name="Picture 27" descr="C:\Users\nga\Downloads\logo Damsan (1).jpg"/>
          <p:cNvPicPr/>
          <p:nvPr/>
        </p:nvPicPr>
        <p:blipFill>
          <a:blip r:embed="rId8" cstate="print">
            <a:extLst>
              <a:ext uri="{BEBA8EAE-BF5A-486C-A8C5-ECC9F3942E4B}">
                <a14:imgProps xmlns:a14="http://schemas.microsoft.com/office/drawing/2010/main">
                  <a14:imgLayer r:embed="rId9">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59773" y="218968"/>
            <a:ext cx="1270000" cy="1193823"/>
          </a:xfrm>
          <a:prstGeom prst="rect">
            <a:avLst/>
          </a:prstGeom>
          <a:noFill/>
          <a:ln>
            <a:noFill/>
          </a:ln>
        </p:spPr>
      </p:pic>
    </p:spTree>
    <p:extLst>
      <p:ext uri="{BB962C8B-B14F-4D97-AF65-F5344CB8AC3E}">
        <p14:creationId xmlns:p14="http://schemas.microsoft.com/office/powerpoint/2010/main" val="28136742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a:xfrm>
            <a:off x="0" y="10226196"/>
            <a:ext cx="20116800" cy="7466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15105653" y="10307396"/>
            <a:ext cx="4389120" cy="584200"/>
          </a:xfrm>
        </p:spPr>
        <p:txBody>
          <a:bodyPr/>
          <a:lstStyle/>
          <a:p>
            <a:pPr marL="0" marR="0" lvl="0" indent="0" algn="r" defTabSz="1463040" rtl="0" eaLnBrk="1" fontAlgn="auto" latinLnBrk="0" hangingPunct="1">
              <a:lnSpc>
                <a:spcPct val="100000"/>
              </a:lnSpc>
              <a:spcBef>
                <a:spcPts val="0"/>
              </a:spcBef>
              <a:spcAft>
                <a:spcPts val="0"/>
              </a:spcAft>
              <a:buClrTx/>
              <a:buSzTx/>
              <a:buFontTx/>
              <a:buNone/>
              <a:tabLst/>
              <a:defRPr/>
            </a:pPr>
            <a:fld id="{4FD68881-3390-41C0-9E2D-A4550FAC9ACF}" type="slidenum">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1463040" rtl="0" eaLnBrk="1" fontAlgn="auto" latinLnBrk="0" hangingPunct="1">
                <a:lnSpc>
                  <a:spcPct val="100000"/>
                </a:lnSpc>
                <a:spcBef>
                  <a:spcPts val="0"/>
                </a:spcBef>
                <a:spcAft>
                  <a:spcPts val="0"/>
                </a:spcAft>
                <a:buClrTx/>
                <a:buSzTx/>
                <a:buFontTx/>
                <a:buNone/>
                <a:tabLst/>
                <a:defRPr/>
              </a:pPr>
              <a:t>6</a:t>
            </a:fld>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6"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4630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Bài </a:t>
            </a:r>
            <a:r>
              <a:rPr kumimoji="0" lang="en-US"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thuyết</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trình</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6941590" y="4283100"/>
            <a:ext cx="12553183" cy="901593"/>
          </a:xfrm>
          <a:prstGeom prst="rect">
            <a:avLst/>
          </a:prstGeom>
          <a:noFill/>
        </p:spPr>
        <p:txBody>
          <a:bodyPr wrap="square" rtlCol="0">
            <a:spAutoFit/>
          </a:bodyPr>
          <a:lstStyle/>
          <a:p>
            <a:pPr>
              <a:lnSpc>
                <a:spcPct val="150000"/>
              </a:lnSpc>
              <a:defRPr/>
            </a:pPr>
            <a:r>
              <a:rPr kumimoji="0" lang="en-US" sz="4000" b="1" i="0" u="none" strike="noStrike" kern="1200" cap="none" spc="0" normalizeH="0" baseline="0" noProof="0" dirty="0">
                <a:ln>
                  <a:noFill/>
                </a:ln>
                <a:solidFill>
                  <a:srgbClr val="003B68"/>
                </a:solidFill>
                <a:effectLst/>
                <a:uLnTx/>
                <a:uFillTx/>
                <a:latin typeface="Arial" panose="020B0604020202020204" pitchFamily="34" charset="0"/>
                <a:ea typeface="+mn-ea"/>
                <a:cs typeface="Arial" panose="020B0604020202020204" pitchFamily="34" charset="0"/>
              </a:rPr>
              <a:t>PART II: </a:t>
            </a:r>
            <a:r>
              <a:rPr lang="en-US" sz="4000" b="1" dirty="0">
                <a:solidFill>
                  <a:srgbClr val="003B68"/>
                </a:solidFill>
                <a:latin typeface="Arial" panose="020B0604020202020204" pitchFamily="34" charset="0"/>
                <a:cs typeface="Arial" panose="020B0604020202020204" pitchFamily="34" charset="0"/>
              </a:rPr>
              <a:t>COMPANY OVERVIEW</a:t>
            </a:r>
          </a:p>
        </p:txBody>
      </p:sp>
      <p:pic>
        <p:nvPicPr>
          <p:cNvPr id="8" name="Picture 7" descr="C:\Users\nga\Downloads\logo Damsan (1).jpg"/>
          <p:cNvPicPr/>
          <p:nvPr/>
        </p:nvPicPr>
        <p:blipFill>
          <a:blip r:embed="rId4" cstate="print">
            <a:extLst>
              <a:ext uri="{BEBA8EAE-BF5A-486C-A8C5-ECC9F3942E4B}">
                <a14:imgProps xmlns:a14="http://schemas.microsoft.com/office/drawing/2010/main">
                  <a14:imgLayer r:embed="rId5">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91672" y="218968"/>
            <a:ext cx="1270000" cy="1193823"/>
          </a:xfrm>
          <a:prstGeom prst="rect">
            <a:avLst/>
          </a:prstGeom>
          <a:noFill/>
          <a:ln>
            <a:noFill/>
          </a:ln>
        </p:spPr>
      </p:pic>
    </p:spTree>
    <p:extLst>
      <p:ext uri="{BB962C8B-B14F-4D97-AF65-F5344CB8AC3E}">
        <p14:creationId xmlns:p14="http://schemas.microsoft.com/office/powerpoint/2010/main" val="38168340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42000" b="-42000"/>
          </a:stretch>
        </a:blipFill>
        <a:effectLst/>
      </p:bgPr>
    </p:bg>
    <p:spTree>
      <p:nvGrpSpPr>
        <p:cNvPr id="1" name=""/>
        <p:cNvGrpSpPr/>
        <p:nvPr/>
      </p:nvGrpSpPr>
      <p:grpSpPr>
        <a:xfrm>
          <a:off x="0" y="0"/>
          <a:ext cx="0" cy="0"/>
          <a:chOff x="0" y="0"/>
          <a:chExt cx="0" cy="0"/>
        </a:xfrm>
      </p:grpSpPr>
      <p:sp>
        <p:nvSpPr>
          <p:cNvPr id="5" name="Rectangle 4"/>
          <p:cNvSpPr/>
          <p:nvPr/>
        </p:nvSpPr>
        <p:spPr>
          <a:xfrm>
            <a:off x="0" y="10259422"/>
            <a:ext cx="20116800" cy="7133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eaLnBrk="1" fontAlgn="auto" hangingPunct="1">
              <a:spcBef>
                <a:spcPts val="0"/>
              </a:spcBef>
              <a:spcAft>
                <a:spcPts val="0"/>
              </a:spcAft>
              <a:defRPr/>
            </a:pPr>
            <a:endParaRPr lang="en-US" sz="2880">
              <a:solidFill>
                <a:srgbClr val="002060"/>
              </a:solidFill>
              <a:latin typeface="Calibri" panose="020F0502020204030204"/>
            </a:endParaRPr>
          </a:p>
        </p:txBody>
      </p:sp>
      <p:sp>
        <p:nvSpPr>
          <p:cNvPr id="10" name="Slide Number Placeholder 9"/>
          <p:cNvSpPr>
            <a:spLocks noGrp="1"/>
          </p:cNvSpPr>
          <p:nvPr>
            <p:ph type="sldNum" sz="quarter" idx="12"/>
          </p:nvPr>
        </p:nvSpPr>
        <p:spPr>
          <a:xfrm>
            <a:off x="15105653" y="10307396"/>
            <a:ext cx="4389120" cy="584200"/>
          </a:xfrm>
        </p:spPr>
        <p:txBody>
          <a:bodyPr/>
          <a:lstStyle/>
          <a:p>
            <a:pPr algn="r" defTabSz="1463040">
              <a:defRPr/>
            </a:pPr>
            <a:fld id="{4FD68881-3390-41C0-9E2D-A4550FAC9ACF}" type="slidenum">
              <a:rPr lang="en-US">
                <a:solidFill>
                  <a:schemeClr val="bg1"/>
                </a:solidFill>
                <a:latin typeface="Arial" panose="020B0604020202020204" pitchFamily="34" charset="0"/>
                <a:ea typeface="+mn-ea"/>
                <a:cs typeface="Arial" panose="020B0604020202020204" pitchFamily="34" charset="0"/>
              </a:rPr>
              <a:pPr algn="r" defTabSz="1463040">
                <a:defRPr/>
              </a:pPr>
              <a:t>7</a:t>
            </a:fld>
            <a:r>
              <a:rPr lang="en-US" dirty="0">
                <a:solidFill>
                  <a:schemeClr val="bg1"/>
                </a:solidFill>
                <a:latin typeface="Arial" panose="020B0604020202020204" pitchFamily="34" charset="0"/>
                <a:ea typeface="+mn-ea"/>
                <a:cs typeface="Arial" panose="020B0604020202020204" pitchFamily="34" charset="0"/>
              </a:rPr>
              <a:t> |</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eaLnBrk="1" fontAlgn="auto" hangingPunct="1">
              <a:spcBef>
                <a:spcPts val="0"/>
              </a:spcBef>
              <a:spcAft>
                <a:spcPts val="0"/>
              </a:spcAft>
              <a:defRPr/>
            </a:pPr>
            <a:endParaRPr lang="en-US" sz="1920" dirty="0">
              <a:solidFill>
                <a:prstClr val="white"/>
              </a:solidFill>
              <a:latin typeface="Calibri" panose="020F0502020204030204"/>
            </a:endParaRPr>
          </a:p>
        </p:txBody>
      </p:sp>
      <p:sp>
        <p:nvSpPr>
          <p:cNvPr id="26" name="Content Placeholder 3">
            <a:extLst>
              <a:ext uri="{FF2B5EF4-FFF2-40B4-BE49-F238E27FC236}">
                <a16:creationId xmlns:a16="http://schemas.microsoft.com/office/drawing/2014/main" id="{E1E4CCDF-0B76-4ADC-B0CF-963952C83E87}"/>
              </a:ext>
            </a:extLst>
          </p:cNvPr>
          <p:cNvSpPr txBox="1">
            <a:spLocks/>
          </p:cNvSpPr>
          <p:nvPr/>
        </p:nvSpPr>
        <p:spPr>
          <a:xfrm>
            <a:off x="304799" y="229716"/>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800" b="1">
                <a:solidFill>
                  <a:srgbClr val="826300"/>
                </a:solidFill>
                <a:latin typeface="Arial" panose="020B0604020202020204" pitchFamily="34" charset="0"/>
                <a:cs typeface="Arial" panose="020B0604020202020204" pitchFamily="34" charset="0"/>
              </a:rPr>
              <a:t>II. </a:t>
            </a:r>
            <a:r>
              <a:rPr lang="en-US" sz="2800" b="1" dirty="0">
                <a:solidFill>
                  <a:srgbClr val="826300"/>
                </a:solidFill>
                <a:latin typeface="Arial" panose="020B0604020202020204" pitchFamily="34" charset="0"/>
                <a:cs typeface="Arial" panose="020B0604020202020204" pitchFamily="34" charset="0"/>
              </a:rPr>
              <a:t>COMPANY OVERVIEW	</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p:txBody>
      </p:sp>
      <p:sp>
        <p:nvSpPr>
          <p:cNvPr id="57" name="Content Placeholder 3">
            <a:extLst>
              <a:ext uri="{FF2B5EF4-FFF2-40B4-BE49-F238E27FC236}">
                <a16:creationId xmlns:a16="http://schemas.microsoft.com/office/drawing/2014/main" id="{E1E4CCDF-0B76-4ADC-B0CF-963952C83E87}"/>
              </a:ext>
            </a:extLst>
          </p:cNvPr>
          <p:cNvSpPr txBox="1">
            <a:spLocks/>
          </p:cNvSpPr>
          <p:nvPr/>
        </p:nvSpPr>
        <p:spPr>
          <a:xfrm>
            <a:off x="304799" y="1210064"/>
            <a:ext cx="9115246"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000" b="1">
                <a:solidFill>
                  <a:srgbClr val="826300"/>
                </a:solidFill>
                <a:latin typeface="Arial" panose="020B0604020202020204" pitchFamily="34" charset="0"/>
                <a:cs typeface="Arial" panose="020B0604020202020204" pitchFamily="34" charset="0"/>
              </a:rPr>
              <a:t>1. </a:t>
            </a:r>
            <a:r>
              <a:rPr lang="en-US" sz="2000" b="1" dirty="0">
                <a:solidFill>
                  <a:srgbClr val="826300"/>
                </a:solidFill>
                <a:latin typeface="Arial" panose="020B0604020202020204" pitchFamily="34" charset="0"/>
                <a:cs typeface="Arial" panose="020B0604020202020204" pitchFamily="34" charset="0"/>
              </a:rPr>
              <a:t>DEVELOPMENT MILESTONES</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p:txBody>
      </p:sp>
      <p:sp>
        <p:nvSpPr>
          <p:cNvPr id="2" name="Rectangle 1"/>
          <p:cNvSpPr/>
          <p:nvPr/>
        </p:nvSpPr>
        <p:spPr>
          <a:xfrm>
            <a:off x="4542658" y="7799850"/>
            <a:ext cx="1286699" cy="584775"/>
          </a:xfrm>
          <a:prstGeom prst="rect">
            <a:avLst/>
          </a:prstGeom>
        </p:spPr>
        <p:txBody>
          <a:bodyPr wrap="none">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Vision</a:t>
            </a:r>
          </a:p>
        </p:txBody>
      </p:sp>
      <p:sp>
        <p:nvSpPr>
          <p:cNvPr id="3" name="Rectangle 2"/>
          <p:cNvSpPr/>
          <p:nvPr/>
        </p:nvSpPr>
        <p:spPr>
          <a:xfrm>
            <a:off x="1396418" y="8690761"/>
            <a:ext cx="6667968" cy="523220"/>
          </a:xfrm>
          <a:prstGeom prst="rect">
            <a:avLst/>
          </a:prstGeom>
        </p:spPr>
        <p:txBody>
          <a:bodyPr wrap="square">
            <a:spAutoFit/>
          </a:bodyPr>
          <a:lstStyle/>
          <a:p>
            <a:pPr marL="1250950"/>
            <a:r>
              <a:rPr lang="en-US" sz="1400" dirty="0">
                <a:latin typeface="Arial" panose="020B0604020202020204" pitchFamily="34" charset="0"/>
                <a:cs typeface="Arial" panose="020B0604020202020204" pitchFamily="34" charset="0"/>
              </a:rPr>
              <a:t>To become a leading global enterprise in the yarn/textile industry and develop multi-industry with the core of textile and real estate</a:t>
            </a:r>
          </a:p>
        </p:txBody>
      </p:sp>
      <p:sp>
        <p:nvSpPr>
          <p:cNvPr id="63" name="Rectangle 62"/>
          <p:cNvSpPr/>
          <p:nvPr/>
        </p:nvSpPr>
        <p:spPr>
          <a:xfrm>
            <a:off x="10335529" y="8307641"/>
            <a:ext cx="6978879" cy="1384995"/>
          </a:xfrm>
          <a:prstGeom prst="rect">
            <a:avLst/>
          </a:prstGeom>
        </p:spPr>
        <p:txBody>
          <a:bodyPr wrap="square">
            <a:spAutoFit/>
          </a:bodyPr>
          <a:lstStyle/>
          <a:p>
            <a:pPr marL="1427163" algn="just"/>
            <a:r>
              <a:rPr lang="en-US" sz="1400" dirty="0">
                <a:latin typeface="+mn-lt"/>
              </a:rPr>
              <a:t>We apply an advanced, environment-friendly technology, modern management, professional team and with an innovative and progressive culture, through reducing consumption of resources, energy to protect the environment and contribute to the society and bring the community modern and friendly products and services. The middle and low-income classes are the center.</a:t>
            </a:r>
            <a:endParaRPr lang="en-US" sz="1400" dirty="0">
              <a:latin typeface="+mn-lt"/>
              <a:cs typeface="Times New Roman" panose="02020603050405020304" pitchFamily="18" charset="0"/>
            </a:endParaRPr>
          </a:p>
        </p:txBody>
      </p:sp>
      <p:sp>
        <p:nvSpPr>
          <p:cNvPr id="59"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sp>
        <p:nvSpPr>
          <p:cNvPr id="60" name="Freeform: Shape 59">
            <a:extLst>
              <a:ext uri="{FF2B5EF4-FFF2-40B4-BE49-F238E27FC236}">
                <a16:creationId xmlns:a16="http://schemas.microsoft.com/office/drawing/2014/main" id="{A95239D3-7E48-4BB5-B55C-B372C3331389}"/>
              </a:ext>
            </a:extLst>
          </p:cNvPr>
          <p:cNvSpPr/>
          <p:nvPr/>
        </p:nvSpPr>
        <p:spPr>
          <a:xfrm>
            <a:off x="1653988" y="1434967"/>
            <a:ext cx="16992600" cy="2175671"/>
          </a:xfrm>
          <a:custGeom>
            <a:avLst/>
            <a:gdLst>
              <a:gd name="connsiteX0" fmla="*/ 0 w 16992600"/>
              <a:gd name="connsiteY0" fmla="*/ 838215 h 1828828"/>
              <a:gd name="connsiteX1" fmla="*/ 4140200 w 16992600"/>
              <a:gd name="connsiteY1" fmla="*/ 1828815 h 1828828"/>
              <a:gd name="connsiteX2" fmla="*/ 8509000 w 16992600"/>
              <a:gd name="connsiteY2" fmla="*/ 863615 h 1828828"/>
              <a:gd name="connsiteX3" fmla="*/ 12585700 w 16992600"/>
              <a:gd name="connsiteY3" fmla="*/ 15 h 1828828"/>
              <a:gd name="connsiteX4" fmla="*/ 16992600 w 16992600"/>
              <a:gd name="connsiteY4" fmla="*/ 838215 h 1828828"/>
              <a:gd name="connsiteX5" fmla="*/ 16992600 w 16992600"/>
              <a:gd name="connsiteY5" fmla="*/ 838215 h 1828828"/>
              <a:gd name="connsiteX6" fmla="*/ 16992600 w 16992600"/>
              <a:gd name="connsiteY6" fmla="*/ 838215 h 182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600" h="1828828">
                <a:moveTo>
                  <a:pt x="0" y="838215"/>
                </a:moveTo>
                <a:cubicBezTo>
                  <a:pt x="1361016" y="1331398"/>
                  <a:pt x="2722033" y="1824582"/>
                  <a:pt x="4140200" y="1828815"/>
                </a:cubicBezTo>
                <a:cubicBezTo>
                  <a:pt x="5558367" y="1833048"/>
                  <a:pt x="8509000" y="863615"/>
                  <a:pt x="8509000" y="863615"/>
                </a:cubicBezTo>
                <a:cubicBezTo>
                  <a:pt x="9916583" y="558815"/>
                  <a:pt x="11171767" y="4248"/>
                  <a:pt x="12585700" y="15"/>
                </a:cubicBezTo>
                <a:cubicBezTo>
                  <a:pt x="13999633" y="-4218"/>
                  <a:pt x="16992600" y="838215"/>
                  <a:pt x="16992600" y="838215"/>
                </a:cubicBezTo>
                <a:lnTo>
                  <a:pt x="16992600" y="838215"/>
                </a:lnTo>
                <a:lnTo>
                  <a:pt x="16992600" y="838215"/>
                </a:lnTo>
              </a:path>
            </a:pathLst>
          </a:custGeom>
          <a:noFill/>
          <a:ln w="76200">
            <a:solidFill>
              <a:srgbClr val="E2D11F">
                <a:alpha val="6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ontent Placeholder 3">
            <a:extLst>
              <a:ext uri="{FF2B5EF4-FFF2-40B4-BE49-F238E27FC236}">
                <a16:creationId xmlns:a16="http://schemas.microsoft.com/office/drawing/2014/main" id="{7A2A13C0-132C-4FE5-B988-94634E5942F2}"/>
              </a:ext>
            </a:extLst>
          </p:cNvPr>
          <p:cNvSpPr txBox="1">
            <a:spLocks/>
          </p:cNvSpPr>
          <p:nvPr/>
        </p:nvSpPr>
        <p:spPr>
          <a:xfrm>
            <a:off x="304799" y="3915731"/>
            <a:ext cx="2193418" cy="2644599"/>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ESTABLISHMENT</a:t>
            </a:r>
          </a:p>
          <a:p>
            <a:pPr marL="0" indent="0" algn="ctr" eaLnBrk="1" hangingPunct="1">
              <a:lnSpc>
                <a:spcPct val="150000"/>
              </a:lnSpc>
              <a:spcBef>
                <a:spcPts val="0"/>
              </a:spcBef>
              <a:spcAft>
                <a:spcPts val="0"/>
              </a:spcAft>
              <a:buNone/>
            </a:pPr>
            <a:r>
              <a:rPr lang="en-US" sz="1400" dirty="0" err="1">
                <a:solidFill>
                  <a:srgbClr val="826300"/>
                </a:solidFill>
                <a:latin typeface="Arial" panose="020B0604020202020204" pitchFamily="34" charset="0"/>
                <a:cs typeface="Arial" panose="020B0604020202020204" pitchFamily="34" charset="0"/>
              </a:rPr>
              <a:t>Damsan</a:t>
            </a:r>
            <a:r>
              <a:rPr lang="en-US" sz="1400" dirty="0">
                <a:solidFill>
                  <a:srgbClr val="826300"/>
                </a:solidFill>
                <a:latin typeface="Arial" panose="020B0604020202020204" pitchFamily="34" charset="0"/>
                <a:cs typeface="Arial" panose="020B0604020202020204" pitchFamily="34" charset="0"/>
              </a:rPr>
              <a:t> Textile Joint Stock Company was established by Thai Binh Investment Trading JSC. and members of the Handicraft Import-Export company.</a:t>
            </a:r>
          </a:p>
          <a:p>
            <a:pPr marL="0" indent="0" algn="ctr" eaLnBrk="1" hangingPunct="1">
              <a:lnSpc>
                <a:spcPct val="150000"/>
              </a:lnSpc>
              <a:spcBef>
                <a:spcPts val="0"/>
              </a:spcBef>
              <a:spcAft>
                <a:spcPts val="0"/>
              </a:spcAft>
              <a:buNone/>
            </a:pPr>
            <a:r>
              <a:rPr lang="en-US" sz="1400" dirty="0">
                <a:solidFill>
                  <a:srgbClr val="826300"/>
                </a:solidFill>
                <a:latin typeface="Arial" panose="020B0604020202020204" pitchFamily="34" charset="0"/>
                <a:cs typeface="Arial" panose="020B0604020202020204" pitchFamily="34" charset="0"/>
              </a:rPr>
              <a:t>Commencement of construction of </a:t>
            </a:r>
            <a:r>
              <a:rPr lang="en-US" sz="1400" dirty="0" err="1">
                <a:solidFill>
                  <a:srgbClr val="826300"/>
                </a:solidFill>
                <a:latin typeface="Arial" panose="020B0604020202020204" pitchFamily="34" charset="0"/>
                <a:cs typeface="Arial" panose="020B0604020202020204" pitchFamily="34" charset="0"/>
              </a:rPr>
              <a:t>Damsan</a:t>
            </a:r>
            <a:r>
              <a:rPr lang="en-US" sz="1400" dirty="0">
                <a:solidFill>
                  <a:srgbClr val="826300"/>
                </a:solidFill>
                <a:latin typeface="Arial" panose="020B0604020202020204" pitchFamily="34" charset="0"/>
                <a:cs typeface="Arial" panose="020B0604020202020204" pitchFamily="34" charset="0"/>
              </a:rPr>
              <a:t> I factory</a:t>
            </a:r>
            <a:endParaRPr lang="en-US" sz="1400" b="1" dirty="0">
              <a:solidFill>
                <a:srgbClr val="826300"/>
              </a:solidFill>
              <a:latin typeface="Arial" panose="020B0604020202020204" pitchFamily="34" charset="0"/>
              <a:cs typeface="Arial" panose="020B0604020202020204" pitchFamily="34" charset="0"/>
            </a:endParaRPr>
          </a:p>
        </p:txBody>
      </p:sp>
      <p:grpSp>
        <p:nvGrpSpPr>
          <p:cNvPr id="65" name="Group 64">
            <a:extLst>
              <a:ext uri="{FF2B5EF4-FFF2-40B4-BE49-F238E27FC236}">
                <a16:creationId xmlns:a16="http://schemas.microsoft.com/office/drawing/2014/main" id="{558AABC0-3A1B-4DF3-A9AA-DE55C4837B28}"/>
              </a:ext>
            </a:extLst>
          </p:cNvPr>
          <p:cNvGrpSpPr/>
          <p:nvPr/>
        </p:nvGrpSpPr>
        <p:grpSpPr>
          <a:xfrm>
            <a:off x="906009" y="2158139"/>
            <a:ext cx="18386787" cy="713296"/>
            <a:chOff x="8818874" y="3393899"/>
            <a:chExt cx="2533026" cy="224166"/>
          </a:xfrm>
          <a:solidFill>
            <a:srgbClr val="05A7E3"/>
          </a:solidFill>
        </p:grpSpPr>
        <p:sp>
          <p:nvSpPr>
            <p:cNvPr id="66" name="Oval 65">
              <a:extLst>
                <a:ext uri="{FF2B5EF4-FFF2-40B4-BE49-F238E27FC236}">
                  <a16:creationId xmlns:a16="http://schemas.microsoft.com/office/drawing/2014/main" id="{6D587CCD-F573-40D6-9EDC-E43954D60F0B}"/>
                </a:ext>
              </a:extLst>
            </p:cNvPr>
            <p:cNvSpPr/>
            <p:nvPr/>
          </p:nvSpPr>
          <p:spPr>
            <a:xfrm>
              <a:off x="11127730" y="3393899"/>
              <a:ext cx="224170" cy="224166"/>
            </a:xfrm>
            <a:prstGeom prst="ellipse">
              <a:avLst/>
            </a:prstGeom>
            <a:grpFill/>
            <a:ln>
              <a:solidFill>
                <a:srgbClr val="0BA5B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Freeform: Shape 66">
              <a:extLst>
                <a:ext uri="{FF2B5EF4-FFF2-40B4-BE49-F238E27FC236}">
                  <a16:creationId xmlns:a16="http://schemas.microsoft.com/office/drawing/2014/main" id="{28AAE9A4-2220-4F36-B039-093C6931D521}"/>
                </a:ext>
              </a:extLst>
            </p:cNvPr>
            <p:cNvSpPr/>
            <p:nvPr/>
          </p:nvSpPr>
          <p:spPr>
            <a:xfrm>
              <a:off x="11135220"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198" tIns="45134" rIns="44940"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2022</a:t>
              </a:r>
              <a:endParaRPr lang="en-US" sz="1700" b="1" kern="1200" dirty="0">
                <a:solidFill>
                  <a:schemeClr val="bg1"/>
                </a:solidFill>
              </a:endParaRPr>
            </a:p>
          </p:txBody>
        </p:sp>
        <p:sp>
          <p:nvSpPr>
            <p:cNvPr id="68" name="Freeform: Shape 67">
              <a:extLst>
                <a:ext uri="{FF2B5EF4-FFF2-40B4-BE49-F238E27FC236}">
                  <a16:creationId xmlns:a16="http://schemas.microsoft.com/office/drawing/2014/main" id="{A917EBC0-380A-41D5-997F-C5A2A8C6757B}"/>
                </a:ext>
              </a:extLst>
            </p:cNvPr>
            <p:cNvSpPr/>
            <p:nvPr/>
          </p:nvSpPr>
          <p:spPr>
            <a:xfrm>
              <a:off x="10903559"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199" tIns="45134" rIns="44939"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2021</a:t>
              </a:r>
              <a:endParaRPr lang="en-US" sz="1700" b="1" kern="1200" dirty="0">
                <a:solidFill>
                  <a:schemeClr val="bg1"/>
                </a:solidFill>
              </a:endParaRPr>
            </a:p>
          </p:txBody>
        </p:sp>
        <p:sp>
          <p:nvSpPr>
            <p:cNvPr id="69" name="Freeform: Shape 68">
              <a:extLst>
                <a:ext uri="{FF2B5EF4-FFF2-40B4-BE49-F238E27FC236}">
                  <a16:creationId xmlns:a16="http://schemas.microsoft.com/office/drawing/2014/main" id="{99B838CE-FA5E-4969-80BD-2A6E5901F93C}"/>
                </a:ext>
              </a:extLst>
            </p:cNvPr>
            <p:cNvSpPr/>
            <p:nvPr/>
          </p:nvSpPr>
          <p:spPr>
            <a:xfrm>
              <a:off x="10671899"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198" tIns="45134" rIns="44940"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2019</a:t>
              </a:r>
              <a:endParaRPr lang="en-US" sz="1700" b="1" kern="1200" dirty="0">
                <a:solidFill>
                  <a:schemeClr val="bg1"/>
                </a:solidFill>
              </a:endParaRPr>
            </a:p>
          </p:txBody>
        </p:sp>
        <p:sp>
          <p:nvSpPr>
            <p:cNvPr id="70" name="Freeform: Shape 69">
              <a:extLst>
                <a:ext uri="{FF2B5EF4-FFF2-40B4-BE49-F238E27FC236}">
                  <a16:creationId xmlns:a16="http://schemas.microsoft.com/office/drawing/2014/main" id="{C1ECBD61-B7E3-486C-A4D1-6BC7C8460E57}"/>
                </a:ext>
              </a:extLst>
            </p:cNvPr>
            <p:cNvSpPr/>
            <p:nvPr/>
          </p:nvSpPr>
          <p:spPr>
            <a:xfrm>
              <a:off x="10440238"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199" tIns="45134" rIns="44939"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2016</a:t>
              </a:r>
              <a:endParaRPr lang="en-US" sz="1700" b="1" kern="1200" dirty="0">
                <a:solidFill>
                  <a:schemeClr val="bg1"/>
                </a:solidFill>
              </a:endParaRPr>
            </a:p>
          </p:txBody>
        </p:sp>
        <p:sp>
          <p:nvSpPr>
            <p:cNvPr id="71" name="Freeform: Shape 70">
              <a:extLst>
                <a:ext uri="{FF2B5EF4-FFF2-40B4-BE49-F238E27FC236}">
                  <a16:creationId xmlns:a16="http://schemas.microsoft.com/office/drawing/2014/main" id="{B6FA89E0-E8A5-4912-8875-4A37D8230A69}"/>
                </a:ext>
              </a:extLst>
            </p:cNvPr>
            <p:cNvSpPr/>
            <p:nvPr/>
          </p:nvSpPr>
          <p:spPr>
            <a:xfrm>
              <a:off x="10208578"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198" tIns="45134" rIns="44940"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2015</a:t>
              </a:r>
              <a:endParaRPr lang="en-US" sz="1700" b="1" kern="1200" dirty="0">
                <a:solidFill>
                  <a:schemeClr val="bg1"/>
                </a:solidFill>
              </a:endParaRPr>
            </a:p>
          </p:txBody>
        </p:sp>
        <p:sp>
          <p:nvSpPr>
            <p:cNvPr id="72" name="Freeform: Shape 71">
              <a:extLst>
                <a:ext uri="{FF2B5EF4-FFF2-40B4-BE49-F238E27FC236}">
                  <a16:creationId xmlns:a16="http://schemas.microsoft.com/office/drawing/2014/main" id="{B26D9B99-003B-413B-927E-9BE026E95B29}"/>
                </a:ext>
              </a:extLst>
            </p:cNvPr>
            <p:cNvSpPr/>
            <p:nvPr/>
          </p:nvSpPr>
          <p:spPr>
            <a:xfrm>
              <a:off x="9977176"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940" tIns="45134" rIns="45198"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2014</a:t>
              </a:r>
              <a:endParaRPr lang="en-US" sz="1700" b="1" kern="1200" dirty="0">
                <a:solidFill>
                  <a:schemeClr val="bg1"/>
                </a:solidFill>
              </a:endParaRPr>
            </a:p>
          </p:txBody>
        </p:sp>
        <p:sp>
          <p:nvSpPr>
            <p:cNvPr id="73" name="Freeform: Shape 72">
              <a:extLst>
                <a:ext uri="{FF2B5EF4-FFF2-40B4-BE49-F238E27FC236}">
                  <a16:creationId xmlns:a16="http://schemas.microsoft.com/office/drawing/2014/main" id="{4A4ADEAD-08EF-43E2-8290-865F4E36EDA8}"/>
                </a:ext>
              </a:extLst>
            </p:cNvPr>
            <p:cNvSpPr/>
            <p:nvPr/>
          </p:nvSpPr>
          <p:spPr>
            <a:xfrm>
              <a:off x="9745515"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940" tIns="45134" rIns="45198"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2013</a:t>
              </a:r>
              <a:endParaRPr lang="en-US" sz="1700" b="1" kern="1200" dirty="0">
                <a:solidFill>
                  <a:schemeClr val="bg1"/>
                </a:solidFill>
              </a:endParaRPr>
            </a:p>
          </p:txBody>
        </p:sp>
        <p:sp>
          <p:nvSpPr>
            <p:cNvPr id="74" name="Freeform: Shape 73">
              <a:extLst>
                <a:ext uri="{FF2B5EF4-FFF2-40B4-BE49-F238E27FC236}">
                  <a16:creationId xmlns:a16="http://schemas.microsoft.com/office/drawing/2014/main" id="{A2EC0375-8A41-490D-A2ED-0E441FFBEC14}"/>
                </a:ext>
              </a:extLst>
            </p:cNvPr>
            <p:cNvSpPr/>
            <p:nvPr/>
          </p:nvSpPr>
          <p:spPr>
            <a:xfrm>
              <a:off x="9513855"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198" tIns="45134" rIns="44940"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2011</a:t>
              </a:r>
              <a:endParaRPr lang="en-US" sz="1700" b="1" kern="1200" dirty="0">
                <a:solidFill>
                  <a:schemeClr val="bg1"/>
                </a:solidFill>
              </a:endParaRPr>
            </a:p>
          </p:txBody>
        </p:sp>
        <p:sp>
          <p:nvSpPr>
            <p:cNvPr id="75" name="Freeform: Shape 74">
              <a:extLst>
                <a:ext uri="{FF2B5EF4-FFF2-40B4-BE49-F238E27FC236}">
                  <a16:creationId xmlns:a16="http://schemas.microsoft.com/office/drawing/2014/main" id="{8B996451-EB33-480B-940D-3605026F4553}"/>
                </a:ext>
              </a:extLst>
            </p:cNvPr>
            <p:cNvSpPr/>
            <p:nvPr/>
          </p:nvSpPr>
          <p:spPr>
            <a:xfrm>
              <a:off x="9282194"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199" tIns="45134" rIns="44939"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2010</a:t>
              </a:r>
              <a:endParaRPr lang="en-US" sz="1700" b="1" kern="1200" dirty="0">
                <a:solidFill>
                  <a:schemeClr val="bg1"/>
                </a:solidFill>
              </a:endParaRPr>
            </a:p>
          </p:txBody>
        </p:sp>
        <p:sp>
          <p:nvSpPr>
            <p:cNvPr id="81" name="Freeform: Shape 80">
              <a:extLst>
                <a:ext uri="{FF2B5EF4-FFF2-40B4-BE49-F238E27FC236}">
                  <a16:creationId xmlns:a16="http://schemas.microsoft.com/office/drawing/2014/main" id="{228D6A16-C692-4CA5-8FB9-9AC8C0728720}"/>
                </a:ext>
              </a:extLst>
            </p:cNvPr>
            <p:cNvSpPr/>
            <p:nvPr/>
          </p:nvSpPr>
          <p:spPr>
            <a:xfrm>
              <a:off x="9050534"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198" tIns="45134" rIns="44940"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2009</a:t>
              </a:r>
              <a:endParaRPr lang="en-US" sz="1700" b="1" kern="1200" dirty="0">
                <a:solidFill>
                  <a:schemeClr val="bg1"/>
                </a:solidFill>
              </a:endParaRPr>
            </a:p>
          </p:txBody>
        </p:sp>
        <p:sp>
          <p:nvSpPr>
            <p:cNvPr id="82" name="Freeform: Shape 81">
              <a:extLst>
                <a:ext uri="{FF2B5EF4-FFF2-40B4-BE49-F238E27FC236}">
                  <a16:creationId xmlns:a16="http://schemas.microsoft.com/office/drawing/2014/main" id="{2E571B63-9169-4672-8783-7C99AE781E98}"/>
                </a:ext>
              </a:extLst>
            </p:cNvPr>
            <p:cNvSpPr/>
            <p:nvPr/>
          </p:nvSpPr>
          <p:spPr>
            <a:xfrm>
              <a:off x="8818874" y="3401373"/>
              <a:ext cx="209191" cy="209219"/>
            </a:xfrm>
            <a:custGeom>
              <a:avLst/>
              <a:gdLst>
                <a:gd name="connsiteX0" fmla="*/ 0 w 209191"/>
                <a:gd name="connsiteY0" fmla="*/ 104610 h 209219"/>
                <a:gd name="connsiteX1" fmla="*/ 104596 w 209191"/>
                <a:gd name="connsiteY1" fmla="*/ 0 h 209219"/>
                <a:gd name="connsiteX2" fmla="*/ 209192 w 209191"/>
                <a:gd name="connsiteY2" fmla="*/ 104610 h 209219"/>
                <a:gd name="connsiteX3" fmla="*/ 104596 w 209191"/>
                <a:gd name="connsiteY3" fmla="*/ 209220 h 209219"/>
                <a:gd name="connsiteX4" fmla="*/ 0 w 209191"/>
                <a:gd name="connsiteY4" fmla="*/ 104610 h 20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91" h="209219">
                  <a:moveTo>
                    <a:pt x="0" y="104610"/>
                  </a:moveTo>
                  <a:cubicBezTo>
                    <a:pt x="0" y="46835"/>
                    <a:pt x="46829" y="0"/>
                    <a:pt x="104596" y="0"/>
                  </a:cubicBezTo>
                  <a:cubicBezTo>
                    <a:pt x="162363" y="0"/>
                    <a:pt x="209192" y="46835"/>
                    <a:pt x="209192" y="104610"/>
                  </a:cubicBezTo>
                  <a:cubicBezTo>
                    <a:pt x="209192" y="162385"/>
                    <a:pt x="162363" y="209220"/>
                    <a:pt x="104596" y="209220"/>
                  </a:cubicBezTo>
                  <a:cubicBezTo>
                    <a:pt x="46829" y="209220"/>
                    <a:pt x="0" y="162385"/>
                    <a:pt x="0" y="104610"/>
                  </a:cubicBezTo>
                  <a:close/>
                </a:path>
              </a:pathLst>
            </a:custGeom>
            <a:grpFill/>
            <a:ln>
              <a:solidFill>
                <a:srgbClr val="0BA5B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198" tIns="45134" rIns="44940" bIns="45134" numCol="1" spcCol="1270" anchor="ctr" anchorCtr="0">
              <a:noAutofit/>
            </a:bodyPr>
            <a:lstStyle/>
            <a:p>
              <a:pPr marL="0" lvl="0" indent="0" algn="ctr" defTabSz="533400">
                <a:lnSpc>
                  <a:spcPct val="90000"/>
                </a:lnSpc>
                <a:spcBef>
                  <a:spcPct val="0"/>
                </a:spcBef>
                <a:spcAft>
                  <a:spcPct val="35000"/>
                </a:spcAft>
                <a:buNone/>
              </a:pPr>
              <a:r>
                <a:rPr lang="en-SG" sz="1700" b="1" kern="1200" dirty="0">
                  <a:solidFill>
                    <a:schemeClr val="bg1"/>
                  </a:solidFill>
                </a:rPr>
                <a:t>2006</a:t>
              </a:r>
              <a:endParaRPr lang="en-US" sz="1700" b="1" kern="1200" dirty="0">
                <a:solidFill>
                  <a:schemeClr val="bg1"/>
                </a:solidFill>
              </a:endParaRPr>
            </a:p>
          </p:txBody>
        </p:sp>
      </p:grpSp>
      <p:cxnSp>
        <p:nvCxnSpPr>
          <p:cNvPr id="83" name="Straight Arrow Connector 82">
            <a:extLst>
              <a:ext uri="{FF2B5EF4-FFF2-40B4-BE49-F238E27FC236}">
                <a16:creationId xmlns:a16="http://schemas.microsoft.com/office/drawing/2014/main" id="{20D113E5-3929-46C3-B1FF-91C11AB3E265}"/>
              </a:ext>
            </a:extLst>
          </p:cNvPr>
          <p:cNvCxnSpPr>
            <a:cxnSpLocks/>
            <a:stCxn id="82" idx="3"/>
          </p:cNvCxnSpPr>
          <p:nvPr/>
        </p:nvCxnSpPr>
        <p:spPr>
          <a:xfrm>
            <a:off x="1665253" y="2847659"/>
            <a:ext cx="0" cy="982826"/>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149813F-83D2-4472-AC77-DACE81EA0EF5}"/>
              </a:ext>
            </a:extLst>
          </p:cNvPr>
          <p:cNvCxnSpPr>
            <a:cxnSpLocks/>
          </p:cNvCxnSpPr>
          <p:nvPr/>
        </p:nvCxnSpPr>
        <p:spPr>
          <a:xfrm>
            <a:off x="3359926" y="2813764"/>
            <a:ext cx="0" cy="1994621"/>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F52F5E0-AAE1-4F39-A59D-87D93A874AFA}"/>
              </a:ext>
            </a:extLst>
          </p:cNvPr>
          <p:cNvCxnSpPr>
            <a:cxnSpLocks/>
          </p:cNvCxnSpPr>
          <p:nvPr/>
        </p:nvCxnSpPr>
        <p:spPr>
          <a:xfrm>
            <a:off x="5015320" y="2847659"/>
            <a:ext cx="0" cy="963415"/>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23E9A66-C5CA-46EE-895E-F76217648C69}"/>
              </a:ext>
            </a:extLst>
          </p:cNvPr>
          <p:cNvCxnSpPr>
            <a:cxnSpLocks/>
          </p:cNvCxnSpPr>
          <p:nvPr/>
        </p:nvCxnSpPr>
        <p:spPr>
          <a:xfrm>
            <a:off x="6709993" y="2813764"/>
            <a:ext cx="0" cy="1201956"/>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698DF50-73C0-4A68-BA55-6E69E152CE56}"/>
              </a:ext>
            </a:extLst>
          </p:cNvPr>
          <p:cNvCxnSpPr>
            <a:cxnSpLocks/>
          </p:cNvCxnSpPr>
          <p:nvPr/>
        </p:nvCxnSpPr>
        <p:spPr>
          <a:xfrm>
            <a:off x="8328615" y="2847659"/>
            <a:ext cx="0" cy="1960726"/>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0F8F606-3EB0-4534-971F-DBEF456B6BA3}"/>
              </a:ext>
            </a:extLst>
          </p:cNvPr>
          <p:cNvCxnSpPr>
            <a:cxnSpLocks/>
          </p:cNvCxnSpPr>
          <p:nvPr/>
        </p:nvCxnSpPr>
        <p:spPr>
          <a:xfrm>
            <a:off x="10023288" y="2813764"/>
            <a:ext cx="0" cy="2419676"/>
          </a:xfrm>
          <a:prstGeom prst="straightConnector1">
            <a:avLst/>
          </a:prstGeom>
          <a:ln w="25400">
            <a:solidFill>
              <a:srgbClr val="05A7E3"/>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B46BE64-1EF0-4605-A49D-C58677B0C1B6}"/>
              </a:ext>
            </a:extLst>
          </p:cNvPr>
          <p:cNvCxnSpPr>
            <a:cxnSpLocks/>
          </p:cNvCxnSpPr>
          <p:nvPr/>
        </p:nvCxnSpPr>
        <p:spPr>
          <a:xfrm flipH="1">
            <a:off x="11791530" y="2847659"/>
            <a:ext cx="1" cy="654540"/>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BD95CD2-082E-4B7B-B237-07692019C04D}"/>
              </a:ext>
            </a:extLst>
          </p:cNvPr>
          <p:cNvCxnSpPr>
            <a:cxnSpLocks/>
          </p:cNvCxnSpPr>
          <p:nvPr/>
        </p:nvCxnSpPr>
        <p:spPr>
          <a:xfrm>
            <a:off x="13486201" y="2813764"/>
            <a:ext cx="0" cy="275329"/>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4FD7145-98FA-4685-9E75-34E856140AFC}"/>
              </a:ext>
            </a:extLst>
          </p:cNvPr>
          <p:cNvCxnSpPr>
            <a:cxnSpLocks/>
          </p:cNvCxnSpPr>
          <p:nvPr/>
        </p:nvCxnSpPr>
        <p:spPr>
          <a:xfrm flipH="1">
            <a:off x="15070541" y="2847659"/>
            <a:ext cx="27488" cy="1567026"/>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BD057AB-9BBD-4A59-BFA6-AC92E1FC674F}"/>
              </a:ext>
            </a:extLst>
          </p:cNvPr>
          <p:cNvCxnSpPr>
            <a:cxnSpLocks/>
          </p:cNvCxnSpPr>
          <p:nvPr/>
        </p:nvCxnSpPr>
        <p:spPr>
          <a:xfrm>
            <a:off x="16792702" y="2813764"/>
            <a:ext cx="0" cy="817408"/>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C9E90BD-19CF-4FD2-A339-269ECD02C624}"/>
              </a:ext>
            </a:extLst>
          </p:cNvPr>
          <p:cNvCxnSpPr>
            <a:cxnSpLocks/>
          </p:cNvCxnSpPr>
          <p:nvPr/>
        </p:nvCxnSpPr>
        <p:spPr>
          <a:xfrm>
            <a:off x="18479191" y="2847659"/>
            <a:ext cx="0" cy="707313"/>
          </a:xfrm>
          <a:prstGeom prst="straightConnector1">
            <a:avLst/>
          </a:prstGeom>
          <a:ln w="25400">
            <a:solidFill>
              <a:srgbClr val="05A7E3"/>
            </a:solidFill>
            <a:round/>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94" name="Content Placeholder 3">
            <a:extLst>
              <a:ext uri="{FF2B5EF4-FFF2-40B4-BE49-F238E27FC236}">
                <a16:creationId xmlns:a16="http://schemas.microsoft.com/office/drawing/2014/main" id="{4B50A7F7-DC4F-4ED0-A308-2F2FFDC231E7}"/>
              </a:ext>
            </a:extLst>
          </p:cNvPr>
          <p:cNvSpPr txBox="1">
            <a:spLocks/>
          </p:cNvSpPr>
          <p:nvPr/>
        </p:nvSpPr>
        <p:spPr>
          <a:xfrm>
            <a:off x="2450635" y="4867324"/>
            <a:ext cx="1720831" cy="2644599"/>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US" sz="1400" b="1" dirty="0">
                <a:solidFill>
                  <a:srgbClr val="826300"/>
                </a:solidFill>
                <a:latin typeface="Arial" panose="020B0604020202020204" pitchFamily="34" charset="0"/>
                <a:cs typeface="Arial" panose="020B0604020202020204" pitchFamily="34" charset="0"/>
              </a:rPr>
              <a:t>PRIZE</a:t>
            </a:r>
          </a:p>
          <a:p>
            <a:pPr marL="0" indent="0" algn="ctr" eaLnBrk="1" hangingPunct="1">
              <a:lnSpc>
                <a:spcPct val="150000"/>
              </a:lnSpc>
              <a:spcBef>
                <a:spcPts val="0"/>
              </a:spcBef>
              <a:spcAft>
                <a:spcPts val="0"/>
              </a:spcAft>
              <a:buNone/>
            </a:pPr>
            <a:r>
              <a:rPr lang="en-SG" sz="1400" dirty="0">
                <a:solidFill>
                  <a:srgbClr val="826300"/>
                </a:solidFill>
                <a:latin typeface="Arial" panose="020B0604020202020204" pitchFamily="34" charset="0"/>
                <a:cs typeface="Arial" panose="020B0604020202020204" pitchFamily="34" charset="0"/>
              </a:rPr>
              <a:t>Won the title "Vietnamese Golden Enterprise" by the Vietnam Association of Small and Medium Enterprises</a:t>
            </a:r>
          </a:p>
        </p:txBody>
      </p:sp>
      <p:sp>
        <p:nvSpPr>
          <p:cNvPr id="95" name="Content Placeholder 3">
            <a:extLst>
              <a:ext uri="{FF2B5EF4-FFF2-40B4-BE49-F238E27FC236}">
                <a16:creationId xmlns:a16="http://schemas.microsoft.com/office/drawing/2014/main" id="{E60DB51C-3035-4C81-AB6D-B6F11293B4D2}"/>
              </a:ext>
            </a:extLst>
          </p:cNvPr>
          <p:cNvSpPr txBox="1">
            <a:spLocks/>
          </p:cNvSpPr>
          <p:nvPr/>
        </p:nvSpPr>
        <p:spPr>
          <a:xfrm>
            <a:off x="4193988" y="4015720"/>
            <a:ext cx="1706896" cy="243544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US" sz="1400" b="1" dirty="0">
                <a:solidFill>
                  <a:srgbClr val="826300"/>
                </a:solidFill>
                <a:latin typeface="Arial" panose="020B0604020202020204" pitchFamily="34" charset="0"/>
                <a:cs typeface="Arial" panose="020B0604020202020204" pitchFamily="34" charset="0"/>
              </a:rPr>
              <a:t>INVESTMENT IN NEW FACTORY</a:t>
            </a:r>
          </a:p>
          <a:p>
            <a:pPr marL="0" indent="0" algn="ctr" eaLnBrk="1" hangingPunct="1">
              <a:lnSpc>
                <a:spcPct val="150000"/>
              </a:lnSpc>
              <a:spcBef>
                <a:spcPts val="0"/>
              </a:spcBef>
              <a:spcAft>
                <a:spcPts val="0"/>
              </a:spcAft>
              <a:buNone/>
            </a:pPr>
            <a:r>
              <a:rPr lang="en-US" sz="1400" dirty="0" err="1">
                <a:solidFill>
                  <a:srgbClr val="826300"/>
                </a:solidFill>
                <a:latin typeface="Arial" panose="020B0604020202020204" pitchFamily="34" charset="0"/>
                <a:cs typeface="Arial" panose="020B0604020202020204" pitchFamily="34" charset="0"/>
              </a:rPr>
              <a:t>Damsan</a:t>
            </a:r>
            <a:r>
              <a:rPr lang="en-US" sz="1400" dirty="0">
                <a:solidFill>
                  <a:srgbClr val="826300"/>
                </a:solidFill>
                <a:latin typeface="Arial" panose="020B0604020202020204" pitchFamily="34" charset="0"/>
                <a:cs typeface="Arial" panose="020B0604020202020204" pitchFamily="34" charset="0"/>
              </a:rPr>
              <a:t> II factory, total investment of 10 million USD with a capacity of 3,600 tons of OE yarn/year and 720 tons of towels/year in Thai Binh province</a:t>
            </a:r>
          </a:p>
        </p:txBody>
      </p:sp>
      <p:sp>
        <p:nvSpPr>
          <p:cNvPr id="96" name="Content Placeholder 3">
            <a:extLst>
              <a:ext uri="{FF2B5EF4-FFF2-40B4-BE49-F238E27FC236}">
                <a16:creationId xmlns:a16="http://schemas.microsoft.com/office/drawing/2014/main" id="{E512A0F4-2183-4975-A443-9372EC08AFDA}"/>
              </a:ext>
            </a:extLst>
          </p:cNvPr>
          <p:cNvSpPr txBox="1">
            <a:spLocks/>
          </p:cNvSpPr>
          <p:nvPr/>
        </p:nvSpPr>
        <p:spPr>
          <a:xfrm>
            <a:off x="5810406" y="4306192"/>
            <a:ext cx="1682889" cy="243544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PUBLICIZATION</a:t>
            </a:r>
          </a:p>
          <a:p>
            <a:pPr marL="0" indent="0" algn="ctr" eaLnBrk="1" hangingPunct="1">
              <a:lnSpc>
                <a:spcPct val="150000"/>
              </a:lnSpc>
              <a:spcBef>
                <a:spcPts val="0"/>
              </a:spcBef>
              <a:spcAft>
                <a:spcPts val="0"/>
              </a:spcAft>
              <a:buNone/>
            </a:pPr>
            <a:r>
              <a:rPr lang="en-SG" sz="1400" dirty="0">
                <a:solidFill>
                  <a:srgbClr val="826300"/>
                </a:solidFill>
                <a:latin typeface="Arial" panose="020B0604020202020204" pitchFamily="34" charset="0"/>
                <a:cs typeface="Arial" panose="020B0604020202020204" pitchFamily="34" charset="0"/>
              </a:rPr>
              <a:t>30 May 2021, approved by the State Securities Commission to become a public company according to Official Letter No. 1566/UBCK-QLPH</a:t>
            </a:r>
            <a:endParaRPr lang="en-US" sz="1400" dirty="0">
              <a:solidFill>
                <a:srgbClr val="826300"/>
              </a:solidFill>
              <a:latin typeface="Arial" panose="020B0604020202020204" pitchFamily="34" charset="0"/>
              <a:cs typeface="Arial" panose="020B0604020202020204" pitchFamily="34" charset="0"/>
            </a:endParaRPr>
          </a:p>
        </p:txBody>
      </p:sp>
      <p:sp>
        <p:nvSpPr>
          <p:cNvPr id="97" name="Content Placeholder 3">
            <a:extLst>
              <a:ext uri="{FF2B5EF4-FFF2-40B4-BE49-F238E27FC236}">
                <a16:creationId xmlns:a16="http://schemas.microsoft.com/office/drawing/2014/main" id="{CE67A669-36C4-4C9B-BAAE-E439E2C6E168}"/>
              </a:ext>
            </a:extLst>
          </p:cNvPr>
          <p:cNvSpPr txBox="1">
            <a:spLocks/>
          </p:cNvSpPr>
          <p:nvPr/>
        </p:nvSpPr>
        <p:spPr>
          <a:xfrm>
            <a:off x="7430156" y="4898968"/>
            <a:ext cx="1762866" cy="243544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PRIZE</a:t>
            </a:r>
          </a:p>
          <a:p>
            <a:pPr marL="0" indent="0" algn="ctr" eaLnBrk="1" hangingPunct="1">
              <a:lnSpc>
                <a:spcPct val="150000"/>
              </a:lnSpc>
              <a:spcBef>
                <a:spcPts val="0"/>
              </a:spcBef>
              <a:spcAft>
                <a:spcPts val="0"/>
              </a:spcAft>
              <a:buNone/>
            </a:pPr>
            <a:r>
              <a:rPr lang="en-SG" sz="1400" dirty="0">
                <a:solidFill>
                  <a:srgbClr val="826300"/>
                </a:solidFill>
                <a:latin typeface="Arial" panose="020B0604020202020204" pitchFamily="34" charset="0"/>
                <a:cs typeface="Arial" panose="020B0604020202020204" pitchFamily="34" charset="0"/>
              </a:rPr>
              <a:t>was awarded the Vietnam Gold Star Award and the title of Top 100 Vietnamese Brands in international integration.</a:t>
            </a:r>
            <a:endParaRPr lang="en-US" sz="1400" dirty="0">
              <a:solidFill>
                <a:srgbClr val="826300"/>
              </a:solidFill>
              <a:latin typeface="Arial" panose="020B0604020202020204" pitchFamily="34" charset="0"/>
              <a:cs typeface="Arial" panose="020B0604020202020204" pitchFamily="34" charset="0"/>
            </a:endParaRPr>
          </a:p>
        </p:txBody>
      </p:sp>
      <p:sp>
        <p:nvSpPr>
          <p:cNvPr id="98" name="Content Placeholder 3">
            <a:extLst>
              <a:ext uri="{FF2B5EF4-FFF2-40B4-BE49-F238E27FC236}">
                <a16:creationId xmlns:a16="http://schemas.microsoft.com/office/drawing/2014/main" id="{36FF740F-5DCF-461F-9AFB-2C5BD30BEE0C}"/>
              </a:ext>
            </a:extLst>
          </p:cNvPr>
          <p:cNvSpPr txBox="1">
            <a:spLocks/>
          </p:cNvSpPr>
          <p:nvPr/>
        </p:nvSpPr>
        <p:spPr>
          <a:xfrm>
            <a:off x="12567386" y="3311220"/>
            <a:ext cx="1911307" cy="243544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TRADING DATE</a:t>
            </a:r>
          </a:p>
          <a:p>
            <a:pPr marL="0" indent="0" algn="ctr" eaLnBrk="1" hangingPunct="1">
              <a:lnSpc>
                <a:spcPct val="150000"/>
              </a:lnSpc>
              <a:spcBef>
                <a:spcPts val="0"/>
              </a:spcBef>
              <a:spcAft>
                <a:spcPts val="1200"/>
              </a:spcAft>
              <a:buNone/>
            </a:pPr>
            <a:r>
              <a:rPr lang="en-SG" sz="1400" dirty="0">
                <a:solidFill>
                  <a:srgbClr val="826300"/>
                </a:solidFill>
                <a:latin typeface="Arial" panose="020B0604020202020204" pitchFamily="34" charset="0"/>
                <a:cs typeface="Arial" panose="020B0604020202020204" pitchFamily="34" charset="0"/>
              </a:rPr>
              <a:t>The first trading day on Ho Chi Minh City Stock Exchange (HOSE) with the stock ticker ADS</a:t>
            </a:r>
          </a:p>
          <a:p>
            <a:pPr marL="0" indent="0" algn="ctr" eaLnBrk="1" hangingPunct="1">
              <a:lnSpc>
                <a:spcPct val="10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INVESTMENT</a:t>
            </a:r>
          </a:p>
          <a:p>
            <a:pPr marL="0" indent="0" algn="ctr" eaLnBrk="1" hangingPunct="1">
              <a:lnSpc>
                <a:spcPct val="150000"/>
              </a:lnSpc>
              <a:spcBef>
                <a:spcPts val="0"/>
              </a:spcBef>
              <a:spcAft>
                <a:spcPts val="0"/>
              </a:spcAft>
              <a:buNone/>
            </a:pPr>
            <a:r>
              <a:rPr lang="en-SG" sz="1400" dirty="0">
                <a:solidFill>
                  <a:srgbClr val="826300"/>
                </a:solidFill>
                <a:latin typeface="Arial" panose="020B0604020202020204" pitchFamily="34" charset="0"/>
                <a:cs typeface="Arial" panose="020B0604020202020204" pitchFamily="34" charset="0"/>
              </a:rPr>
              <a:t>Into EIFFEL yarn factory with total investment of 300 billion dong with a scale of 40.000 piles of yarn</a:t>
            </a:r>
            <a:endParaRPr lang="en-US" sz="1400" dirty="0">
              <a:solidFill>
                <a:srgbClr val="826300"/>
              </a:solidFill>
              <a:latin typeface="Arial" panose="020B0604020202020204" pitchFamily="34" charset="0"/>
              <a:cs typeface="Arial" panose="020B0604020202020204" pitchFamily="34" charset="0"/>
            </a:endParaRPr>
          </a:p>
        </p:txBody>
      </p:sp>
      <p:sp>
        <p:nvSpPr>
          <p:cNvPr id="99" name="Content Placeholder 3">
            <a:extLst>
              <a:ext uri="{FF2B5EF4-FFF2-40B4-BE49-F238E27FC236}">
                <a16:creationId xmlns:a16="http://schemas.microsoft.com/office/drawing/2014/main" id="{DFD5E7D4-C531-4098-A476-C501F086C73F}"/>
              </a:ext>
            </a:extLst>
          </p:cNvPr>
          <p:cNvSpPr txBox="1">
            <a:spLocks/>
          </p:cNvSpPr>
          <p:nvPr/>
        </p:nvSpPr>
        <p:spPr>
          <a:xfrm>
            <a:off x="10827258" y="3739071"/>
            <a:ext cx="1750086" cy="243544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DAMSAN BUILDING</a:t>
            </a:r>
          </a:p>
          <a:p>
            <a:pPr marL="0" indent="0" algn="ctr" eaLnBrk="1" hangingPunct="1">
              <a:lnSpc>
                <a:spcPct val="150000"/>
              </a:lnSpc>
              <a:spcBef>
                <a:spcPts val="0"/>
              </a:spcBef>
              <a:spcAft>
                <a:spcPts val="1200"/>
              </a:spcAft>
              <a:buNone/>
            </a:pPr>
            <a:r>
              <a:rPr lang="en-SG" sz="1400" dirty="0">
                <a:solidFill>
                  <a:srgbClr val="826300"/>
                </a:solidFill>
                <a:latin typeface="Arial" panose="020B0604020202020204" pitchFamily="34" charset="0"/>
                <a:cs typeface="Arial" panose="020B0604020202020204" pitchFamily="34" charset="0"/>
              </a:rPr>
              <a:t>Constructed </a:t>
            </a:r>
            <a:r>
              <a:rPr lang="en-SG" sz="1400" dirty="0" err="1">
                <a:solidFill>
                  <a:srgbClr val="826300"/>
                </a:solidFill>
                <a:latin typeface="Arial" panose="020B0604020202020204" pitchFamily="34" charset="0"/>
                <a:cs typeface="Arial" panose="020B0604020202020204" pitchFamily="34" charset="0"/>
              </a:rPr>
              <a:t>Damsan</a:t>
            </a:r>
            <a:r>
              <a:rPr lang="en-SG" sz="1400" dirty="0">
                <a:solidFill>
                  <a:srgbClr val="826300"/>
                </a:solidFill>
                <a:latin typeface="Arial" panose="020B0604020202020204" pitchFamily="34" charset="0"/>
                <a:cs typeface="Arial" panose="020B0604020202020204" pitchFamily="34" charset="0"/>
              </a:rPr>
              <a:t> 15 floor building with 286 apartments at a total value of 150 billion dong</a:t>
            </a:r>
            <a:endParaRPr lang="en-US" sz="1400" dirty="0">
              <a:solidFill>
                <a:srgbClr val="826300"/>
              </a:solidFill>
              <a:latin typeface="Arial" panose="020B0604020202020204" pitchFamily="34" charset="0"/>
              <a:cs typeface="Arial" panose="020B0604020202020204" pitchFamily="34" charset="0"/>
            </a:endParaRPr>
          </a:p>
          <a:p>
            <a:pPr marL="0" indent="0" algn="ctr" eaLnBrk="1" hangingPunct="1">
              <a:lnSpc>
                <a:spcPct val="150000"/>
              </a:lnSpc>
              <a:spcBef>
                <a:spcPts val="0"/>
              </a:spcBef>
              <a:spcAft>
                <a:spcPts val="0"/>
              </a:spcAft>
              <a:buNone/>
            </a:pPr>
            <a:r>
              <a:rPr lang="en-US" sz="1400" b="1" dirty="0">
                <a:solidFill>
                  <a:srgbClr val="826300"/>
                </a:solidFill>
                <a:latin typeface="Arial" panose="020B0604020202020204" pitchFamily="34" charset="0"/>
                <a:cs typeface="Arial" panose="020B0604020202020204" pitchFamily="34" charset="0"/>
              </a:rPr>
              <a:t>ESTABLISHMENT</a:t>
            </a:r>
          </a:p>
          <a:p>
            <a:pPr marL="0" indent="0" algn="ctr" eaLnBrk="1" hangingPunct="1">
              <a:lnSpc>
                <a:spcPct val="150000"/>
              </a:lnSpc>
              <a:spcBef>
                <a:spcPts val="0"/>
              </a:spcBef>
              <a:spcAft>
                <a:spcPts val="0"/>
              </a:spcAft>
              <a:buNone/>
            </a:pPr>
            <a:r>
              <a:rPr lang="en-US" sz="1400" dirty="0">
                <a:solidFill>
                  <a:srgbClr val="826300"/>
                </a:solidFill>
                <a:latin typeface="Arial" panose="020B0604020202020204" pitchFamily="34" charset="0"/>
                <a:cs typeface="Arial" panose="020B0604020202020204" pitchFamily="34" charset="0"/>
              </a:rPr>
              <a:t>EIFFEL Yarn Joint Stock Company</a:t>
            </a:r>
            <a:endParaRPr lang="en-US" sz="1400" b="1" dirty="0">
              <a:solidFill>
                <a:srgbClr val="826300"/>
              </a:solidFill>
              <a:latin typeface="Arial" panose="020B0604020202020204" pitchFamily="34" charset="0"/>
              <a:cs typeface="Arial" panose="020B0604020202020204" pitchFamily="34" charset="0"/>
            </a:endParaRPr>
          </a:p>
        </p:txBody>
      </p:sp>
      <p:sp>
        <p:nvSpPr>
          <p:cNvPr id="100" name="Content Placeholder 3">
            <a:extLst>
              <a:ext uri="{FF2B5EF4-FFF2-40B4-BE49-F238E27FC236}">
                <a16:creationId xmlns:a16="http://schemas.microsoft.com/office/drawing/2014/main" id="{38AA4DE7-B2A8-4838-B576-E219D73B3CA3}"/>
              </a:ext>
            </a:extLst>
          </p:cNvPr>
          <p:cNvSpPr txBox="1">
            <a:spLocks/>
          </p:cNvSpPr>
          <p:nvPr/>
        </p:nvSpPr>
        <p:spPr>
          <a:xfrm>
            <a:off x="14356789" y="4558383"/>
            <a:ext cx="1718089" cy="243544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FIRST INDUSTRIAL CLUSTER</a:t>
            </a:r>
          </a:p>
          <a:p>
            <a:pPr marL="0" indent="0" algn="ctr" eaLnBrk="1" hangingPunct="1">
              <a:lnSpc>
                <a:spcPct val="150000"/>
              </a:lnSpc>
              <a:spcBef>
                <a:spcPts val="0"/>
              </a:spcBef>
              <a:spcAft>
                <a:spcPts val="0"/>
              </a:spcAft>
              <a:buNone/>
            </a:pPr>
            <a:r>
              <a:rPr lang="en-SG" sz="1400" dirty="0">
                <a:solidFill>
                  <a:srgbClr val="826300"/>
                </a:solidFill>
                <a:latin typeface="Arial" panose="020B0604020202020204" pitchFamily="34" charset="0"/>
                <a:cs typeface="Arial" panose="020B0604020202020204" pitchFamily="34" charset="0"/>
              </a:rPr>
              <a:t>An </a:t>
            </a:r>
            <a:r>
              <a:rPr lang="en-SG" sz="1400" dirty="0" err="1">
                <a:solidFill>
                  <a:srgbClr val="826300"/>
                </a:solidFill>
                <a:latin typeface="Arial" panose="020B0604020202020204" pitchFamily="34" charset="0"/>
                <a:cs typeface="Arial" panose="020B0604020202020204" pitchFamily="34" charset="0"/>
              </a:rPr>
              <a:t>Ninh</a:t>
            </a:r>
            <a:r>
              <a:rPr lang="en-SG" sz="1400" dirty="0">
                <a:solidFill>
                  <a:srgbClr val="826300"/>
                </a:solidFill>
                <a:latin typeface="Arial" panose="020B0604020202020204" pitchFamily="34" charset="0"/>
                <a:cs typeface="Arial" panose="020B0604020202020204" pitchFamily="34" charset="0"/>
              </a:rPr>
              <a:t> Industrial Cluster with total area of 75ha </a:t>
            </a:r>
            <a:r>
              <a:rPr lang="en-SG" sz="1400" dirty="0" err="1">
                <a:solidFill>
                  <a:srgbClr val="826300"/>
                </a:solidFill>
                <a:latin typeface="Arial" panose="020B0604020202020204" pitchFamily="34" charset="0"/>
                <a:cs typeface="Arial" panose="020B0604020202020204" pitchFamily="34" charset="0"/>
              </a:rPr>
              <a:t>worths</a:t>
            </a:r>
            <a:r>
              <a:rPr lang="en-SG" sz="1400" dirty="0">
                <a:solidFill>
                  <a:srgbClr val="826300"/>
                </a:solidFill>
                <a:latin typeface="Arial" panose="020B0604020202020204" pitchFamily="34" charset="0"/>
                <a:cs typeface="Arial" panose="020B0604020202020204" pitchFamily="34" charset="0"/>
              </a:rPr>
              <a:t> 320 billion dong</a:t>
            </a:r>
          </a:p>
        </p:txBody>
      </p:sp>
      <p:sp>
        <p:nvSpPr>
          <p:cNvPr id="101" name="Content Placeholder 3">
            <a:extLst>
              <a:ext uri="{FF2B5EF4-FFF2-40B4-BE49-F238E27FC236}">
                <a16:creationId xmlns:a16="http://schemas.microsoft.com/office/drawing/2014/main" id="{77758EF1-D995-4284-BA29-6E4B3F10C6B5}"/>
              </a:ext>
            </a:extLst>
          </p:cNvPr>
          <p:cNvSpPr txBox="1">
            <a:spLocks/>
          </p:cNvSpPr>
          <p:nvPr/>
        </p:nvSpPr>
        <p:spPr>
          <a:xfrm>
            <a:off x="15974376" y="3774870"/>
            <a:ext cx="1718089" cy="243544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ROAD CONSTRUCTION </a:t>
            </a:r>
            <a:r>
              <a:rPr lang="en-SG" sz="1400" dirty="0">
                <a:solidFill>
                  <a:srgbClr val="826300"/>
                </a:solidFill>
                <a:latin typeface="Arial" panose="020B0604020202020204" pitchFamily="34" charset="0"/>
                <a:cs typeface="Arial" panose="020B0604020202020204" pitchFamily="34" charset="0"/>
              </a:rPr>
              <a:t>project From Thai Binh city to </a:t>
            </a:r>
            <a:r>
              <a:rPr lang="en-SG" sz="1400" dirty="0" err="1">
                <a:solidFill>
                  <a:srgbClr val="826300"/>
                </a:solidFill>
                <a:latin typeface="Arial" panose="020B0604020202020204" pitchFamily="34" charset="0"/>
                <a:cs typeface="Arial" panose="020B0604020202020204" pitchFamily="34" charset="0"/>
              </a:rPr>
              <a:t>Nghin</a:t>
            </a:r>
            <a:r>
              <a:rPr lang="en-SG" sz="1400" dirty="0">
                <a:solidFill>
                  <a:srgbClr val="826300"/>
                </a:solidFill>
                <a:latin typeface="Arial" panose="020B0604020202020204" pitchFamily="34" charset="0"/>
                <a:cs typeface="Arial" panose="020B0604020202020204" pitchFamily="34" charset="0"/>
              </a:rPr>
              <a:t> bridge</a:t>
            </a:r>
          </a:p>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ESTABLISHMENT</a:t>
            </a:r>
          </a:p>
          <a:p>
            <a:pPr marL="0" indent="0" algn="ctr" eaLnBrk="1" hangingPunct="1">
              <a:lnSpc>
                <a:spcPct val="150000"/>
              </a:lnSpc>
              <a:spcBef>
                <a:spcPts val="0"/>
              </a:spcBef>
              <a:spcAft>
                <a:spcPts val="0"/>
              </a:spcAft>
              <a:buNone/>
            </a:pPr>
            <a:r>
              <a:rPr lang="en-SG" sz="1400" dirty="0">
                <a:solidFill>
                  <a:srgbClr val="826300"/>
                </a:solidFill>
                <a:latin typeface="Arial" panose="020B0604020202020204" pitchFamily="34" charset="0"/>
                <a:cs typeface="Arial" panose="020B0604020202020204" pitchFamily="34" charset="0"/>
              </a:rPr>
              <a:t>AD Green Energy Group Joint Stock Company</a:t>
            </a:r>
          </a:p>
        </p:txBody>
      </p:sp>
      <p:sp>
        <p:nvSpPr>
          <p:cNvPr id="102" name="Content Placeholder 3">
            <a:extLst>
              <a:ext uri="{FF2B5EF4-FFF2-40B4-BE49-F238E27FC236}">
                <a16:creationId xmlns:a16="http://schemas.microsoft.com/office/drawing/2014/main" id="{DEB17B0E-3D15-46BE-89A1-5D81E4B04A4B}"/>
              </a:ext>
            </a:extLst>
          </p:cNvPr>
          <p:cNvSpPr txBox="1">
            <a:spLocks/>
          </p:cNvSpPr>
          <p:nvPr/>
        </p:nvSpPr>
        <p:spPr>
          <a:xfrm>
            <a:off x="17660976" y="3667427"/>
            <a:ext cx="1833797" cy="243544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AN NINH YARN FACTORY</a:t>
            </a:r>
          </a:p>
          <a:p>
            <a:pPr marL="0" indent="0" algn="ctr" eaLnBrk="1" hangingPunct="1">
              <a:lnSpc>
                <a:spcPct val="150000"/>
              </a:lnSpc>
              <a:spcBef>
                <a:spcPts val="0"/>
              </a:spcBef>
              <a:spcAft>
                <a:spcPts val="0"/>
              </a:spcAft>
              <a:buNone/>
            </a:pPr>
            <a:r>
              <a:rPr lang="en-SG" sz="1400" dirty="0">
                <a:solidFill>
                  <a:srgbClr val="826300"/>
                </a:solidFill>
                <a:latin typeface="Arial" panose="020B0604020202020204" pitchFamily="34" charset="0"/>
                <a:cs typeface="Arial" panose="020B0604020202020204" pitchFamily="34" charset="0"/>
              </a:rPr>
              <a:t>2.6ha </a:t>
            </a:r>
            <a:r>
              <a:rPr lang="en-SG" sz="1400" dirty="0" err="1">
                <a:solidFill>
                  <a:srgbClr val="826300"/>
                </a:solidFill>
                <a:latin typeface="Arial" panose="020B0604020202020204" pitchFamily="34" charset="0"/>
                <a:cs typeface="Arial" panose="020B0604020202020204" pitchFamily="34" charset="0"/>
              </a:rPr>
              <a:t>worths</a:t>
            </a:r>
            <a:r>
              <a:rPr lang="en-SG" sz="1400" dirty="0">
                <a:solidFill>
                  <a:srgbClr val="826300"/>
                </a:solidFill>
                <a:latin typeface="Arial" panose="020B0604020202020204" pitchFamily="34" charset="0"/>
                <a:cs typeface="Arial" panose="020B0604020202020204" pitchFamily="34" charset="0"/>
              </a:rPr>
              <a:t> 320 billion dong</a:t>
            </a:r>
          </a:p>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FACTORY MANUFACTURING SOLAR BATTERIES</a:t>
            </a:r>
          </a:p>
          <a:p>
            <a:pPr marL="0" indent="0" algn="ctr" eaLnBrk="1" hangingPunct="1">
              <a:lnSpc>
                <a:spcPct val="150000"/>
              </a:lnSpc>
              <a:spcBef>
                <a:spcPts val="0"/>
              </a:spcBef>
              <a:spcAft>
                <a:spcPts val="0"/>
              </a:spcAft>
              <a:buNone/>
            </a:pPr>
            <a:r>
              <a:rPr lang="en-SG" sz="1400" dirty="0">
                <a:solidFill>
                  <a:srgbClr val="826300"/>
                </a:solidFill>
                <a:latin typeface="Arial" panose="020B0604020202020204" pitchFamily="34" charset="0"/>
                <a:cs typeface="Arial" panose="020B0604020202020204" pitchFamily="34" charset="0"/>
              </a:rPr>
              <a:t>7.9ha worth 600 billion VND</a:t>
            </a:r>
          </a:p>
        </p:txBody>
      </p:sp>
      <p:sp>
        <p:nvSpPr>
          <p:cNvPr id="103" name="Content Placeholder 3">
            <a:extLst>
              <a:ext uri="{FF2B5EF4-FFF2-40B4-BE49-F238E27FC236}">
                <a16:creationId xmlns:a16="http://schemas.microsoft.com/office/drawing/2014/main" id="{D98A5353-29A4-4D4F-B270-09D5079265CD}"/>
              </a:ext>
            </a:extLst>
          </p:cNvPr>
          <p:cNvSpPr txBox="1">
            <a:spLocks/>
          </p:cNvSpPr>
          <p:nvPr/>
        </p:nvSpPr>
        <p:spPr>
          <a:xfrm>
            <a:off x="9214236" y="5305414"/>
            <a:ext cx="1646313" cy="2435441"/>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50000"/>
              </a:lnSpc>
              <a:spcBef>
                <a:spcPts val="0"/>
              </a:spcBef>
              <a:spcAft>
                <a:spcPts val="0"/>
              </a:spcAft>
              <a:buNone/>
            </a:pPr>
            <a:r>
              <a:rPr lang="en-SG" sz="1400" b="1" dirty="0">
                <a:solidFill>
                  <a:srgbClr val="826300"/>
                </a:solidFill>
                <a:latin typeface="Arial" panose="020B0604020202020204" pitchFamily="34" charset="0"/>
                <a:cs typeface="Arial" panose="020B0604020202020204" pitchFamily="34" charset="0"/>
              </a:rPr>
              <a:t>FIRST BUILDING</a:t>
            </a:r>
          </a:p>
          <a:p>
            <a:pPr marL="0" indent="0" algn="ctr" eaLnBrk="1" hangingPunct="1">
              <a:lnSpc>
                <a:spcPct val="150000"/>
              </a:lnSpc>
              <a:spcBef>
                <a:spcPts val="0"/>
              </a:spcBef>
              <a:spcAft>
                <a:spcPts val="0"/>
              </a:spcAft>
              <a:buNone/>
            </a:pPr>
            <a:r>
              <a:rPr lang="en-SG" sz="1400" dirty="0">
                <a:solidFill>
                  <a:srgbClr val="826300"/>
                </a:solidFill>
                <a:latin typeface="Arial" panose="020B0604020202020204" pitchFamily="34" charset="0"/>
                <a:cs typeface="Arial" panose="020B0604020202020204" pitchFamily="34" charset="0"/>
              </a:rPr>
              <a:t>Constructed first 18 floor building with 262 apartment at a total value of 134 billion dong</a:t>
            </a:r>
            <a:endParaRPr lang="en-US" sz="1400" dirty="0">
              <a:solidFill>
                <a:srgbClr val="826300"/>
              </a:solidFill>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98D3BFC6-67B5-4722-9E10-AF11D5016CB2}"/>
              </a:ext>
            </a:extLst>
          </p:cNvPr>
          <p:cNvSpPr/>
          <p:nvPr/>
        </p:nvSpPr>
        <p:spPr>
          <a:xfrm>
            <a:off x="13805996" y="7702755"/>
            <a:ext cx="1553631" cy="584775"/>
          </a:xfrm>
          <a:prstGeom prst="rect">
            <a:avLst/>
          </a:prstGeom>
        </p:spPr>
        <p:txBody>
          <a:bodyPr wrap="none">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Mission</a:t>
            </a:r>
          </a:p>
        </p:txBody>
      </p:sp>
      <p:pic>
        <p:nvPicPr>
          <p:cNvPr id="52" name="Picture 51" descr="C:\Users\nga\Downloads\logo Damsan (1).jpg"/>
          <p:cNvPicPr/>
          <p:nvPr/>
        </p:nvPicPr>
        <p:blipFill>
          <a:blip r:embed="rId4" cstate="print">
            <a:extLst>
              <a:ext uri="{BEBA8EAE-BF5A-486C-A8C5-ECC9F3942E4B}">
                <a14:imgProps xmlns:a14="http://schemas.microsoft.com/office/drawing/2010/main">
                  <a14:imgLayer r:embed="rId5">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81039" y="218968"/>
            <a:ext cx="1270000" cy="1193823"/>
          </a:xfrm>
          <a:prstGeom prst="rect">
            <a:avLst/>
          </a:prstGeom>
          <a:noFill/>
          <a:ln>
            <a:noFill/>
          </a:ln>
        </p:spPr>
      </p:pic>
    </p:spTree>
    <p:extLst>
      <p:ext uri="{BB962C8B-B14F-4D97-AF65-F5344CB8AC3E}">
        <p14:creationId xmlns:p14="http://schemas.microsoft.com/office/powerpoint/2010/main" val="26412149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26000" b="-2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304799" y="1608392"/>
            <a:ext cx="19128244" cy="4969449"/>
          </a:xfrm>
          <a:prstGeom prst="roundRect">
            <a:avLst/>
          </a:prstGeom>
          <a:solidFill>
            <a:srgbClr val="D3DCF0">
              <a:alpha val="81000"/>
            </a:srgbClr>
          </a:solidFill>
          <a:ln>
            <a:solidFill>
              <a:srgbClr val="CADA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0259422"/>
            <a:ext cx="20116800" cy="7133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eaLnBrk="1" fontAlgn="auto" hangingPunct="1">
              <a:spcBef>
                <a:spcPts val="0"/>
              </a:spcBef>
              <a:spcAft>
                <a:spcPts val="0"/>
              </a:spcAft>
              <a:defRPr/>
            </a:pPr>
            <a:endParaRPr lang="en-US" sz="2880">
              <a:solidFill>
                <a:srgbClr val="002060"/>
              </a:solidFill>
              <a:latin typeface="Calibri" panose="020F0502020204030204"/>
            </a:endParaRPr>
          </a:p>
        </p:txBody>
      </p:sp>
      <p:sp>
        <p:nvSpPr>
          <p:cNvPr id="10" name="Slide Number Placeholder 9"/>
          <p:cNvSpPr>
            <a:spLocks noGrp="1"/>
          </p:cNvSpPr>
          <p:nvPr>
            <p:ph type="sldNum" sz="quarter" idx="12"/>
          </p:nvPr>
        </p:nvSpPr>
        <p:spPr>
          <a:xfrm>
            <a:off x="15105653" y="10307396"/>
            <a:ext cx="4389120" cy="584200"/>
          </a:xfrm>
        </p:spPr>
        <p:txBody>
          <a:bodyPr/>
          <a:lstStyle/>
          <a:p>
            <a:pPr algn="r" defTabSz="1463040">
              <a:defRPr/>
            </a:pPr>
            <a:fld id="{4FD68881-3390-41C0-9E2D-A4550FAC9ACF}" type="slidenum">
              <a:rPr lang="en-US">
                <a:solidFill>
                  <a:schemeClr val="bg1"/>
                </a:solidFill>
                <a:latin typeface="Arial" panose="020B0604020202020204" pitchFamily="34" charset="0"/>
                <a:ea typeface="+mn-ea"/>
                <a:cs typeface="Arial" panose="020B0604020202020204" pitchFamily="34" charset="0"/>
              </a:rPr>
              <a:pPr algn="r" defTabSz="1463040">
                <a:defRPr/>
              </a:pPr>
              <a:t>8</a:t>
            </a:fld>
            <a:r>
              <a:rPr lang="en-US" dirty="0">
                <a:solidFill>
                  <a:schemeClr val="bg1"/>
                </a:solidFill>
                <a:latin typeface="Arial" panose="020B0604020202020204" pitchFamily="34" charset="0"/>
                <a:ea typeface="+mn-ea"/>
                <a:cs typeface="Arial" panose="020B0604020202020204" pitchFamily="34" charset="0"/>
              </a:rPr>
              <a:t> |</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eaLnBrk="1" fontAlgn="auto" hangingPunct="1">
              <a:spcBef>
                <a:spcPts val="0"/>
              </a:spcBef>
              <a:spcAft>
                <a:spcPts val="0"/>
              </a:spcAft>
              <a:defRPr/>
            </a:pPr>
            <a:endParaRPr lang="en-US" sz="1920" dirty="0">
              <a:solidFill>
                <a:prstClr val="white"/>
              </a:solidFill>
              <a:latin typeface="Calibri" panose="020F0502020204030204"/>
            </a:endParaRPr>
          </a:p>
        </p:txBody>
      </p:sp>
      <p:sp>
        <p:nvSpPr>
          <p:cNvPr id="26" name="Content Placeholder 3">
            <a:extLst>
              <a:ext uri="{FF2B5EF4-FFF2-40B4-BE49-F238E27FC236}">
                <a16:creationId xmlns:a16="http://schemas.microsoft.com/office/drawing/2014/main" id="{E1E4CCDF-0B76-4ADC-B0CF-963952C83E87}"/>
              </a:ext>
            </a:extLst>
          </p:cNvPr>
          <p:cNvSpPr txBox="1">
            <a:spLocks/>
          </p:cNvSpPr>
          <p:nvPr/>
        </p:nvSpPr>
        <p:spPr>
          <a:xfrm>
            <a:off x="304798" y="229716"/>
            <a:ext cx="7630333"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800" b="1">
                <a:solidFill>
                  <a:srgbClr val="826300"/>
                </a:solidFill>
                <a:latin typeface="Arial" panose="020B0604020202020204" pitchFamily="34" charset="0"/>
                <a:cs typeface="Arial" panose="020B0604020202020204" pitchFamily="34" charset="0"/>
              </a:rPr>
              <a:t>II. </a:t>
            </a:r>
            <a:r>
              <a:rPr lang="en-US" sz="2800" b="1" dirty="0">
                <a:solidFill>
                  <a:srgbClr val="826300"/>
                </a:solidFill>
                <a:latin typeface="Arial" panose="020B0604020202020204" pitchFamily="34" charset="0"/>
                <a:cs typeface="Arial" panose="020B0604020202020204" pitchFamily="34" charset="0"/>
              </a:rPr>
              <a:t>COMPANY OVERVIEW (</a:t>
            </a:r>
            <a:r>
              <a:rPr lang="en-US" sz="2800" b="1" dirty="0" err="1">
                <a:solidFill>
                  <a:srgbClr val="826300"/>
                </a:solidFill>
                <a:latin typeface="Arial" panose="020B0604020202020204" pitchFamily="34" charset="0"/>
                <a:cs typeface="Arial" panose="020B0604020202020204" pitchFamily="34" charset="0"/>
              </a:rPr>
              <a:t>Cont</a:t>
            </a:r>
            <a:r>
              <a:rPr lang="en-US" sz="2800" b="1" dirty="0">
                <a:solidFill>
                  <a:srgbClr val="826300"/>
                </a:solidFill>
                <a:latin typeface="Arial" panose="020B0604020202020204" pitchFamily="34" charset="0"/>
                <a:cs typeface="Arial" panose="020B0604020202020204" pitchFamily="34" charset="0"/>
              </a:rPr>
              <a:t>)</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p:txBody>
      </p:sp>
      <p:graphicFrame>
        <p:nvGraphicFramePr>
          <p:cNvPr id="63" name="Table 62"/>
          <p:cNvGraphicFramePr>
            <a:graphicFrameLocks noGrp="1"/>
          </p:cNvGraphicFramePr>
          <p:nvPr>
            <p:extLst>
              <p:ext uri="{D42A27DB-BD31-4B8C-83A1-F6EECF244321}">
                <p14:modId xmlns:p14="http://schemas.microsoft.com/office/powerpoint/2010/main" val="1385770653"/>
              </p:ext>
            </p:extLst>
          </p:nvPr>
        </p:nvGraphicFramePr>
        <p:xfrm>
          <a:off x="850818" y="1744682"/>
          <a:ext cx="18159665" cy="4689904"/>
        </p:xfrm>
        <a:graphic>
          <a:graphicData uri="http://schemas.openxmlformats.org/drawingml/2006/table">
            <a:tbl>
              <a:tblPr firstRow="1" bandRow="1">
                <a:tableStyleId>{5C22544A-7EE6-4342-B048-85BDC9FD1C3A}</a:tableStyleId>
              </a:tblPr>
              <a:tblGrid>
                <a:gridCol w="1075520">
                  <a:extLst>
                    <a:ext uri="{9D8B030D-6E8A-4147-A177-3AD203B41FA5}">
                      <a16:colId xmlns:a16="http://schemas.microsoft.com/office/drawing/2014/main" val="20000"/>
                    </a:ext>
                  </a:extLst>
                </a:gridCol>
                <a:gridCol w="3307852">
                  <a:extLst>
                    <a:ext uri="{9D8B030D-6E8A-4147-A177-3AD203B41FA5}">
                      <a16:colId xmlns:a16="http://schemas.microsoft.com/office/drawing/2014/main" val="20001"/>
                    </a:ext>
                  </a:extLst>
                </a:gridCol>
                <a:gridCol w="3595376">
                  <a:extLst>
                    <a:ext uri="{9D8B030D-6E8A-4147-A177-3AD203B41FA5}">
                      <a16:colId xmlns:a16="http://schemas.microsoft.com/office/drawing/2014/main" val="20002"/>
                    </a:ext>
                  </a:extLst>
                </a:gridCol>
                <a:gridCol w="3617129">
                  <a:extLst>
                    <a:ext uri="{9D8B030D-6E8A-4147-A177-3AD203B41FA5}">
                      <a16:colId xmlns:a16="http://schemas.microsoft.com/office/drawing/2014/main" val="20003"/>
                    </a:ext>
                  </a:extLst>
                </a:gridCol>
                <a:gridCol w="3281894">
                  <a:extLst>
                    <a:ext uri="{9D8B030D-6E8A-4147-A177-3AD203B41FA5}">
                      <a16:colId xmlns:a16="http://schemas.microsoft.com/office/drawing/2014/main" val="2024169248"/>
                    </a:ext>
                  </a:extLst>
                </a:gridCol>
                <a:gridCol w="3281894">
                  <a:extLst>
                    <a:ext uri="{9D8B030D-6E8A-4147-A177-3AD203B41FA5}">
                      <a16:colId xmlns:a16="http://schemas.microsoft.com/office/drawing/2014/main" val="3630427026"/>
                    </a:ext>
                  </a:extLst>
                </a:gridCol>
              </a:tblGrid>
              <a:tr h="467205">
                <a:tc gridSpan="5">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sz="1600" b="1" baseline="0" dirty="0">
                          <a:solidFill>
                            <a:schemeClr val="bg1"/>
                          </a:solidFill>
                          <a:latin typeface="Arial" panose="020B0604020202020204" pitchFamily="34" charset="0"/>
                          <a:cs typeface="Arial" panose="020B0604020202020204" pitchFamily="34" charset="0"/>
                        </a:rPr>
                        <a:t>PRODUCTION OF </a:t>
                      </a:r>
                      <a:r>
                        <a:rPr lang="en-US" sz="1600" b="1" dirty="0">
                          <a:solidFill>
                            <a:schemeClr val="bg1"/>
                          </a:solidFill>
                          <a:latin typeface="Arial" panose="020B0604020202020204" pitchFamily="34" charset="0"/>
                          <a:cs typeface="Arial" panose="020B0604020202020204" pitchFamily="34" charset="0"/>
                        </a:rPr>
                        <a:t>FIBER</a:t>
                      </a:r>
                      <a:r>
                        <a:rPr lang="en-US" sz="1600" b="1" baseline="0" dirty="0">
                          <a:solidFill>
                            <a:schemeClr val="bg1"/>
                          </a:solidFill>
                          <a:latin typeface="Arial" panose="020B0604020202020204" pitchFamily="34" charset="0"/>
                          <a:cs typeface="Arial" panose="020B0604020202020204" pitchFamily="34" charset="0"/>
                        </a:rPr>
                        <a:t> AND </a:t>
                      </a:r>
                      <a:r>
                        <a:rPr lang="en-US" sz="1600" b="1" dirty="0">
                          <a:solidFill>
                            <a:schemeClr val="bg1"/>
                          </a:solidFill>
                          <a:latin typeface="Arial" panose="020B0604020202020204" pitchFamily="34" charset="0"/>
                          <a:cs typeface="Arial" panose="020B0604020202020204" pitchFamily="34" charset="0"/>
                        </a:rPr>
                        <a:t>TOWEL -  </a:t>
                      </a:r>
                      <a:r>
                        <a:rPr lang="en-GB" sz="1600" b="1" i="0" u="none" strike="noStrike" kern="1200" dirty="0">
                          <a:ln>
                            <a:noFill/>
                          </a:ln>
                          <a:solidFill>
                            <a:schemeClr val="bg1"/>
                          </a:solidFill>
                          <a:effectLst/>
                          <a:latin typeface="Arial" panose="020B0604020202020204" pitchFamily="34" charset="0"/>
                          <a:ea typeface="+mn-ea"/>
                          <a:cs typeface="Arial" panose="020B0604020202020204" pitchFamily="34" charset="0"/>
                        </a:rPr>
                        <a:t>MODERN PRODUCTION LINE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sz="1600" b="1" kern="1200" dirty="0">
                        <a:ln>
                          <a:noFill/>
                        </a:ln>
                        <a:solidFill>
                          <a:srgbClr val="826300"/>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BDDF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sz="1600" dirty="0">
                        <a:ln>
                          <a:noFill/>
                        </a:ln>
                        <a:solidFill>
                          <a:srgbClr val="826300"/>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BDDF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sz="1600" dirty="0">
                        <a:ln>
                          <a:noFill/>
                        </a:ln>
                        <a:solidFill>
                          <a:srgbClr val="826300"/>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BDDF1"/>
                    </a:solidFill>
                  </a:tcPr>
                </a:tc>
                <a:tc h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GB" sz="1600" b="1" i="0" u="none" strike="noStrike" kern="1200" dirty="0">
                        <a:ln>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267848427"/>
                  </a:ext>
                </a:extLst>
              </a:tr>
              <a:tr h="467205">
                <a:tc>
                  <a:txBody>
                    <a:bodyPr/>
                    <a:lstStyle/>
                    <a:p>
                      <a:pPr marL="0" marR="0" indent="0" algn="l" defTabSz="914400" rtl="0" eaLnBrk="1" fontAlgn="ctr" latinLnBrk="0" hangingPunct="1">
                        <a:lnSpc>
                          <a:spcPct val="100000"/>
                        </a:lnSpc>
                        <a:spcBef>
                          <a:spcPts val="0"/>
                        </a:spcBef>
                        <a:spcAft>
                          <a:spcPts val="0"/>
                        </a:spcAft>
                        <a:buClrTx/>
                        <a:buSzTx/>
                        <a:buFontTx/>
                        <a:buNone/>
                        <a:defRPr/>
                      </a:pPr>
                      <a:endParaRPr lang="en-GB" sz="1600" b="0" i="0" u="none" strike="noStrike" kern="1200" dirty="0">
                        <a:ln>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sz="1600" b="1" kern="1200" dirty="0">
                          <a:ln>
                            <a:noFill/>
                          </a:ln>
                          <a:solidFill>
                            <a:schemeClr val="bg1"/>
                          </a:solidFill>
                          <a:latin typeface="Arial" panose="020B0604020202020204" pitchFamily="34" charset="0"/>
                          <a:ea typeface="+mn-ea"/>
                          <a:cs typeface="Arial" panose="020B0604020202020204" pitchFamily="34" charset="0"/>
                        </a:rPr>
                        <a:t>INFORMATION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sz="1600" b="1" dirty="0">
                          <a:ln>
                            <a:noFill/>
                          </a:ln>
                          <a:solidFill>
                            <a:schemeClr val="bg1"/>
                          </a:solidFill>
                          <a:latin typeface="Arial" panose="020B0604020202020204" pitchFamily="34" charset="0"/>
                          <a:cs typeface="Arial" panose="020B0604020202020204" pitchFamily="34" charset="0"/>
                        </a:rPr>
                        <a:t>DAM</a:t>
                      </a:r>
                      <a:r>
                        <a:rPr lang="en-US" sz="1600" b="1" baseline="0" dirty="0">
                          <a:ln>
                            <a:noFill/>
                          </a:ln>
                          <a:solidFill>
                            <a:schemeClr val="bg1"/>
                          </a:solidFill>
                          <a:latin typeface="Arial" panose="020B0604020202020204" pitchFamily="34" charset="0"/>
                          <a:cs typeface="Arial" panose="020B0604020202020204" pitchFamily="34" charset="0"/>
                        </a:rPr>
                        <a:t> SAN I FACTORY</a:t>
                      </a:r>
                      <a:endParaRPr lang="en-US" sz="1600" b="1" dirty="0">
                        <a:ln>
                          <a:noFill/>
                        </a:ln>
                        <a:solidFill>
                          <a:schemeClr val="bg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sz="1600" b="1" dirty="0">
                          <a:ln>
                            <a:noFill/>
                          </a:ln>
                          <a:solidFill>
                            <a:schemeClr val="bg1"/>
                          </a:solidFill>
                          <a:latin typeface="Arial" panose="020B0604020202020204" pitchFamily="34" charset="0"/>
                          <a:cs typeface="Arial" panose="020B0604020202020204" pitchFamily="34" charset="0"/>
                        </a:rPr>
                        <a:t>DAM SAN II </a:t>
                      </a:r>
                      <a:r>
                        <a:rPr lang="en-US" sz="1600" b="1" baseline="0" dirty="0">
                          <a:ln>
                            <a:noFill/>
                          </a:ln>
                          <a:solidFill>
                            <a:schemeClr val="bg1"/>
                          </a:solidFill>
                          <a:latin typeface="Arial" panose="020B0604020202020204" pitchFamily="34" charset="0"/>
                          <a:cs typeface="Arial" panose="020B0604020202020204" pitchFamily="34" charset="0"/>
                        </a:rPr>
                        <a:t>FACTORY</a:t>
                      </a:r>
                      <a:endParaRPr lang="en-US" sz="1600" b="1" dirty="0">
                        <a:ln>
                          <a:noFill/>
                        </a:ln>
                        <a:solidFill>
                          <a:schemeClr val="bg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sz="1600" b="1" dirty="0">
                          <a:ln>
                            <a:noFill/>
                          </a:ln>
                          <a:solidFill>
                            <a:schemeClr val="bg1"/>
                          </a:solidFill>
                          <a:latin typeface="Arial" panose="020B0604020202020204" pitchFamily="34" charset="0"/>
                          <a:cs typeface="Arial" panose="020B0604020202020204" pitchFamily="34" charset="0"/>
                        </a:rPr>
                        <a:t>EIFFEL</a:t>
                      </a:r>
                    </a:p>
                    <a:p>
                      <a:pPr marL="0" marR="0" indent="0" algn="ctr" defTabSz="914400" rtl="0" eaLnBrk="1" fontAlgn="ctr" latinLnBrk="0" hangingPunct="1">
                        <a:lnSpc>
                          <a:spcPct val="100000"/>
                        </a:lnSpc>
                        <a:spcBef>
                          <a:spcPts val="0"/>
                        </a:spcBef>
                        <a:spcAft>
                          <a:spcPts val="0"/>
                        </a:spcAft>
                        <a:buClrTx/>
                        <a:buSzTx/>
                        <a:buFontTx/>
                        <a:buNone/>
                        <a:defRPr/>
                      </a:pPr>
                      <a:r>
                        <a:rPr lang="en-US" sz="1600" b="1" dirty="0">
                          <a:ln>
                            <a:noFill/>
                          </a:ln>
                          <a:solidFill>
                            <a:schemeClr val="bg1"/>
                          </a:solidFill>
                          <a:latin typeface="Arial" panose="020B0604020202020204" pitchFamily="34" charset="0"/>
                          <a:cs typeface="Arial" panose="020B0604020202020204" pitchFamily="34" charset="0"/>
                        </a:rPr>
                        <a:t>FIBER FACTORY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sz="1600" b="1" baseline="0" dirty="0">
                          <a:solidFill>
                            <a:schemeClr val="bg1"/>
                          </a:solidFill>
                          <a:latin typeface="Arial" panose="020B0604020202020204" pitchFamily="34" charset="0"/>
                          <a:cs typeface="Arial" panose="020B0604020202020204" pitchFamily="34" charset="0"/>
                        </a:rPr>
                        <a:t>FACTORY FOR FIBER AND TOWEL PRODUCTION</a:t>
                      </a:r>
                      <a:endParaRPr lang="en-US" sz="1600" b="1" dirty="0">
                        <a:ln>
                          <a:noFill/>
                        </a:ln>
                        <a:solidFill>
                          <a:schemeClr val="bg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46968">
                <a:tc rowSpan="5">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AU" sz="1600" b="1" i="0" u="none" strike="noStrike" kern="1200" dirty="0">
                          <a:ln>
                            <a:noFill/>
                          </a:ln>
                          <a:solidFill>
                            <a:srgbClr val="003B68"/>
                          </a:solidFill>
                          <a:effectLst/>
                          <a:latin typeface="Arial" panose="020B0604020202020204" pitchFamily="34" charset="0"/>
                          <a:ea typeface="+mn-ea"/>
                          <a:cs typeface="Arial" panose="020B0604020202020204" pitchFamily="34" charset="0"/>
                        </a:rPr>
                        <a:t>INVESTMENT INFORMATION</a:t>
                      </a:r>
                      <a:endParaRPr lang="en-US" sz="1600" b="1" i="0" u="none" strike="noStrike" kern="1200" dirty="0">
                        <a:ln>
                          <a:noFill/>
                        </a:ln>
                        <a:solidFill>
                          <a:srgbClr val="003B68"/>
                        </a:solidFill>
                        <a:effectLst/>
                        <a:latin typeface="Arial" panose="020B0604020202020204" pitchFamily="34" charset="0"/>
                        <a:ea typeface="+mn-ea"/>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rPr>
                        <a:t>Technology</a:t>
                      </a:r>
                      <a:r>
                        <a:rPr lang="en-US" sz="1600" b="0" i="0" u="none" strike="noStrike" kern="1200" baseline="0" dirty="0">
                          <a:ln>
                            <a:noFill/>
                          </a:ln>
                          <a:solidFill>
                            <a:srgbClr val="003B68"/>
                          </a:solidFill>
                          <a:effectLst/>
                          <a:latin typeface="Arial" panose="020B0604020202020204" pitchFamily="34" charset="0"/>
                          <a:ea typeface="+mn-ea"/>
                          <a:cs typeface="Arial" panose="020B0604020202020204" pitchFamily="34" charset="0"/>
                        </a:rPr>
                        <a:t> and Machine</a:t>
                      </a:r>
                      <a:endPar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mn-lt"/>
                          <a:ea typeface="Arial" panose="020B0604020202020204" pitchFamily="34" charset="0"/>
                          <a:cs typeface="Arial" panose="020B0604020202020204" pitchFamily="34" charset="0"/>
                        </a:rPr>
                        <a:t>Germany and Switzerland</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mn-lt"/>
                          <a:ea typeface="Arial" panose="020B0604020202020204" pitchFamily="34" charset="0"/>
                          <a:cs typeface="Arial" panose="020B0604020202020204" pitchFamily="34" charset="0"/>
                        </a:rPr>
                        <a:t>Germany and Switzerland</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mn-lt"/>
                          <a:ea typeface="Arial" panose="020B0604020202020204" pitchFamily="34" charset="0"/>
                          <a:cs typeface="Arial" panose="020B0604020202020204" pitchFamily="34" charset="0"/>
                        </a:rPr>
                        <a:t>Germany and Switzerland</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382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a:t>
                      </a:r>
                      <a:r>
                        <a:rPr lang="vi-VN" sz="1600" dirty="0">
                          <a:solidFill>
                            <a:srgbClr val="003B68"/>
                          </a:solidFill>
                          <a:effectLst/>
                          <a:latin typeface="+mn-lt"/>
                          <a:ea typeface="Arial" panose="020B0604020202020204" pitchFamily="34" charset="0"/>
                          <a:cs typeface="Arial" panose="020B0604020202020204" pitchFamily="34" charset="0"/>
                        </a:rPr>
                        <a:t>Europe</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6968">
                <a:tc vMerge="1">
                  <a:txBody>
                    <a:bodyPr/>
                    <a:lstStyle/>
                    <a:p>
                      <a:endParaRPr lang="en-US"/>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3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rPr>
                        <a:t>Location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en-US"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Nguyen Duc </a:t>
                      </a:r>
                      <a:r>
                        <a:rPr lang="en-US" sz="1600" dirty="0" err="1">
                          <a:solidFill>
                            <a:srgbClr val="003B68"/>
                          </a:solidFill>
                          <a:effectLst/>
                          <a:latin typeface="Arial" panose="020B0604020202020204" pitchFamily="34" charset="0"/>
                          <a:ea typeface="Arial" panose="020B0604020202020204" pitchFamily="34" charset="0"/>
                          <a:cs typeface="Arial" panose="020B0604020202020204" pitchFamily="34" charset="0"/>
                        </a:rPr>
                        <a:t>Canh</a:t>
                      </a:r>
                      <a:r>
                        <a:rPr lang="en-US"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Industrial Park, Thai Binh province</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mn-lt"/>
                          <a:ea typeface="Arial" panose="020B0604020202020204" pitchFamily="34" charset="0"/>
                          <a:cs typeface="Arial" panose="020B0604020202020204" pitchFamily="34" charset="0"/>
                        </a:rPr>
                        <a:t>Gia Le Industrial Park, Dong </a:t>
                      </a:r>
                      <a:r>
                        <a:rPr lang="vi-VN" sz="1600">
                          <a:solidFill>
                            <a:srgbClr val="003B68"/>
                          </a:solidFill>
                          <a:effectLst/>
                          <a:latin typeface="+mn-lt"/>
                          <a:ea typeface="Arial" panose="020B0604020202020204" pitchFamily="34" charset="0"/>
                          <a:cs typeface="Arial" panose="020B0604020202020204" pitchFamily="34" charset="0"/>
                        </a:rPr>
                        <a:t>Hung Dist.,</a:t>
                      </a: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Th</a:t>
                      </a:r>
                      <a:r>
                        <a:rPr lang="en-AU" sz="1600" dirty="0" err="1">
                          <a:solidFill>
                            <a:srgbClr val="003B68"/>
                          </a:solidFill>
                          <a:effectLst/>
                          <a:latin typeface="Arial" panose="020B0604020202020204" pitchFamily="34" charset="0"/>
                          <a:ea typeface="Arial" panose="020B0604020202020204" pitchFamily="34" charset="0"/>
                          <a:cs typeface="Arial" panose="020B0604020202020204" pitchFamily="34" charset="0"/>
                        </a:rPr>
                        <a:t>ai</a:t>
                      </a: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B</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i</a:t>
                      </a: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nh</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 province</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3180" marR="0">
                        <a:lnSpc>
                          <a:spcPct val="107000"/>
                        </a:lnSpc>
                        <a:spcBef>
                          <a:spcPts val="600"/>
                        </a:spcBef>
                        <a:spcAft>
                          <a:spcPts val="600"/>
                        </a:spcAft>
                      </a:pPr>
                      <a:r>
                        <a:rPr lang="vi-VN" sz="1600" dirty="0">
                          <a:solidFill>
                            <a:srgbClr val="003B68"/>
                          </a:solidFill>
                          <a:effectLst/>
                          <a:latin typeface="+mn-lt"/>
                          <a:ea typeface="Arial" panose="020B0604020202020204" pitchFamily="34" charset="0"/>
                          <a:cs typeface="Arial" panose="020B0604020202020204" pitchFamily="34" charset="0"/>
                        </a:rPr>
                        <a:t>Gia Le Industrial Park, Dong </a:t>
                      </a:r>
                      <a:r>
                        <a:rPr lang="vi-VN" sz="1600">
                          <a:solidFill>
                            <a:srgbClr val="003B68"/>
                          </a:solidFill>
                          <a:effectLst/>
                          <a:latin typeface="+mn-lt"/>
                          <a:ea typeface="Arial" panose="020B0604020202020204" pitchFamily="34" charset="0"/>
                          <a:cs typeface="Arial" panose="020B0604020202020204" pitchFamily="34" charset="0"/>
                        </a:rPr>
                        <a:t>Hung Dist.,</a:t>
                      </a:r>
                      <a:r>
                        <a:rPr lang="en-US"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Thai Binh province</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382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An Ninh</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Industrial Zone</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6968">
                <a:tc vMerge="1">
                  <a:txBody>
                    <a:bodyPr/>
                    <a:lstStyle/>
                    <a:p>
                      <a:endParaRPr lang="en-US"/>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30000"/>
                      </a:schemeClr>
                    </a:solidFill>
                  </a:tcPr>
                </a:tc>
                <a:tc>
                  <a:txBody>
                    <a:bodyPr/>
                    <a:lstStyle/>
                    <a:p>
                      <a:pPr marL="0" algn="l" defTabSz="914400" rtl="0" eaLnBrk="1" fontAlgn="ctr" latinLnBrk="0" hangingPunct="1"/>
                      <a:r>
                        <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rPr>
                        <a:t>Lan</a:t>
                      </a:r>
                      <a:r>
                        <a:rPr lang="en-US" sz="1600" b="0" i="0" u="none" strike="noStrike" kern="1200" baseline="0" dirty="0">
                          <a:ln>
                            <a:noFill/>
                          </a:ln>
                          <a:solidFill>
                            <a:srgbClr val="003B68"/>
                          </a:solidFill>
                          <a:effectLst/>
                          <a:latin typeface="Arial" panose="020B0604020202020204" pitchFamily="34" charset="0"/>
                          <a:ea typeface="+mn-ea"/>
                          <a:cs typeface="Arial" panose="020B0604020202020204" pitchFamily="34" charset="0"/>
                        </a:rPr>
                        <a:t>d Area </a:t>
                      </a:r>
                      <a:endPar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23</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a:t>
                      </a:r>
                      <a:r>
                        <a:rPr lang="vi-VN" sz="1600">
                          <a:solidFill>
                            <a:srgbClr val="003B68"/>
                          </a:solidFill>
                          <a:effectLst/>
                          <a:latin typeface="Arial" panose="020B0604020202020204" pitchFamily="34" charset="0"/>
                          <a:ea typeface="Arial" panose="020B0604020202020204" pitchFamily="34" charset="0"/>
                          <a:cs typeface="Arial" panose="020B0604020202020204" pitchFamily="34" charset="0"/>
                        </a:rPr>
                        <a:t>000</a:t>
                      </a:r>
                      <a:r>
                        <a:rPr lang="en-AU" sz="1600" baseline="0">
                          <a:solidFill>
                            <a:srgbClr val="003B68"/>
                          </a:solidFill>
                          <a:effectLst/>
                          <a:latin typeface="Arial" panose="020B0604020202020204" pitchFamily="34" charset="0"/>
                          <a:ea typeface="Arial" panose="020B0604020202020204" pitchFamily="34" charset="0"/>
                          <a:cs typeface="Arial" panose="020B0604020202020204" pitchFamily="34" charset="0"/>
                        </a:rPr>
                        <a:t> sq. </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m</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 36</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a:t>
                      </a:r>
                      <a:r>
                        <a:rPr lang="vi-VN" sz="1600">
                          <a:solidFill>
                            <a:srgbClr val="003B68"/>
                          </a:solidFill>
                          <a:effectLst/>
                          <a:latin typeface="Arial" panose="020B0604020202020204" pitchFamily="34" charset="0"/>
                          <a:ea typeface="Arial" panose="020B0604020202020204" pitchFamily="34" charset="0"/>
                          <a:cs typeface="Arial" panose="020B0604020202020204" pitchFamily="34" charset="0"/>
                        </a:rPr>
                        <a:t>000 </a:t>
                      </a:r>
                      <a:r>
                        <a:rPr lang="en-AU" sz="1600" baseline="0">
                          <a:solidFill>
                            <a:srgbClr val="003B68"/>
                          </a:solidFill>
                          <a:effectLst/>
                          <a:latin typeface="Arial" panose="020B0604020202020204" pitchFamily="34" charset="0"/>
                          <a:ea typeface="Arial" panose="020B0604020202020204" pitchFamily="34" charset="0"/>
                          <a:cs typeface="Arial" panose="020B0604020202020204" pitchFamily="34" charset="0"/>
                        </a:rPr>
                        <a:t>sq. </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m</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 24</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a:t>
                      </a:r>
                      <a:r>
                        <a:rPr lang="vi-VN" sz="1600">
                          <a:solidFill>
                            <a:srgbClr val="003B68"/>
                          </a:solidFill>
                          <a:effectLst/>
                          <a:latin typeface="Arial" panose="020B0604020202020204" pitchFamily="34" charset="0"/>
                          <a:ea typeface="Arial" panose="020B0604020202020204" pitchFamily="34" charset="0"/>
                          <a:cs typeface="Arial" panose="020B0604020202020204" pitchFamily="34" charset="0"/>
                        </a:rPr>
                        <a:t>000 </a:t>
                      </a:r>
                      <a:r>
                        <a:rPr lang="en-AU" sz="1600" baseline="0">
                          <a:solidFill>
                            <a:srgbClr val="003B68"/>
                          </a:solidFill>
                          <a:effectLst/>
                          <a:latin typeface="Arial" panose="020B0604020202020204" pitchFamily="34" charset="0"/>
                          <a:ea typeface="Arial" panose="020B0604020202020204" pitchFamily="34" charset="0"/>
                          <a:cs typeface="Arial" panose="020B0604020202020204" pitchFamily="34" charset="0"/>
                        </a:rPr>
                        <a:t>sq. </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m</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3820" marR="0">
                        <a:lnSpc>
                          <a:spcPct val="107000"/>
                        </a:lnSpc>
                        <a:spcBef>
                          <a:spcPts val="600"/>
                        </a:spcBef>
                        <a:spcAft>
                          <a:spcPts val="600"/>
                        </a:spcAft>
                      </a:pPr>
                      <a:r>
                        <a:rPr lang="en-US"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a:t>
                      </a: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3</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a:t>
                      </a:r>
                      <a:r>
                        <a:rPr lang="vi-VN" sz="1600">
                          <a:solidFill>
                            <a:srgbClr val="003B68"/>
                          </a:solidFill>
                          <a:effectLst/>
                          <a:latin typeface="Arial" panose="020B0604020202020204" pitchFamily="34" charset="0"/>
                          <a:ea typeface="Arial" panose="020B0604020202020204" pitchFamily="34" charset="0"/>
                          <a:cs typeface="Arial" panose="020B0604020202020204" pitchFamily="34" charset="0"/>
                        </a:rPr>
                        <a:t>500 </a:t>
                      </a:r>
                      <a:r>
                        <a:rPr lang="en-AU" sz="1600" baseline="0">
                          <a:solidFill>
                            <a:srgbClr val="003B68"/>
                          </a:solidFill>
                          <a:effectLst/>
                          <a:latin typeface="Arial" panose="020B0604020202020204" pitchFamily="34" charset="0"/>
                          <a:ea typeface="Arial" panose="020B0604020202020204" pitchFamily="34" charset="0"/>
                          <a:cs typeface="Arial" panose="020B0604020202020204" pitchFamily="34" charset="0"/>
                        </a:rPr>
                        <a:t>sq. </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m</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6968">
                <a:tc vMerge="1">
                  <a:txBody>
                    <a:bodyPr/>
                    <a:lstStyle/>
                    <a:p>
                      <a:endParaRPr lang="en-US"/>
                    </a:p>
                  </a:txBody>
                  <a:tcPr/>
                </a:tc>
                <a:tc>
                  <a:txBody>
                    <a:bodyPr/>
                    <a:lstStyle/>
                    <a:p>
                      <a:pPr marL="0" algn="l" defTabSz="914400" rtl="0" eaLnBrk="1" fontAlgn="ctr" latinLnBrk="0" hangingPunct="1"/>
                      <a:r>
                        <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rPr>
                        <a:t>Total</a:t>
                      </a:r>
                      <a:r>
                        <a:rPr lang="en-US" sz="1600" b="0" i="0" u="none" strike="noStrike" kern="1200" baseline="0" dirty="0">
                          <a:ln>
                            <a:noFill/>
                          </a:ln>
                          <a:solidFill>
                            <a:srgbClr val="003B68"/>
                          </a:solidFill>
                          <a:effectLst/>
                          <a:latin typeface="Arial" panose="020B0604020202020204" pitchFamily="34" charset="0"/>
                          <a:ea typeface="+mn-ea"/>
                          <a:cs typeface="Arial" panose="020B0604020202020204" pitchFamily="34" charset="0"/>
                        </a:rPr>
                        <a:t> Investment Capital</a:t>
                      </a:r>
                      <a:endPar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230 </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billion</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 VND</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162 </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billion</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 VND</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318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350 </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billion</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 VND</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382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400 </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billion</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 VND</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583411"/>
                  </a:ext>
                </a:extLst>
              </a:tr>
              <a:tr h="446968">
                <a:tc vMerge="1">
                  <a:txBody>
                    <a:bodyPr/>
                    <a:lstStyle/>
                    <a:p>
                      <a:endParaRPr lang="en-US"/>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30000"/>
                      </a:schemeClr>
                    </a:solidFill>
                  </a:tcPr>
                </a:tc>
                <a:tc>
                  <a:txBody>
                    <a:bodyPr/>
                    <a:lstStyle/>
                    <a:p>
                      <a:pPr marL="0" algn="l" defTabSz="914400" rtl="0" eaLnBrk="1" fontAlgn="ctr" latinLnBrk="0" hangingPunct="1"/>
                      <a:r>
                        <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rPr>
                        <a:t>Year</a:t>
                      </a:r>
                      <a:r>
                        <a:rPr lang="en-US" sz="1600" b="0" i="0" u="none" strike="noStrike" kern="1200" baseline="0" dirty="0">
                          <a:ln>
                            <a:noFill/>
                          </a:ln>
                          <a:solidFill>
                            <a:srgbClr val="003B68"/>
                          </a:solidFill>
                          <a:effectLst/>
                          <a:latin typeface="Arial" panose="020B0604020202020204" pitchFamily="34" charset="0"/>
                          <a:ea typeface="+mn-ea"/>
                          <a:cs typeface="Arial" panose="020B0604020202020204" pitchFamily="34" charset="0"/>
                        </a:rPr>
                        <a:t> of Investment</a:t>
                      </a:r>
                      <a:endPar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2006</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a:solidFill>
                            <a:srgbClr val="003B68"/>
                          </a:solidFill>
                          <a:effectLst/>
                          <a:latin typeface="Arial" panose="020B0604020202020204" pitchFamily="34" charset="0"/>
                          <a:ea typeface="Arial" panose="020B0604020202020204" pitchFamily="34" charset="0"/>
                          <a:cs typeface="Arial" panose="020B0604020202020204" pitchFamily="34" charset="0"/>
                        </a:rPr>
                        <a:t>2009</a:t>
                      </a:r>
                      <a:endParaRPr lang="en-US" sz="160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318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2015</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382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2021</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6968">
                <a:tc rowSpan="3">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sz="1600" b="1" i="0" u="none" strike="noStrike" kern="1200" dirty="0">
                          <a:ln>
                            <a:noFill/>
                          </a:ln>
                          <a:solidFill>
                            <a:srgbClr val="003B68"/>
                          </a:solidFill>
                          <a:effectLst/>
                          <a:latin typeface="Arial" panose="020B0604020202020204" pitchFamily="34" charset="0"/>
                          <a:ea typeface="+mn-ea"/>
                          <a:cs typeface="Arial" panose="020B0604020202020204" pitchFamily="34" charset="0"/>
                        </a:rPr>
                        <a:t>PROJECT</a:t>
                      </a:r>
                      <a:r>
                        <a:rPr lang="en-US" sz="1600" b="1" i="0" u="none" strike="noStrike" kern="1200" baseline="0" dirty="0">
                          <a:ln>
                            <a:noFill/>
                          </a:ln>
                          <a:solidFill>
                            <a:srgbClr val="003B68"/>
                          </a:solidFill>
                          <a:effectLst/>
                          <a:latin typeface="Arial" panose="020B0604020202020204" pitchFamily="34" charset="0"/>
                          <a:ea typeface="+mn-ea"/>
                          <a:cs typeface="Arial" panose="020B0604020202020204" pitchFamily="34" charset="0"/>
                        </a:rPr>
                        <a:t> ÌNORMATION</a:t>
                      </a:r>
                      <a:endParaRPr lang="en-US" sz="1600" b="1" i="0" u="none" strike="noStrike" kern="1200" dirty="0">
                        <a:ln>
                          <a:noFill/>
                        </a:ln>
                        <a:solidFill>
                          <a:srgbClr val="003B68"/>
                        </a:solidFill>
                        <a:effectLst/>
                        <a:latin typeface="Arial" panose="020B0604020202020204" pitchFamily="34" charset="0"/>
                        <a:ea typeface="+mn-ea"/>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vi-VN" sz="1600" b="0" i="0" u="none" strike="noStrike" kern="1200" dirty="0">
                          <a:ln>
                            <a:noFill/>
                          </a:ln>
                          <a:solidFill>
                            <a:srgbClr val="003B68"/>
                          </a:solidFill>
                          <a:effectLst/>
                          <a:latin typeface="+mn-lt"/>
                          <a:ea typeface="+mn-ea"/>
                          <a:cs typeface="Arial" panose="020B0604020202020204" pitchFamily="34" charset="0"/>
                        </a:rPr>
                        <a:t>Expected output​​</a:t>
                      </a:r>
                      <a:endPar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3</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a:t>
                      </a:r>
                      <a:r>
                        <a:rPr lang="vi-VN" sz="1600" dirty="0">
                          <a:solidFill>
                            <a:srgbClr val="003B68"/>
                          </a:solidFill>
                          <a:effectLst/>
                          <a:latin typeface="+mn-lt"/>
                          <a:ea typeface="Arial" panose="020B0604020202020204" pitchFamily="34" charset="0"/>
                          <a:cs typeface="Arial" panose="020B0604020202020204" pitchFamily="34" charset="0"/>
                        </a:rPr>
                        <a:t>900 tons of yarn</a:t>
                      </a:r>
                      <a:r>
                        <a:rPr lang="en-AU" sz="1600" dirty="0">
                          <a:solidFill>
                            <a:srgbClr val="003B68"/>
                          </a:solidFill>
                          <a:effectLst/>
                          <a:latin typeface="+mn-lt"/>
                          <a:ea typeface="Arial" panose="020B0604020202020204" pitchFamily="34" charset="0"/>
                          <a:cs typeface="Arial" panose="020B0604020202020204" pitchFamily="34" charset="0"/>
                        </a:rPr>
                        <a:t>/</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month</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1</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a:t>
                      </a: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800 </a:t>
                      </a:r>
                      <a:r>
                        <a:rPr lang="vi-VN" sz="1600" kern="1200" dirty="0">
                          <a:solidFill>
                            <a:srgbClr val="003B68"/>
                          </a:solidFill>
                          <a:effectLst/>
                          <a:latin typeface="Arial" panose="020B0604020202020204" pitchFamily="34" charset="0"/>
                          <a:ea typeface="Arial" panose="020B0604020202020204" pitchFamily="34" charset="0"/>
                          <a:cs typeface="Arial" panose="020B0604020202020204" pitchFamily="34" charset="0"/>
                        </a:rPr>
                        <a:t>tons of</a:t>
                      </a:r>
                      <a:r>
                        <a:rPr lang="en-AU" sz="1600" kern="1200" dirty="0">
                          <a:solidFill>
                            <a:srgbClr val="003B68"/>
                          </a:solidFill>
                          <a:effectLst/>
                          <a:latin typeface="Arial" panose="020B0604020202020204" pitchFamily="34" charset="0"/>
                          <a:ea typeface="Arial" panose="020B0604020202020204" pitchFamily="34" charset="0"/>
                          <a:cs typeface="Arial" panose="020B0604020202020204" pitchFamily="34" charset="0"/>
                        </a:rPr>
                        <a:t> high end towel/year</a:t>
                      </a:r>
                      <a:endParaRPr lang="en-US" sz="1600" kern="1200" dirty="0">
                        <a:solidFill>
                          <a:srgbClr val="003B68"/>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318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7</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a:t>
                      </a: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200 </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tons</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 of</a:t>
                      </a: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CD32</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/month</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382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42</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a:t>
                      </a: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000 </a:t>
                      </a: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tons</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 of yarn and </a:t>
                      </a: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150</a:t>
                      </a:r>
                      <a:r>
                        <a:rPr lang="en-AU" sz="1600" baseline="0" dirty="0">
                          <a:solidFill>
                            <a:srgbClr val="003B68"/>
                          </a:solidFill>
                          <a:effectLst/>
                          <a:latin typeface="Arial" panose="020B0604020202020204" pitchFamily="34" charset="0"/>
                          <a:ea typeface="Arial" panose="020B0604020202020204" pitchFamily="34" charset="0"/>
                          <a:cs typeface="Arial" panose="020B0604020202020204" pitchFamily="34" charset="0"/>
                        </a:rPr>
                        <a:t> modern sewing machines</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6968">
                <a:tc vMerge="1">
                  <a:txBody>
                    <a:bodyPr/>
                    <a:lstStyle/>
                    <a:p>
                      <a:endParaRPr lang="en-US"/>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3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GB" sz="1600" b="0" i="0" u="none" strike="noStrike" kern="1200" dirty="0">
                          <a:ln>
                            <a:noFill/>
                          </a:ln>
                          <a:solidFill>
                            <a:srgbClr val="003B68"/>
                          </a:solidFill>
                          <a:effectLst/>
                          <a:latin typeface="Arial" panose="020B0604020202020204" pitchFamily="34" charset="0"/>
                          <a:ea typeface="+mn-ea"/>
                          <a:cs typeface="Arial" panose="020B0604020202020204" pitchFamily="34" charset="0"/>
                        </a:rPr>
                        <a:t>Product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en-AU" sz="1600" dirty="0">
                          <a:solidFill>
                            <a:srgbClr val="003B68"/>
                          </a:solidFill>
                          <a:effectLst/>
                          <a:latin typeface="Arial" panose="020B0604020202020204" pitchFamily="34" charset="0"/>
                          <a:ea typeface="Calibri" panose="020F0502020204030204" pitchFamily="34" charset="0"/>
                          <a:cs typeface="Arial" panose="020B0604020202020204" pitchFamily="34" charset="0"/>
                        </a:rPr>
                        <a:t>Cotton of all kinds</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rPr>
                        <a:t>High-</a:t>
                      </a:r>
                      <a:r>
                        <a:rPr lang="en-US" sz="1600" baseline="0" dirty="0">
                          <a:solidFill>
                            <a:srgbClr val="003B68"/>
                          </a:solidFill>
                          <a:effectLst/>
                          <a:latin typeface="Arial" panose="020B0604020202020204" pitchFamily="34" charset="0"/>
                          <a:ea typeface="Calibri" panose="020F0502020204030204" pitchFamily="34" charset="0"/>
                          <a:cs typeface="Arial" panose="020B0604020202020204" pitchFamily="34" charset="0"/>
                        </a:rPr>
                        <a:t>end towel of all kinds</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en-AU" sz="1600" dirty="0">
                          <a:solidFill>
                            <a:srgbClr val="003B68"/>
                          </a:solidFill>
                          <a:effectLst/>
                          <a:latin typeface="Arial" panose="020B0604020202020204" pitchFamily="34" charset="0"/>
                          <a:ea typeface="Calibri" panose="020F0502020204030204" pitchFamily="34" charset="0"/>
                          <a:cs typeface="Arial" panose="020B0604020202020204" pitchFamily="34" charset="0"/>
                        </a:rPr>
                        <a:t>Cotton of all kinds</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en-AU" sz="1600" baseline="0" dirty="0">
                          <a:solidFill>
                            <a:srgbClr val="003B68"/>
                          </a:solidFill>
                          <a:effectLst/>
                          <a:latin typeface="Arial" panose="020B0604020202020204" pitchFamily="34" charset="0"/>
                          <a:ea typeface="Calibri" panose="020F0502020204030204" pitchFamily="34" charset="0"/>
                          <a:cs typeface="Arial" panose="020B0604020202020204" pitchFamily="34" charset="0"/>
                        </a:rPr>
                        <a:t> Yarn and towel</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46968">
                <a:tc vMerge="1">
                  <a:txBody>
                    <a:bodyPr/>
                    <a:lstStyle/>
                    <a:p>
                      <a:endParaRPr 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sz="1600" b="0" i="0" u="none" strike="noStrike" kern="1200" dirty="0">
                          <a:ln>
                            <a:noFill/>
                          </a:ln>
                          <a:solidFill>
                            <a:srgbClr val="003B68"/>
                          </a:solidFill>
                          <a:effectLst/>
                          <a:latin typeface="Arial" panose="020B0604020202020204" pitchFamily="34" charset="0"/>
                          <a:ea typeface="+mn-ea"/>
                          <a:cs typeface="Arial" panose="020B0604020202020204" pitchFamily="34" charset="0"/>
                        </a:rPr>
                        <a:t>Export market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mn-lt"/>
                          <a:ea typeface="Arial" panose="020B0604020202020204" pitchFamily="34" charset="0"/>
                          <a:cs typeface="Arial" panose="020B0604020202020204" pitchFamily="34" charset="0"/>
                        </a:rPr>
                        <a:t>Korea, Japan, China, Taiwan</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mn-lt"/>
                          <a:ea typeface="Arial" panose="020B0604020202020204" pitchFamily="34" charset="0"/>
                          <a:cs typeface="Arial" panose="020B0604020202020204" pitchFamily="34" charset="0"/>
                        </a:rPr>
                        <a:t>Korea, Japan</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en-AU"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China</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600"/>
                        </a:spcBef>
                        <a:spcAft>
                          <a:spcPts val="600"/>
                        </a:spcAft>
                      </a:pPr>
                      <a:r>
                        <a:rPr lang="vi-VN" sz="1600" dirty="0">
                          <a:solidFill>
                            <a:srgbClr val="003B68"/>
                          </a:solidFill>
                          <a:effectLst/>
                          <a:latin typeface="Arial" panose="020B0604020202020204" pitchFamily="34" charset="0"/>
                          <a:ea typeface="Arial" panose="020B0604020202020204" pitchFamily="34" charset="0"/>
                          <a:cs typeface="Arial" panose="020B0604020202020204" pitchFamily="34" charset="0"/>
                        </a:rPr>
                        <a:t> </a:t>
                      </a:r>
                      <a:endParaRPr lang="en-US" sz="1600" dirty="0">
                        <a:solidFill>
                          <a:srgbClr val="003B68"/>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0939094"/>
                  </a:ext>
                </a:extLst>
              </a:tr>
            </a:tbl>
          </a:graphicData>
        </a:graphic>
      </p:graphicFrame>
      <p:sp>
        <p:nvSpPr>
          <p:cNvPr id="65" name="Content Placeholder 3">
            <a:extLst>
              <a:ext uri="{FF2B5EF4-FFF2-40B4-BE49-F238E27FC236}">
                <a16:creationId xmlns:a16="http://schemas.microsoft.com/office/drawing/2014/main" id="{E1E4CCDF-0B76-4ADC-B0CF-963952C83E87}"/>
              </a:ext>
            </a:extLst>
          </p:cNvPr>
          <p:cNvSpPr txBox="1">
            <a:spLocks/>
          </p:cNvSpPr>
          <p:nvPr/>
        </p:nvSpPr>
        <p:spPr>
          <a:xfrm>
            <a:off x="366529" y="1059517"/>
            <a:ext cx="9115246" cy="400795"/>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2. MAIN BUSINESS ACTIVITIES</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rotWithShape="1">
          <a:blip r:embed="rId4"/>
          <a:srcRect l="1326" t="1204" r="2993" b="2356"/>
          <a:stretch/>
        </p:blipFill>
        <p:spPr>
          <a:xfrm>
            <a:off x="2224632" y="6994176"/>
            <a:ext cx="3572540" cy="2700670"/>
          </a:xfrm>
          <a:prstGeom prst="rect">
            <a:avLst/>
          </a:prstGeom>
        </p:spPr>
      </p:pic>
      <p:pic>
        <p:nvPicPr>
          <p:cNvPr id="4" name="Picture 3"/>
          <p:cNvPicPr>
            <a:picLocks noChangeAspect="1"/>
          </p:cNvPicPr>
          <p:nvPr/>
        </p:nvPicPr>
        <p:blipFill rotWithShape="1">
          <a:blip r:embed="rId5"/>
          <a:srcRect l="1534" t="1614" r="1854" b="1914"/>
          <a:stretch/>
        </p:blipFill>
        <p:spPr>
          <a:xfrm>
            <a:off x="6561038" y="7123421"/>
            <a:ext cx="3497362" cy="2680006"/>
          </a:xfrm>
          <a:prstGeom prst="rect">
            <a:avLst/>
          </a:prstGeom>
        </p:spPr>
      </p:pic>
      <p:pic>
        <p:nvPicPr>
          <p:cNvPr id="6" name="Picture 5"/>
          <p:cNvPicPr>
            <a:picLocks noChangeAspect="1"/>
          </p:cNvPicPr>
          <p:nvPr/>
        </p:nvPicPr>
        <p:blipFill rotWithShape="1">
          <a:blip r:embed="rId6"/>
          <a:srcRect l="934" t="3091" r="1749" b="2570"/>
          <a:stretch/>
        </p:blipFill>
        <p:spPr>
          <a:xfrm>
            <a:off x="10987155" y="7141439"/>
            <a:ext cx="3461921" cy="2668773"/>
          </a:xfrm>
          <a:prstGeom prst="rect">
            <a:avLst/>
          </a:prstGeom>
        </p:spPr>
      </p:pic>
      <p:pic>
        <p:nvPicPr>
          <p:cNvPr id="8" name="Picture 7"/>
          <p:cNvPicPr>
            <a:picLocks noChangeAspect="1"/>
          </p:cNvPicPr>
          <p:nvPr/>
        </p:nvPicPr>
        <p:blipFill rotWithShape="1">
          <a:blip r:embed="rId7"/>
          <a:srcRect l="1843" t="3111" r="2104" b="2926"/>
          <a:stretch/>
        </p:blipFill>
        <p:spPr>
          <a:xfrm>
            <a:off x="15212942" y="7168021"/>
            <a:ext cx="3540642" cy="2658140"/>
          </a:xfrm>
          <a:prstGeom prst="rect">
            <a:avLst/>
          </a:prstGeom>
        </p:spPr>
      </p:pic>
      <p:sp>
        <p:nvSpPr>
          <p:cNvPr id="15"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pic>
        <p:nvPicPr>
          <p:cNvPr id="17" name="Picture 16" descr="C:\Users\nga\Downloads\logo Damsan (1).jpg"/>
          <p:cNvPicPr/>
          <p:nvPr/>
        </p:nvPicPr>
        <p:blipFill>
          <a:blip r:embed="rId8" cstate="print">
            <a:extLst>
              <a:ext uri="{BEBA8EAE-BF5A-486C-A8C5-ECC9F3942E4B}">
                <a14:imgProps xmlns:a14="http://schemas.microsoft.com/office/drawing/2010/main">
                  <a14:imgLayer r:embed="rId9">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81039" y="218968"/>
            <a:ext cx="1270000" cy="1193823"/>
          </a:xfrm>
          <a:prstGeom prst="rect">
            <a:avLst/>
          </a:prstGeom>
          <a:noFill/>
          <a:ln>
            <a:noFill/>
          </a:ln>
        </p:spPr>
      </p:pic>
    </p:spTree>
    <p:extLst>
      <p:ext uri="{BB962C8B-B14F-4D97-AF65-F5344CB8AC3E}">
        <p14:creationId xmlns:p14="http://schemas.microsoft.com/office/powerpoint/2010/main" val="9071348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26000" b="-26000"/>
          </a:stretch>
        </a:blipFill>
        <a:effectLst/>
      </p:bgPr>
    </p:bg>
    <p:spTree>
      <p:nvGrpSpPr>
        <p:cNvPr id="1" name=""/>
        <p:cNvGrpSpPr/>
        <p:nvPr/>
      </p:nvGrpSpPr>
      <p:grpSpPr>
        <a:xfrm>
          <a:off x="0" y="0"/>
          <a:ext cx="0" cy="0"/>
          <a:chOff x="0" y="0"/>
          <a:chExt cx="0" cy="0"/>
        </a:xfrm>
      </p:grpSpPr>
      <p:sp>
        <p:nvSpPr>
          <p:cNvPr id="18" name="Rounded Rectangle 17"/>
          <p:cNvSpPr/>
          <p:nvPr/>
        </p:nvSpPr>
        <p:spPr>
          <a:xfrm>
            <a:off x="10748211" y="6943516"/>
            <a:ext cx="9240252" cy="3193531"/>
          </a:xfrm>
          <a:prstGeom prst="roundRect">
            <a:avLst/>
          </a:prstGeom>
          <a:solidFill>
            <a:srgbClr val="D3DCF0">
              <a:alpha val="81000"/>
            </a:srgbClr>
          </a:solidFill>
          <a:ln>
            <a:solidFill>
              <a:srgbClr val="CADA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ounded Rectangle 16"/>
          <p:cNvSpPr/>
          <p:nvPr/>
        </p:nvSpPr>
        <p:spPr>
          <a:xfrm>
            <a:off x="142590" y="7118487"/>
            <a:ext cx="8543821" cy="3011758"/>
          </a:xfrm>
          <a:prstGeom prst="roundRect">
            <a:avLst/>
          </a:prstGeom>
          <a:solidFill>
            <a:srgbClr val="D3DCF0">
              <a:alpha val="81000"/>
            </a:srgbClr>
          </a:solidFill>
          <a:ln>
            <a:solidFill>
              <a:srgbClr val="CADA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p:nvSpPr>
        <p:spPr>
          <a:xfrm>
            <a:off x="0" y="10259422"/>
            <a:ext cx="20116800" cy="7133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eaLnBrk="1" fontAlgn="auto" hangingPunct="1">
              <a:spcBef>
                <a:spcPts val="0"/>
              </a:spcBef>
              <a:spcAft>
                <a:spcPts val="0"/>
              </a:spcAft>
              <a:defRPr/>
            </a:pPr>
            <a:endParaRPr lang="en-US" sz="2880">
              <a:solidFill>
                <a:srgbClr val="002060"/>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a:xfrm>
            <a:off x="15105653" y="10307396"/>
            <a:ext cx="4389120" cy="584200"/>
          </a:xfrm>
        </p:spPr>
        <p:txBody>
          <a:bodyPr/>
          <a:lstStyle/>
          <a:p>
            <a:pPr algn="r" defTabSz="1463040">
              <a:defRPr/>
            </a:pPr>
            <a:fld id="{4FD68881-3390-41C0-9E2D-A4550FAC9ACF}" type="slidenum">
              <a:rPr lang="en-US">
                <a:solidFill>
                  <a:schemeClr val="bg1"/>
                </a:solidFill>
                <a:latin typeface="Arial" panose="020B0604020202020204" pitchFamily="34" charset="0"/>
                <a:ea typeface="+mn-ea"/>
                <a:cs typeface="Arial" panose="020B0604020202020204" pitchFamily="34" charset="0"/>
              </a:rPr>
              <a:pPr algn="r" defTabSz="1463040">
                <a:defRPr/>
              </a:pPr>
              <a:t>9</a:t>
            </a:fld>
            <a:r>
              <a:rPr lang="en-US" dirty="0">
                <a:solidFill>
                  <a:schemeClr val="bg1"/>
                </a:solidFill>
                <a:latin typeface="Arial" panose="020B0604020202020204" pitchFamily="34" charset="0"/>
                <a:ea typeface="+mn-ea"/>
                <a:cs typeface="Arial" panose="020B0604020202020204" pitchFamily="34" charset="0"/>
              </a:rPr>
              <a:t> |</a:t>
            </a:r>
          </a:p>
        </p:txBody>
      </p:sp>
      <p:sp>
        <p:nvSpPr>
          <p:cNvPr id="32" name="Rectangle 31"/>
          <p:cNvSpPr/>
          <p:nvPr/>
        </p:nvSpPr>
        <p:spPr>
          <a:xfrm flipV="1">
            <a:off x="304799" y="987199"/>
            <a:ext cx="17190720" cy="7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eaLnBrk="1" fontAlgn="auto" hangingPunct="1">
              <a:spcBef>
                <a:spcPts val="0"/>
              </a:spcBef>
              <a:spcAft>
                <a:spcPts val="0"/>
              </a:spcAft>
              <a:defRPr/>
            </a:pPr>
            <a:endParaRPr lang="en-US" sz="1920" dirty="0">
              <a:solidFill>
                <a:prstClr val="white"/>
              </a:solidFill>
              <a:latin typeface="Arial" panose="020B0604020202020204" pitchFamily="34" charset="0"/>
              <a:cs typeface="Arial" panose="020B0604020202020204" pitchFamily="34" charset="0"/>
            </a:endParaRPr>
          </a:p>
        </p:txBody>
      </p:sp>
      <p:sp>
        <p:nvSpPr>
          <p:cNvPr id="26" name="Content Placeholder 3">
            <a:extLst>
              <a:ext uri="{FF2B5EF4-FFF2-40B4-BE49-F238E27FC236}">
                <a16:creationId xmlns:a16="http://schemas.microsoft.com/office/drawing/2014/main" id="{E1E4CCDF-0B76-4ADC-B0CF-963952C83E87}"/>
              </a:ext>
            </a:extLst>
          </p:cNvPr>
          <p:cNvSpPr txBox="1">
            <a:spLocks/>
          </p:cNvSpPr>
          <p:nvPr/>
        </p:nvSpPr>
        <p:spPr>
          <a:xfrm>
            <a:off x="304799" y="229716"/>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800" b="1">
                <a:solidFill>
                  <a:srgbClr val="826300"/>
                </a:solidFill>
                <a:latin typeface="Arial" panose="020B0604020202020204" pitchFamily="34" charset="0"/>
                <a:cs typeface="Arial" panose="020B0604020202020204" pitchFamily="34" charset="0"/>
              </a:rPr>
              <a:t>II. </a:t>
            </a:r>
            <a:r>
              <a:rPr lang="en-US" sz="2800" b="1" dirty="0">
                <a:solidFill>
                  <a:srgbClr val="826300"/>
                </a:solidFill>
                <a:latin typeface="Arial" panose="020B0604020202020204" pitchFamily="34" charset="0"/>
                <a:cs typeface="Arial" panose="020B0604020202020204" pitchFamily="34" charset="0"/>
              </a:rPr>
              <a:t>COMPANY OVERVIEW (</a:t>
            </a:r>
            <a:r>
              <a:rPr lang="en-US" sz="2800" b="1" dirty="0" err="1">
                <a:solidFill>
                  <a:srgbClr val="826300"/>
                </a:solidFill>
                <a:latin typeface="Arial" panose="020B0604020202020204" pitchFamily="34" charset="0"/>
                <a:cs typeface="Arial" panose="020B0604020202020204" pitchFamily="34" charset="0"/>
              </a:rPr>
              <a:t>Cont</a:t>
            </a:r>
            <a:r>
              <a:rPr lang="en-US" sz="28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800" b="1" dirty="0">
                <a:solidFill>
                  <a:srgbClr val="826300"/>
                </a:solidFill>
                <a:latin typeface="Arial" panose="020B0604020202020204" pitchFamily="34" charset="0"/>
                <a:cs typeface="Arial" panose="020B0604020202020204" pitchFamily="34" charset="0"/>
              </a:rPr>
              <a:t>						 </a:t>
            </a:r>
          </a:p>
        </p:txBody>
      </p:sp>
      <p:sp>
        <p:nvSpPr>
          <p:cNvPr id="65" name="Content Placeholder 3">
            <a:extLst>
              <a:ext uri="{FF2B5EF4-FFF2-40B4-BE49-F238E27FC236}">
                <a16:creationId xmlns:a16="http://schemas.microsoft.com/office/drawing/2014/main" id="{E1E4CCDF-0B76-4ADC-B0CF-963952C83E87}"/>
              </a:ext>
            </a:extLst>
          </p:cNvPr>
          <p:cNvSpPr txBox="1">
            <a:spLocks/>
          </p:cNvSpPr>
          <p:nvPr/>
        </p:nvSpPr>
        <p:spPr>
          <a:xfrm>
            <a:off x="2615268" y="1186096"/>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eaLnBrk="1" hangingPunct="1">
              <a:lnSpc>
                <a:spcPct val="100000"/>
              </a:lnSpc>
              <a:spcBef>
                <a:spcPts val="0"/>
              </a:spcBef>
              <a:spcAft>
                <a:spcPts val="0"/>
              </a:spcAft>
              <a:buNone/>
            </a:pPr>
            <a:r>
              <a:rPr lang="en-US" sz="2000" b="1">
                <a:solidFill>
                  <a:srgbClr val="826300"/>
                </a:solidFill>
                <a:latin typeface="Arial" panose="020B0604020202020204" pitchFamily="34" charset="0"/>
                <a:cs typeface="Arial" panose="020B0604020202020204" pitchFamily="34" charset="0"/>
              </a:rPr>
              <a:t>3. </a:t>
            </a:r>
            <a:r>
              <a:rPr lang="en-US" sz="2000" b="1" dirty="0">
                <a:solidFill>
                  <a:srgbClr val="826300"/>
                </a:solidFill>
                <a:latin typeface="Arial" panose="020B0604020202020204" pitchFamily="34" charset="0"/>
                <a:cs typeface="Arial" panose="020B0604020202020204" pitchFamily="34" charset="0"/>
              </a:rPr>
              <a:t>RESIDENTIAL REAL ESTATE</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236" y="1709956"/>
            <a:ext cx="4902738" cy="5086998"/>
          </a:xfrm>
          <a:prstGeom prst="rect">
            <a:avLst/>
          </a:prstGeom>
        </p:spPr>
      </p:pic>
      <p:sp>
        <p:nvSpPr>
          <p:cNvPr id="15" name="Freeform 66">
            <a:extLst>
              <a:ext uri="{FF2B5EF4-FFF2-40B4-BE49-F238E27FC236}">
                <a16:creationId xmlns:a16="http://schemas.microsoft.com/office/drawing/2014/main" id="{E69FAF73-2E4D-42CA-9F56-8C780D47BDF1}"/>
              </a:ext>
            </a:extLst>
          </p:cNvPr>
          <p:cNvSpPr>
            <a:spLocks/>
          </p:cNvSpPr>
          <p:nvPr/>
        </p:nvSpPr>
        <p:spPr bwMode="auto">
          <a:xfrm>
            <a:off x="673768" y="1703626"/>
            <a:ext cx="1495929" cy="5099658"/>
          </a:xfrm>
          <a:custGeom>
            <a:avLst/>
            <a:gdLst>
              <a:gd name="T0" fmla="+- 0 1560 975"/>
              <a:gd name="T1" fmla="*/ T0 w 585"/>
              <a:gd name="T2" fmla="+- 0 813 813"/>
              <a:gd name="T3" fmla="*/ 813 h 1467"/>
              <a:gd name="T4" fmla="+- 0 1297 975"/>
              <a:gd name="T5" fmla="*/ T4 w 585"/>
              <a:gd name="T6" fmla="+- 0 813 813"/>
              <a:gd name="T7" fmla="*/ 813 h 1467"/>
              <a:gd name="T8" fmla="+- 0 1224 975"/>
              <a:gd name="T9" fmla="*/ T8 w 585"/>
              <a:gd name="T10" fmla="+- 0 821 813"/>
              <a:gd name="T11" fmla="*/ 821 h 1467"/>
              <a:gd name="T12" fmla="+- 0 1156 975"/>
              <a:gd name="T13" fmla="*/ T12 w 585"/>
              <a:gd name="T14" fmla="+- 0 845 813"/>
              <a:gd name="T15" fmla="*/ 845 h 1467"/>
              <a:gd name="T16" fmla="+- 0 1096 975"/>
              <a:gd name="T17" fmla="*/ T16 w 585"/>
              <a:gd name="T18" fmla="+- 0 884 813"/>
              <a:gd name="T19" fmla="*/ 884 h 1467"/>
              <a:gd name="T20" fmla="+- 0 1046 975"/>
              <a:gd name="T21" fmla="*/ T20 w 585"/>
              <a:gd name="T22" fmla="+- 0 933 813"/>
              <a:gd name="T23" fmla="*/ 933 h 1467"/>
              <a:gd name="T24" fmla="+- 0 1008 975"/>
              <a:gd name="T25" fmla="*/ T24 w 585"/>
              <a:gd name="T26" fmla="+- 0 993 813"/>
              <a:gd name="T27" fmla="*/ 993 h 1467"/>
              <a:gd name="T28" fmla="+- 0 984 975"/>
              <a:gd name="T29" fmla="*/ T28 w 585"/>
              <a:gd name="T30" fmla="+- 0 1061 813"/>
              <a:gd name="T31" fmla="*/ 1061 h 1467"/>
              <a:gd name="T32" fmla="+- 0 975 975"/>
              <a:gd name="T33" fmla="*/ T32 w 585"/>
              <a:gd name="T34" fmla="+- 0 1135 813"/>
              <a:gd name="T35" fmla="*/ 1135 h 1467"/>
              <a:gd name="T36" fmla="+- 0 975 975"/>
              <a:gd name="T37" fmla="*/ T36 w 585"/>
              <a:gd name="T38" fmla="+- 0 1957 813"/>
              <a:gd name="T39" fmla="*/ 1957 h 1467"/>
              <a:gd name="T40" fmla="+- 0 984 975"/>
              <a:gd name="T41" fmla="*/ T40 w 585"/>
              <a:gd name="T42" fmla="+- 0 2031 813"/>
              <a:gd name="T43" fmla="*/ 2031 h 1467"/>
              <a:gd name="T44" fmla="+- 0 1008 975"/>
              <a:gd name="T45" fmla="*/ T44 w 585"/>
              <a:gd name="T46" fmla="+- 0 2099 813"/>
              <a:gd name="T47" fmla="*/ 2099 h 1467"/>
              <a:gd name="T48" fmla="+- 0 1046 975"/>
              <a:gd name="T49" fmla="*/ T48 w 585"/>
              <a:gd name="T50" fmla="+- 0 2159 813"/>
              <a:gd name="T51" fmla="*/ 2159 h 1467"/>
              <a:gd name="T52" fmla="+- 0 1096 975"/>
              <a:gd name="T53" fmla="*/ T52 w 585"/>
              <a:gd name="T54" fmla="+- 0 2209 813"/>
              <a:gd name="T55" fmla="*/ 2209 h 1467"/>
              <a:gd name="T56" fmla="+- 0 1156 975"/>
              <a:gd name="T57" fmla="*/ T56 w 585"/>
              <a:gd name="T58" fmla="+- 0 2247 813"/>
              <a:gd name="T59" fmla="*/ 2247 h 1467"/>
              <a:gd name="T60" fmla="+- 0 1224 975"/>
              <a:gd name="T61" fmla="*/ T60 w 585"/>
              <a:gd name="T62" fmla="+- 0 2271 813"/>
              <a:gd name="T63" fmla="*/ 2271 h 1467"/>
              <a:gd name="T64" fmla="+- 0 1297 975"/>
              <a:gd name="T65" fmla="*/ T64 w 585"/>
              <a:gd name="T66" fmla="+- 0 2279 813"/>
              <a:gd name="T67" fmla="*/ 2279 h 1467"/>
              <a:gd name="T68" fmla="+- 0 1560 975"/>
              <a:gd name="T69" fmla="*/ T68 w 585"/>
              <a:gd name="T70" fmla="+- 0 2279 813"/>
              <a:gd name="T71" fmla="*/ 2279 h 1467"/>
              <a:gd name="T72" fmla="+- 0 1560 975"/>
              <a:gd name="T73" fmla="*/ T72 w 585"/>
              <a:gd name="T74" fmla="+- 0 813 813"/>
              <a:gd name="T75" fmla="*/ 813 h 14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85" h="1467">
                <a:moveTo>
                  <a:pt x="585" y="0"/>
                </a:moveTo>
                <a:lnTo>
                  <a:pt x="322" y="0"/>
                </a:lnTo>
                <a:lnTo>
                  <a:pt x="249" y="8"/>
                </a:lnTo>
                <a:lnTo>
                  <a:pt x="181" y="32"/>
                </a:lnTo>
                <a:lnTo>
                  <a:pt x="121" y="71"/>
                </a:lnTo>
                <a:lnTo>
                  <a:pt x="71" y="120"/>
                </a:lnTo>
                <a:lnTo>
                  <a:pt x="33" y="180"/>
                </a:lnTo>
                <a:lnTo>
                  <a:pt x="9" y="248"/>
                </a:lnTo>
                <a:lnTo>
                  <a:pt x="0" y="322"/>
                </a:lnTo>
                <a:lnTo>
                  <a:pt x="0" y="1144"/>
                </a:lnTo>
                <a:lnTo>
                  <a:pt x="9" y="1218"/>
                </a:lnTo>
                <a:lnTo>
                  <a:pt x="33" y="1286"/>
                </a:lnTo>
                <a:lnTo>
                  <a:pt x="71" y="1346"/>
                </a:lnTo>
                <a:lnTo>
                  <a:pt x="121" y="1396"/>
                </a:lnTo>
                <a:lnTo>
                  <a:pt x="181" y="1434"/>
                </a:lnTo>
                <a:lnTo>
                  <a:pt x="249" y="1458"/>
                </a:lnTo>
                <a:lnTo>
                  <a:pt x="322" y="1466"/>
                </a:lnTo>
                <a:lnTo>
                  <a:pt x="585" y="1466"/>
                </a:lnTo>
                <a:lnTo>
                  <a:pt x="585" y="0"/>
                </a:lnTo>
                <a:close/>
              </a:path>
            </a:pathLst>
          </a:custGeom>
          <a:solidFill>
            <a:srgbClr val="0070C0"/>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HANDED</a:t>
            </a:r>
            <a:r>
              <a:rPr kumimoji="0" lang="en-US" sz="22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OVER</a:t>
            </a:r>
            <a:endParaRPr kumimoji="0" lang="en-US" sz="2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68118417"/>
              </p:ext>
            </p:extLst>
          </p:nvPr>
        </p:nvGraphicFramePr>
        <p:xfrm>
          <a:off x="500225" y="7283462"/>
          <a:ext cx="7828549" cy="2681808"/>
        </p:xfrm>
        <a:graphic>
          <a:graphicData uri="http://schemas.openxmlformats.org/drawingml/2006/table">
            <a:tbl>
              <a:tblPr firstRow="1" bandRow="1">
                <a:tableStyleId>{5C22544A-7EE6-4342-B048-85BDC9FD1C3A}</a:tableStyleId>
              </a:tblPr>
              <a:tblGrid>
                <a:gridCol w="2599436">
                  <a:extLst>
                    <a:ext uri="{9D8B030D-6E8A-4147-A177-3AD203B41FA5}">
                      <a16:colId xmlns:a16="http://schemas.microsoft.com/office/drawing/2014/main" val="3869471941"/>
                    </a:ext>
                  </a:extLst>
                </a:gridCol>
                <a:gridCol w="5229113">
                  <a:extLst>
                    <a:ext uri="{9D8B030D-6E8A-4147-A177-3AD203B41FA5}">
                      <a16:colId xmlns:a16="http://schemas.microsoft.com/office/drawing/2014/main" val="2800253356"/>
                    </a:ext>
                  </a:extLst>
                </a:gridCol>
              </a:tblGrid>
              <a:tr h="446968">
                <a:tc gridSpan="2">
                  <a:txBody>
                    <a:bodyPr/>
                    <a:lstStyle/>
                    <a:p>
                      <a:pPr marL="0" algn="ctr" defTabSz="914400" rtl="0" eaLnBrk="1" fontAlgn="ctr" latinLnBrk="0" hangingPunct="1"/>
                      <a:r>
                        <a:rPr lang="en-US" sz="1600" b="1" i="0" u="none" strike="noStrike" kern="1200" dirty="0">
                          <a:ln>
                            <a:noFill/>
                          </a:ln>
                          <a:solidFill>
                            <a:schemeClr val="bg1"/>
                          </a:solidFill>
                          <a:effectLst/>
                          <a:latin typeface="Arial" panose="020B0604020202020204" pitchFamily="34" charset="0"/>
                          <a:ea typeface="+mn-ea"/>
                          <a:cs typeface="Arial" panose="020B0604020202020204" pitchFamily="34" charset="0"/>
                        </a:rPr>
                        <a:t>DAMSAN</a:t>
                      </a:r>
                      <a:r>
                        <a:rPr lang="en-US" sz="1600" b="1" i="0" u="none" strike="noStrike" kern="1200" baseline="0" dirty="0">
                          <a:ln>
                            <a:noFill/>
                          </a:ln>
                          <a:solidFill>
                            <a:schemeClr val="bg1"/>
                          </a:solidFill>
                          <a:effectLst/>
                          <a:latin typeface="Arial" panose="020B0604020202020204" pitchFamily="34" charset="0"/>
                          <a:ea typeface="+mn-ea"/>
                          <a:cs typeface="Arial" panose="020B0604020202020204" pitchFamily="34" charset="0"/>
                        </a:rPr>
                        <a:t> QUANG TRUNG TOWER</a:t>
                      </a:r>
                      <a:endParaRPr lang="en-US" sz="1600" b="1" i="0" u="none" strike="noStrike" kern="1200" dirty="0">
                        <a:ln>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algn="r" defTabSz="914400" rtl="0" eaLnBrk="1" fontAlgn="ctr" latinLnBrk="0" hangingPunct="1">
                        <a:lnSpc>
                          <a:spcPct val="150000"/>
                        </a:lnSpc>
                        <a:spcBef>
                          <a:spcPts val="0"/>
                        </a:spcBef>
                        <a:spcAft>
                          <a:spcPts val="0"/>
                        </a:spcAft>
                      </a:pPr>
                      <a:endParaRPr lang="en-US" sz="1600" b="0" i="0" u="none" strike="noStrike" kern="1200" dirty="0">
                        <a:ln>
                          <a:noFill/>
                        </a:ln>
                        <a:solidFill>
                          <a:srgbClr val="826300"/>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042"/>
                  </a:ext>
                </a:extLst>
              </a:tr>
              <a:tr h="446968">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Location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Quang Trung </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Ward </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Thai</a:t>
                      </a:r>
                      <a:r>
                        <a:rPr lang="en-AU"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Binh Province</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585616"/>
                  </a:ext>
                </a:extLst>
              </a:tr>
              <a:tr h="446968">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Overview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15</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floor – 286 units</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243547"/>
                  </a:ext>
                </a:extLst>
              </a:tr>
              <a:tr h="446968">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Type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Social</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houses</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615213"/>
                  </a:ext>
                </a:extLst>
              </a:tr>
              <a:tr h="446968">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Total</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investment capital</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150 billion</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VND</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779915"/>
                  </a:ext>
                </a:extLst>
              </a:tr>
              <a:tr h="446968">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Handed</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over since</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2017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762405"/>
                  </a:ext>
                </a:extLst>
              </a:tr>
            </a:tbl>
          </a:graphicData>
        </a:graphic>
      </p:graphicFrame>
      <p:sp>
        <p:nvSpPr>
          <p:cNvPr id="19" name="Content Placeholder 3">
            <a:extLst>
              <a:ext uri="{FF2B5EF4-FFF2-40B4-BE49-F238E27FC236}">
                <a16:creationId xmlns:a16="http://schemas.microsoft.com/office/drawing/2014/main" id="{E1E4CCDF-0B76-4ADC-B0CF-963952C83E87}"/>
              </a:ext>
            </a:extLst>
          </p:cNvPr>
          <p:cNvSpPr txBox="1">
            <a:spLocks/>
          </p:cNvSpPr>
          <p:nvPr/>
        </p:nvSpPr>
        <p:spPr>
          <a:xfrm>
            <a:off x="12546864" y="1186096"/>
            <a:ext cx="5576048" cy="757483"/>
          </a:xfrm>
          <a:prstGeom prst="rect">
            <a:avLst/>
          </a:prstGeom>
        </p:spPr>
        <p:txBody>
          <a:bodyPr/>
          <a:lstStyle>
            <a:lvl1pPr marL="365125" indent="-365125" algn="l" defTabSz="1462088" rtl="0" fontAlgn="base">
              <a:lnSpc>
                <a:spcPct val="90000"/>
              </a:lnSpc>
              <a:spcBef>
                <a:spcPts val="1600"/>
              </a:spcBef>
              <a:spcAft>
                <a:spcPct val="0"/>
              </a:spcAft>
              <a:buFont typeface="Arial" charset="0"/>
              <a:buChar char="•"/>
              <a:defRPr sz="4400" kern="1200">
                <a:solidFill>
                  <a:schemeClr val="tx1"/>
                </a:solidFill>
                <a:latin typeface="+mn-lt"/>
                <a:ea typeface="+mn-ea"/>
                <a:cs typeface="+mn-cs"/>
              </a:defRPr>
            </a:lvl1pPr>
            <a:lvl2pPr marL="1096963" indent="-365125" algn="l" defTabSz="1462088" rtl="0" fontAlgn="base">
              <a:lnSpc>
                <a:spcPct val="90000"/>
              </a:lnSpc>
              <a:spcBef>
                <a:spcPts val="800"/>
              </a:spcBef>
              <a:spcAft>
                <a:spcPct val="0"/>
              </a:spcAft>
              <a:buFont typeface="Arial" charset="0"/>
              <a:buChar char="•"/>
              <a:defRPr sz="3800" kern="1200">
                <a:solidFill>
                  <a:schemeClr val="tx1"/>
                </a:solidFill>
                <a:latin typeface="+mn-lt"/>
                <a:ea typeface="+mn-ea"/>
                <a:cs typeface="+mn-cs"/>
              </a:defRPr>
            </a:lvl2pPr>
            <a:lvl3pPr marL="1828800" indent="-365125" algn="l" defTabSz="1462088" rtl="0" fontAlgn="base">
              <a:lnSpc>
                <a:spcPct val="90000"/>
              </a:lnSpc>
              <a:spcBef>
                <a:spcPts val="800"/>
              </a:spcBef>
              <a:spcAft>
                <a:spcPct val="0"/>
              </a:spcAft>
              <a:buFont typeface="Arial" charset="0"/>
              <a:buChar char="•"/>
              <a:defRPr sz="3200" kern="1200">
                <a:solidFill>
                  <a:schemeClr val="tx1"/>
                </a:solidFill>
                <a:latin typeface="+mn-lt"/>
                <a:ea typeface="+mn-ea"/>
                <a:cs typeface="+mn-cs"/>
              </a:defRPr>
            </a:lvl3pPr>
            <a:lvl4pPr marL="2559050"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4pPr>
            <a:lvl5pPr marL="3290888" indent="-365125" algn="l" defTabSz="1462088" rtl="0" fontAlgn="base">
              <a:lnSpc>
                <a:spcPct val="90000"/>
              </a:lnSpc>
              <a:spcBef>
                <a:spcPts val="800"/>
              </a:spcBef>
              <a:spcAft>
                <a:spcPct val="0"/>
              </a:spcAft>
              <a:buFont typeface="Arial" charset="0"/>
              <a:buChar char="•"/>
              <a:defRPr sz="280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lgn="ctr" eaLnBrk="1" hangingPunct="1">
              <a:lnSpc>
                <a:spcPct val="100000"/>
              </a:lnSpc>
              <a:spcBef>
                <a:spcPts val="0"/>
              </a:spcBef>
              <a:spcAft>
                <a:spcPts val="0"/>
              </a:spcAft>
              <a:buNone/>
            </a:pPr>
            <a:r>
              <a:rPr lang="en-US" sz="2000" b="1">
                <a:solidFill>
                  <a:srgbClr val="826300"/>
                </a:solidFill>
                <a:latin typeface="Arial" panose="020B0604020202020204" pitchFamily="34" charset="0"/>
                <a:cs typeface="Arial" panose="020B0604020202020204" pitchFamily="34" charset="0"/>
              </a:rPr>
              <a:t>4. </a:t>
            </a:r>
            <a:r>
              <a:rPr lang="en-US" sz="2000" b="1" dirty="0">
                <a:solidFill>
                  <a:srgbClr val="826300"/>
                </a:solidFill>
                <a:latin typeface="Arial" panose="020B0604020202020204" pitchFamily="34" charset="0"/>
                <a:cs typeface="Arial" panose="020B0604020202020204" pitchFamily="34" charset="0"/>
              </a:rPr>
              <a:t>COMPLEX RESIDENTIAL PROJECT</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a:p>
            <a:pPr marL="0" indent="0" eaLnBrk="1" hangingPunct="1">
              <a:lnSpc>
                <a:spcPct val="100000"/>
              </a:lnSpc>
              <a:spcBef>
                <a:spcPts val="0"/>
              </a:spcBef>
              <a:spcAft>
                <a:spcPts val="0"/>
              </a:spcAft>
              <a:buNone/>
            </a:pPr>
            <a:r>
              <a:rPr lang="en-US" sz="2000" b="1" dirty="0">
                <a:solidFill>
                  <a:srgbClr val="82630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62265" y="1703626"/>
            <a:ext cx="5576048" cy="5093329"/>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1417114776"/>
              </p:ext>
            </p:extLst>
          </p:nvPr>
        </p:nvGraphicFramePr>
        <p:xfrm>
          <a:off x="11031492" y="7072053"/>
          <a:ext cx="8775342" cy="3055782"/>
        </p:xfrm>
        <a:graphic>
          <a:graphicData uri="http://schemas.openxmlformats.org/drawingml/2006/table">
            <a:tbl>
              <a:tblPr firstRow="1" bandRow="1">
                <a:tableStyleId>{5C22544A-7EE6-4342-B048-85BDC9FD1C3A}</a:tableStyleId>
              </a:tblPr>
              <a:tblGrid>
                <a:gridCol w="1799249">
                  <a:extLst>
                    <a:ext uri="{9D8B030D-6E8A-4147-A177-3AD203B41FA5}">
                      <a16:colId xmlns:a16="http://schemas.microsoft.com/office/drawing/2014/main" val="3869471941"/>
                    </a:ext>
                  </a:extLst>
                </a:gridCol>
                <a:gridCol w="6976093">
                  <a:extLst>
                    <a:ext uri="{9D8B030D-6E8A-4147-A177-3AD203B41FA5}">
                      <a16:colId xmlns:a16="http://schemas.microsoft.com/office/drawing/2014/main" val="2800253356"/>
                    </a:ext>
                  </a:extLst>
                </a:gridCol>
              </a:tblGrid>
              <a:tr h="368354">
                <a:tc gridSpan="2">
                  <a:txBody>
                    <a:bodyPr/>
                    <a:lstStyle/>
                    <a:p>
                      <a:pPr marL="0" algn="ctr" defTabSz="914400" rtl="0" eaLnBrk="1" fontAlgn="ctr" latinLnBrk="0" hangingPunct="1"/>
                      <a:r>
                        <a:rPr lang="en-US" sz="1600" b="1" i="0" u="none" strike="noStrike" kern="1200" dirty="0">
                          <a:ln>
                            <a:noFill/>
                          </a:ln>
                          <a:solidFill>
                            <a:schemeClr val="bg1"/>
                          </a:solidFill>
                          <a:effectLst/>
                          <a:latin typeface="Arial" panose="020B0604020202020204" pitchFamily="34" charset="0"/>
                          <a:ea typeface="+mn-ea"/>
                          <a:cs typeface="Arial" panose="020B0604020202020204" pitchFamily="34" charset="0"/>
                        </a:rPr>
                        <a:t>PHU XUAN DAMSAN RESIDENENCES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algn="r" defTabSz="914400" rtl="0" eaLnBrk="1" fontAlgn="ctr" latinLnBrk="0" hangingPunct="1">
                        <a:lnSpc>
                          <a:spcPct val="150000"/>
                        </a:lnSpc>
                        <a:spcBef>
                          <a:spcPts val="0"/>
                        </a:spcBef>
                        <a:spcAft>
                          <a:spcPts val="0"/>
                        </a:spcAft>
                      </a:pPr>
                      <a:endParaRPr lang="en-US" sz="1600" b="0" i="0" u="none" strike="noStrike" kern="1200" dirty="0">
                        <a:ln>
                          <a:noFill/>
                        </a:ln>
                        <a:solidFill>
                          <a:srgbClr val="826300"/>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042"/>
                  </a:ext>
                </a:extLst>
              </a:tr>
              <a:tr h="368354">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Location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L</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y</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B</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o</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n</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street</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Th</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i B</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in</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h</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province</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585616"/>
                  </a:ext>
                </a:extLst>
              </a:tr>
              <a:tr h="1382459">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Overview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ctr" latinLnBrk="0" hangingPunct="1">
                        <a:lnSpc>
                          <a:spcPct val="150000"/>
                        </a:lnSpc>
                        <a:spcBef>
                          <a:spcPts val="0"/>
                        </a:spcBef>
                        <a:spcAft>
                          <a:spcPts val="0"/>
                        </a:spcAft>
                        <a:buFont typeface="Wingdings" panose="05000000000000000000" pitchFamily="2" charset="2"/>
                        <a:buChar char="§"/>
                      </a:pP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76</a:t>
                      </a:r>
                      <a:r>
                        <a:rPr lang="en-AU"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villas</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(from </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3 – 4</a:t>
                      </a:r>
                      <a:r>
                        <a:rPr lang="en-AU"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floors</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 </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with n</a:t>
                      </a:r>
                      <a:r>
                        <a:rPr lang="vi-VN" sz="1600" b="0" i="0" u="none" strike="noStrike" kern="1200" dirty="0">
                          <a:ln>
                            <a:noFill/>
                          </a:ln>
                          <a:solidFill>
                            <a:srgbClr val="826300"/>
                          </a:solidFill>
                          <a:effectLst/>
                          <a:latin typeface="+mn-lt"/>
                          <a:ea typeface="+mn-ea"/>
                          <a:cs typeface="Arial" panose="020B0604020202020204" pitchFamily="34" charset="0"/>
                        </a:rPr>
                        <a:t>eoclassical architecture</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p>
                    <a:p>
                      <a:pPr marL="285750" marR="0" indent="-285750" algn="l" defTabSz="914400" rtl="0" eaLnBrk="1" fontAlgn="ctr" latinLnBrk="0" hangingPunct="1">
                        <a:lnSpc>
                          <a:spcPct val="150000"/>
                        </a:lnSpc>
                        <a:spcBef>
                          <a:spcPts val="0"/>
                        </a:spcBef>
                        <a:spcAft>
                          <a:spcPts val="0"/>
                        </a:spcAft>
                        <a:buFont typeface="Wingdings" panose="05000000000000000000" pitchFamily="2" charset="2"/>
                        <a:buChar char="§"/>
                      </a:pP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246 </a:t>
                      </a:r>
                      <a:r>
                        <a:rPr lang="en-AU" sz="1600" b="0" i="0" u="none" strike="noStrike" kern="1200" dirty="0" err="1">
                          <a:ln>
                            <a:noFill/>
                          </a:ln>
                          <a:solidFill>
                            <a:srgbClr val="826300"/>
                          </a:solidFill>
                          <a:effectLst/>
                          <a:latin typeface="Arial" panose="020B0604020202020204" pitchFamily="34" charset="0"/>
                          <a:ea typeface="+mn-ea"/>
                          <a:cs typeface="Arial" panose="020B0604020202020204" pitchFamily="34" charset="0"/>
                        </a:rPr>
                        <a:t>shophouses</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from</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 4 – 5 </a:t>
                      </a:r>
                      <a:r>
                        <a:rPr lang="en-AU"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floors</a:t>
                      </a:r>
                      <a:r>
                        <a:rPr lang="vi-VN"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p>
                      <a:pPr marL="285750" marR="0" indent="-285750" algn="l" defTabSz="914400" rtl="0" eaLnBrk="1" fontAlgn="ctr" latinLnBrk="0" hangingPunct="1">
                        <a:lnSpc>
                          <a:spcPct val="150000"/>
                        </a:lnSpc>
                        <a:spcBef>
                          <a:spcPts val="0"/>
                        </a:spcBef>
                        <a:spcAft>
                          <a:spcPts val="0"/>
                        </a:spcAft>
                        <a:buFont typeface="Wingdings" panose="05000000000000000000" pitchFamily="2" charset="2"/>
                        <a:buChar char="§"/>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Facilities and Amenities</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green park, sports ground, children's cultural house </a:t>
                      </a:r>
                      <a:r>
                        <a:rPr lang="en-US" sz="1600" b="0" i="0" u="none" strike="noStrike" kern="1200" baseline="0">
                          <a:ln>
                            <a:noFill/>
                          </a:ln>
                          <a:solidFill>
                            <a:srgbClr val="826300"/>
                          </a:solidFill>
                          <a:effectLst/>
                          <a:latin typeface="Arial" panose="020B0604020202020204" pitchFamily="34" charset="0"/>
                          <a:ea typeface="+mn-ea"/>
                          <a:cs typeface="Arial" panose="020B0604020202020204" pitchFamily="34" charset="0"/>
                        </a:rPr>
                        <a:t>and kindergarten.</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243547"/>
                  </a:ext>
                </a:extLst>
              </a:tr>
              <a:tr h="368354">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Land</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Area</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a:ln>
                            <a:noFill/>
                          </a:ln>
                          <a:solidFill>
                            <a:srgbClr val="826300"/>
                          </a:solidFill>
                          <a:effectLst/>
                          <a:latin typeface="Arial" panose="020B0604020202020204" pitchFamily="34" charset="0"/>
                          <a:ea typeface="+mn-ea"/>
                          <a:cs typeface="Arial" panose="020B0604020202020204" pitchFamily="34" charset="0"/>
                        </a:rPr>
                        <a:t>105,000</a:t>
                      </a:r>
                      <a:r>
                        <a:rPr lang="en-US" sz="1600" b="0" i="0" u="none" strike="noStrike" kern="1200" baseline="0">
                          <a:ln>
                            <a:noFill/>
                          </a:ln>
                          <a:solidFill>
                            <a:srgbClr val="826300"/>
                          </a:solidFill>
                          <a:effectLst/>
                          <a:latin typeface="Arial" panose="020B0604020202020204" pitchFamily="34" charset="0"/>
                          <a:ea typeface="+mn-ea"/>
                          <a:cs typeface="Arial" panose="020B0604020202020204" pitchFamily="34" charset="0"/>
                        </a:rPr>
                        <a:t> sq. </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m</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615213"/>
                  </a:ext>
                </a:extLst>
              </a:tr>
              <a:tr h="368354">
                <a:tc>
                  <a:txBody>
                    <a:bodyPr/>
                    <a:lstStyle/>
                    <a:p>
                      <a:pPr marL="0" algn="l" defTabSz="914400" rtl="0" eaLnBrk="1" fontAlgn="ctr" latinLnBrk="0" hangingPunct="1"/>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Expected</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a:t>
                      </a: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Handed</a:t>
                      </a:r>
                      <a:r>
                        <a:rPr lang="en-US" sz="1600" b="0" i="0" u="none" strike="noStrike" kern="1200" baseline="0" dirty="0">
                          <a:ln>
                            <a:noFill/>
                          </a:ln>
                          <a:solidFill>
                            <a:srgbClr val="826300"/>
                          </a:solidFill>
                          <a:effectLst/>
                          <a:latin typeface="Arial" panose="020B0604020202020204" pitchFamily="34" charset="0"/>
                          <a:ea typeface="+mn-ea"/>
                          <a:cs typeface="Arial" panose="020B0604020202020204" pitchFamily="34" charset="0"/>
                        </a:rPr>
                        <a:t> over date</a:t>
                      </a:r>
                      <a:endPar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fontAlgn="ctr" latinLnBrk="0" hangingPunct="1">
                        <a:lnSpc>
                          <a:spcPct val="150000"/>
                        </a:lnSpc>
                        <a:spcBef>
                          <a:spcPts val="0"/>
                        </a:spcBef>
                        <a:spcAft>
                          <a:spcPts val="0"/>
                        </a:spcAft>
                      </a:pPr>
                      <a:r>
                        <a:rPr lang="en-US" sz="1600" b="0" i="0" u="none" strike="noStrike" kern="1200" dirty="0">
                          <a:ln>
                            <a:noFill/>
                          </a:ln>
                          <a:solidFill>
                            <a:srgbClr val="826300"/>
                          </a:solidFill>
                          <a:effectLst/>
                          <a:latin typeface="Arial" panose="020B0604020202020204" pitchFamily="34" charset="0"/>
                          <a:ea typeface="+mn-ea"/>
                          <a:cs typeface="Arial" panose="020B0604020202020204" pitchFamily="34" charset="0"/>
                        </a:rPr>
                        <a:t>2021 - 2023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762405"/>
                  </a:ext>
                </a:extLst>
              </a:tr>
            </a:tbl>
          </a:graphicData>
        </a:graphic>
      </p:graphicFrame>
      <p:sp>
        <p:nvSpPr>
          <p:cNvPr id="22" name="Freeform 66">
            <a:extLst>
              <a:ext uri="{FF2B5EF4-FFF2-40B4-BE49-F238E27FC236}">
                <a16:creationId xmlns:a16="http://schemas.microsoft.com/office/drawing/2014/main" id="{E69FAF73-2E4D-42CA-9F56-8C780D47BDF1}"/>
              </a:ext>
            </a:extLst>
          </p:cNvPr>
          <p:cNvSpPr>
            <a:spLocks/>
          </p:cNvSpPr>
          <p:nvPr/>
        </p:nvSpPr>
        <p:spPr bwMode="auto">
          <a:xfrm>
            <a:off x="10891812" y="1721483"/>
            <a:ext cx="1618983" cy="5099658"/>
          </a:xfrm>
          <a:custGeom>
            <a:avLst/>
            <a:gdLst>
              <a:gd name="T0" fmla="+- 0 1560 975"/>
              <a:gd name="T1" fmla="*/ T0 w 585"/>
              <a:gd name="T2" fmla="+- 0 813 813"/>
              <a:gd name="T3" fmla="*/ 813 h 1467"/>
              <a:gd name="T4" fmla="+- 0 1297 975"/>
              <a:gd name="T5" fmla="*/ T4 w 585"/>
              <a:gd name="T6" fmla="+- 0 813 813"/>
              <a:gd name="T7" fmla="*/ 813 h 1467"/>
              <a:gd name="T8" fmla="+- 0 1224 975"/>
              <a:gd name="T9" fmla="*/ T8 w 585"/>
              <a:gd name="T10" fmla="+- 0 821 813"/>
              <a:gd name="T11" fmla="*/ 821 h 1467"/>
              <a:gd name="T12" fmla="+- 0 1156 975"/>
              <a:gd name="T13" fmla="*/ T12 w 585"/>
              <a:gd name="T14" fmla="+- 0 845 813"/>
              <a:gd name="T15" fmla="*/ 845 h 1467"/>
              <a:gd name="T16" fmla="+- 0 1096 975"/>
              <a:gd name="T17" fmla="*/ T16 w 585"/>
              <a:gd name="T18" fmla="+- 0 884 813"/>
              <a:gd name="T19" fmla="*/ 884 h 1467"/>
              <a:gd name="T20" fmla="+- 0 1046 975"/>
              <a:gd name="T21" fmla="*/ T20 w 585"/>
              <a:gd name="T22" fmla="+- 0 933 813"/>
              <a:gd name="T23" fmla="*/ 933 h 1467"/>
              <a:gd name="T24" fmla="+- 0 1008 975"/>
              <a:gd name="T25" fmla="*/ T24 w 585"/>
              <a:gd name="T26" fmla="+- 0 993 813"/>
              <a:gd name="T27" fmla="*/ 993 h 1467"/>
              <a:gd name="T28" fmla="+- 0 984 975"/>
              <a:gd name="T29" fmla="*/ T28 w 585"/>
              <a:gd name="T30" fmla="+- 0 1061 813"/>
              <a:gd name="T31" fmla="*/ 1061 h 1467"/>
              <a:gd name="T32" fmla="+- 0 975 975"/>
              <a:gd name="T33" fmla="*/ T32 w 585"/>
              <a:gd name="T34" fmla="+- 0 1135 813"/>
              <a:gd name="T35" fmla="*/ 1135 h 1467"/>
              <a:gd name="T36" fmla="+- 0 975 975"/>
              <a:gd name="T37" fmla="*/ T36 w 585"/>
              <a:gd name="T38" fmla="+- 0 1957 813"/>
              <a:gd name="T39" fmla="*/ 1957 h 1467"/>
              <a:gd name="T40" fmla="+- 0 984 975"/>
              <a:gd name="T41" fmla="*/ T40 w 585"/>
              <a:gd name="T42" fmla="+- 0 2031 813"/>
              <a:gd name="T43" fmla="*/ 2031 h 1467"/>
              <a:gd name="T44" fmla="+- 0 1008 975"/>
              <a:gd name="T45" fmla="*/ T44 w 585"/>
              <a:gd name="T46" fmla="+- 0 2099 813"/>
              <a:gd name="T47" fmla="*/ 2099 h 1467"/>
              <a:gd name="T48" fmla="+- 0 1046 975"/>
              <a:gd name="T49" fmla="*/ T48 w 585"/>
              <a:gd name="T50" fmla="+- 0 2159 813"/>
              <a:gd name="T51" fmla="*/ 2159 h 1467"/>
              <a:gd name="T52" fmla="+- 0 1096 975"/>
              <a:gd name="T53" fmla="*/ T52 w 585"/>
              <a:gd name="T54" fmla="+- 0 2209 813"/>
              <a:gd name="T55" fmla="*/ 2209 h 1467"/>
              <a:gd name="T56" fmla="+- 0 1156 975"/>
              <a:gd name="T57" fmla="*/ T56 w 585"/>
              <a:gd name="T58" fmla="+- 0 2247 813"/>
              <a:gd name="T59" fmla="*/ 2247 h 1467"/>
              <a:gd name="T60" fmla="+- 0 1224 975"/>
              <a:gd name="T61" fmla="*/ T60 w 585"/>
              <a:gd name="T62" fmla="+- 0 2271 813"/>
              <a:gd name="T63" fmla="*/ 2271 h 1467"/>
              <a:gd name="T64" fmla="+- 0 1297 975"/>
              <a:gd name="T65" fmla="*/ T64 w 585"/>
              <a:gd name="T66" fmla="+- 0 2279 813"/>
              <a:gd name="T67" fmla="*/ 2279 h 1467"/>
              <a:gd name="T68" fmla="+- 0 1560 975"/>
              <a:gd name="T69" fmla="*/ T68 w 585"/>
              <a:gd name="T70" fmla="+- 0 2279 813"/>
              <a:gd name="T71" fmla="*/ 2279 h 1467"/>
              <a:gd name="T72" fmla="+- 0 1560 975"/>
              <a:gd name="T73" fmla="*/ T72 w 585"/>
              <a:gd name="T74" fmla="+- 0 813 813"/>
              <a:gd name="T75" fmla="*/ 813 h 14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85" h="1467">
                <a:moveTo>
                  <a:pt x="585" y="0"/>
                </a:moveTo>
                <a:lnTo>
                  <a:pt x="322" y="0"/>
                </a:lnTo>
                <a:lnTo>
                  <a:pt x="249" y="8"/>
                </a:lnTo>
                <a:lnTo>
                  <a:pt x="181" y="32"/>
                </a:lnTo>
                <a:lnTo>
                  <a:pt x="121" y="71"/>
                </a:lnTo>
                <a:lnTo>
                  <a:pt x="71" y="120"/>
                </a:lnTo>
                <a:lnTo>
                  <a:pt x="33" y="180"/>
                </a:lnTo>
                <a:lnTo>
                  <a:pt x="9" y="248"/>
                </a:lnTo>
                <a:lnTo>
                  <a:pt x="0" y="322"/>
                </a:lnTo>
                <a:lnTo>
                  <a:pt x="0" y="1144"/>
                </a:lnTo>
                <a:lnTo>
                  <a:pt x="9" y="1218"/>
                </a:lnTo>
                <a:lnTo>
                  <a:pt x="33" y="1286"/>
                </a:lnTo>
                <a:lnTo>
                  <a:pt x="71" y="1346"/>
                </a:lnTo>
                <a:lnTo>
                  <a:pt x="121" y="1396"/>
                </a:lnTo>
                <a:lnTo>
                  <a:pt x="181" y="1434"/>
                </a:lnTo>
                <a:lnTo>
                  <a:pt x="249" y="1458"/>
                </a:lnTo>
                <a:lnTo>
                  <a:pt x="322" y="1466"/>
                </a:lnTo>
                <a:lnTo>
                  <a:pt x="585" y="1466"/>
                </a:lnTo>
                <a:lnTo>
                  <a:pt x="585" y="0"/>
                </a:lnTo>
                <a:close/>
              </a:path>
            </a:pathLst>
          </a:custGeom>
          <a:solidFill>
            <a:srgbClr val="0070C0"/>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Arial" panose="020B0604020202020204" pitchFamily="34" charset="0"/>
                <a:cs typeface="Arial" panose="020B0604020202020204" pitchFamily="34" charset="0"/>
              </a:rPr>
              <a:t>UNDER DEVELOPMENT</a:t>
            </a:r>
            <a:endParaRPr kumimoji="0" lang="en-US" sz="2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0" name="Slide Number Placeholder 9"/>
          <p:cNvSpPr txBox="1"/>
          <p:nvPr/>
        </p:nvSpPr>
        <p:spPr>
          <a:xfrm>
            <a:off x="-860612" y="10259422"/>
            <a:ext cx="2828533" cy="584200"/>
          </a:xfrm>
          <a:prstGeom prst="rect">
            <a:avLst/>
          </a:prstGeom>
        </p:spPr>
        <p:txBody>
          <a:bodyPr vert="horz" lIns="146304" tIns="73152" rIns="146304" bIns="73152"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3040" fontAlgn="auto">
              <a:spcBef>
                <a:spcPts val="0"/>
              </a:spcBef>
              <a:spcAft>
                <a:spcPts val="0"/>
              </a:spcAft>
              <a:defRPr/>
            </a:pPr>
            <a:r>
              <a:rPr lang="en-US" sz="1600" dirty="0">
                <a:solidFill>
                  <a:prstClr val="white"/>
                </a:solidFill>
              </a:rPr>
              <a:t>| Presentation</a:t>
            </a:r>
          </a:p>
        </p:txBody>
      </p:sp>
      <p:pic>
        <p:nvPicPr>
          <p:cNvPr id="25" name="Picture 24" descr="C:\Users\nga\Downloads\logo Damsan (1).jpg"/>
          <p:cNvPicPr/>
          <p:nvPr/>
        </p:nvPicPr>
        <p:blipFill>
          <a:blip r:embed="rId6" cstate="print">
            <a:extLst>
              <a:ext uri="{BEBA8EAE-BF5A-486C-A8C5-ECC9F3942E4B}">
                <a14:imgProps xmlns:a14="http://schemas.microsoft.com/office/drawing/2010/main">
                  <a14:imgLayer r:embed="rId7">
                    <a14:imgEffect>
                      <a14:backgroundRemoval t="800" b="100000" l="0" r="100000">
                        <a14:foregroundMark x1="14000" y1="77200" x2="83600" y2="82400"/>
                        <a14:foregroundMark x1="47200" y1="81200" x2="46000" y2="98400"/>
                        <a14:foregroundMark x1="28800" y1="61600" x2="34400" y2="70000"/>
                        <a14:backgroundMark x1="2400" y1="71200" x2="22400" y2="98400"/>
                        <a14:backgroundMark x1="96400" y1="81600" x2="84400" y2="98800"/>
                        <a14:backgroundMark x1="36400" y1="97600" x2="40400" y2="99600"/>
                        <a14:backgroundMark x1="66000" y1="98800" x2="61200" y2="99200"/>
                      </a14:backgroundRemoval>
                    </a14:imgEffect>
                  </a14:imgLayer>
                </a14:imgProps>
              </a:ext>
              <a:ext uri="{28A0092B-C50C-407E-A947-70E740481C1C}">
                <a14:useLocalDpi xmlns:a14="http://schemas.microsoft.com/office/drawing/2010/main" val="0"/>
              </a:ext>
            </a:extLst>
          </a:blip>
          <a:srcRect/>
          <a:stretch>
            <a:fillRect/>
          </a:stretch>
        </p:blipFill>
        <p:spPr bwMode="auto">
          <a:xfrm>
            <a:off x="18881039" y="218968"/>
            <a:ext cx="1270000" cy="1193823"/>
          </a:xfrm>
          <a:prstGeom prst="rect">
            <a:avLst/>
          </a:prstGeom>
          <a:noFill/>
          <a:ln>
            <a:noFill/>
          </a:ln>
        </p:spPr>
      </p:pic>
    </p:spTree>
    <p:extLst>
      <p:ext uri="{BB962C8B-B14F-4D97-AF65-F5344CB8AC3E}">
        <p14:creationId xmlns:p14="http://schemas.microsoft.com/office/powerpoint/2010/main" val="1832112397"/>
      </p:ext>
    </p:extLst>
  </p:cSld>
  <p:clrMapOvr>
    <a:masterClrMapping/>
  </p:clrMapOvr>
  <p:transition/>
</p:sld>
</file>

<file path=ppt/theme/theme1.xml><?xml version="1.0" encoding="utf-8"?>
<a:theme xmlns:a="http://schemas.openxmlformats.org/drawingml/2006/main" name="Office Theme">
  <a:themeElements>
    <a:clrScheme name="Ronix Single Green">
      <a:dk1>
        <a:sysClr val="windowText" lastClr="000000"/>
      </a:dk1>
      <a:lt1>
        <a:sysClr val="window" lastClr="FFFFFF"/>
      </a:lt1>
      <a:dk2>
        <a:srgbClr val="2B2E36"/>
      </a:dk2>
      <a:lt2>
        <a:srgbClr val="F2F6F7"/>
      </a:lt2>
      <a:accent1>
        <a:srgbClr val="B0C615"/>
      </a:accent1>
      <a:accent2>
        <a:srgbClr val="7AAE3B"/>
      </a:accent2>
      <a:accent3>
        <a:srgbClr val="31A050"/>
      </a:accent3>
      <a:accent4>
        <a:srgbClr val="038A63"/>
      </a:accent4>
      <a:accent5>
        <a:srgbClr val="60C067"/>
      </a:accent5>
      <a:accent6>
        <a:srgbClr val="AAB2BD"/>
      </a:accent6>
      <a:hlink>
        <a:srgbClr val="E33D49"/>
      </a:hlink>
      <a:folHlink>
        <a:srgbClr val="6899D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42820</TotalTime>
  <Words>2119</Words>
  <Application>Microsoft Office PowerPoint</Application>
  <PresentationFormat>Custom</PresentationFormat>
  <Paragraphs>589</Paragraphs>
  <Slides>16</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Arial (Body)</vt:lpstr>
      <vt:lpstr>Calibri</vt:lpstr>
      <vt:lpstr>Calibri Light</vt:lpstr>
      <vt:lpstr>Montserrat Light</vt:lpstr>
      <vt:lpstr>Myriad Pro</vt:lpstr>
      <vt:lpstr>Roboto</vt:lpstr>
      <vt:lpstr>Roboto Condensed Light</vt:lpstr>
      <vt:lpstr>Times New Roman</vt:lpstr>
      <vt:lpstr>Times New Roman (Headings)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SimpleSmart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an vien</dc:creator>
  <cp:lastModifiedBy>Huỳnh Quốc Thắng</cp:lastModifiedBy>
  <cp:revision>3992</cp:revision>
  <dcterms:created xsi:type="dcterms:W3CDTF">2016-01-14T06:05:40Z</dcterms:created>
  <dcterms:modified xsi:type="dcterms:W3CDTF">2022-11-09T07:38:32Z</dcterms:modified>
</cp:coreProperties>
</file>